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6.xml" ContentType="application/vnd.openxmlformats-officedocument.presentationml.notesSlide+xml"/>
  <Override PartName="/ppt/tags/tag5.xml" ContentType="application/vnd.openxmlformats-officedocument.presentationml.tags+xml"/>
  <Override PartName="/ppt/notesSlides/notesSlide4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2.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3.xml" ContentType="application/vnd.openxmlformats-officedocument.presentationml.tags+xml"/>
  <Override PartName="/ppt/notesSlides/notesSlide67.xml" ContentType="application/vnd.openxmlformats-officedocument.presentationml.notesSlide+xml"/>
  <Override PartName="/ppt/tags/tag14.xml" ContentType="application/vnd.openxmlformats-officedocument.presentationml.tags+xml"/>
  <Override PartName="/ppt/notesSlides/notesSlide68.xml" ContentType="application/vnd.openxmlformats-officedocument.presentationml.notesSlide+xml"/>
  <Override PartName="/ppt/tags/tag1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18"/>
  </p:notesMasterIdLst>
  <p:handoutMasterIdLst>
    <p:handoutMasterId r:id="rId119"/>
  </p:handoutMasterIdLst>
  <p:sldIdLst>
    <p:sldId id="1243" r:id="rId2"/>
    <p:sldId id="1245" r:id="rId3"/>
    <p:sldId id="1134" r:id="rId4"/>
    <p:sldId id="1135" r:id="rId5"/>
    <p:sldId id="1138" r:id="rId6"/>
    <p:sldId id="1139" r:id="rId7"/>
    <p:sldId id="1140" r:id="rId8"/>
    <p:sldId id="1141" r:id="rId9"/>
    <p:sldId id="1142" r:id="rId10"/>
    <p:sldId id="1143" r:id="rId11"/>
    <p:sldId id="1144" r:id="rId12"/>
    <p:sldId id="1145" r:id="rId13"/>
    <p:sldId id="1146" r:id="rId14"/>
    <p:sldId id="1147" r:id="rId15"/>
    <p:sldId id="1148" r:id="rId16"/>
    <p:sldId id="1149" r:id="rId17"/>
    <p:sldId id="1150" r:id="rId18"/>
    <p:sldId id="1151" r:id="rId19"/>
    <p:sldId id="1152" r:id="rId20"/>
    <p:sldId id="1153" r:id="rId21"/>
    <p:sldId id="1154" r:id="rId22"/>
    <p:sldId id="1155" r:id="rId23"/>
    <p:sldId id="1156" r:id="rId24"/>
    <p:sldId id="1157" r:id="rId25"/>
    <p:sldId id="1158" r:id="rId26"/>
    <p:sldId id="1159" r:id="rId27"/>
    <p:sldId id="1160" r:id="rId28"/>
    <p:sldId id="1161" r:id="rId29"/>
    <p:sldId id="1162" r:id="rId30"/>
    <p:sldId id="1163" r:id="rId31"/>
    <p:sldId id="1164" r:id="rId32"/>
    <p:sldId id="1165" r:id="rId33"/>
    <p:sldId id="1166" r:id="rId34"/>
    <p:sldId id="1167" r:id="rId35"/>
    <p:sldId id="1168" r:id="rId36"/>
    <p:sldId id="1169" r:id="rId37"/>
    <p:sldId id="1173" r:id="rId38"/>
    <p:sldId id="1170" r:id="rId39"/>
    <p:sldId id="1171" r:id="rId40"/>
    <p:sldId id="1172" r:id="rId41"/>
    <p:sldId id="1174" r:id="rId42"/>
    <p:sldId id="1175" r:id="rId43"/>
    <p:sldId id="1176" r:id="rId44"/>
    <p:sldId id="1177" r:id="rId45"/>
    <p:sldId id="1178" r:id="rId46"/>
    <p:sldId id="1179" r:id="rId47"/>
    <p:sldId id="1180" r:id="rId48"/>
    <p:sldId id="1181" r:id="rId49"/>
    <p:sldId id="1252" r:id="rId50"/>
    <p:sldId id="1182" r:id="rId51"/>
    <p:sldId id="1183" r:id="rId52"/>
    <p:sldId id="1184" r:id="rId53"/>
    <p:sldId id="1185" r:id="rId54"/>
    <p:sldId id="1186" r:id="rId55"/>
    <p:sldId id="1187" r:id="rId56"/>
    <p:sldId id="1188" r:id="rId57"/>
    <p:sldId id="1189" r:id="rId58"/>
    <p:sldId id="1261" r:id="rId59"/>
    <p:sldId id="1190" r:id="rId60"/>
    <p:sldId id="1191" r:id="rId61"/>
    <p:sldId id="1256" r:id="rId62"/>
    <p:sldId id="1192" r:id="rId63"/>
    <p:sldId id="1193" r:id="rId64"/>
    <p:sldId id="1194" r:id="rId65"/>
    <p:sldId id="1195" r:id="rId66"/>
    <p:sldId id="1196" r:id="rId67"/>
    <p:sldId id="1197" r:id="rId68"/>
    <p:sldId id="1198" r:id="rId69"/>
    <p:sldId id="1199" r:id="rId70"/>
    <p:sldId id="1200" r:id="rId71"/>
    <p:sldId id="1201" r:id="rId72"/>
    <p:sldId id="1202" r:id="rId73"/>
    <p:sldId id="1203" r:id="rId74"/>
    <p:sldId id="1204" r:id="rId75"/>
    <p:sldId id="1205" r:id="rId76"/>
    <p:sldId id="1206" r:id="rId77"/>
    <p:sldId id="1247" r:id="rId78"/>
    <p:sldId id="1208" r:id="rId79"/>
    <p:sldId id="1209" r:id="rId80"/>
    <p:sldId id="1210" r:id="rId81"/>
    <p:sldId id="1211" r:id="rId82"/>
    <p:sldId id="1212" r:id="rId83"/>
    <p:sldId id="1248" r:id="rId84"/>
    <p:sldId id="1213" r:id="rId85"/>
    <p:sldId id="1214" r:id="rId86"/>
    <p:sldId id="1215" r:id="rId87"/>
    <p:sldId id="1216" r:id="rId88"/>
    <p:sldId id="1217" r:id="rId89"/>
    <p:sldId id="1218" r:id="rId90"/>
    <p:sldId id="1257" r:id="rId91"/>
    <p:sldId id="1219" r:id="rId92"/>
    <p:sldId id="1259" r:id="rId93"/>
    <p:sldId id="1260" r:id="rId94"/>
    <p:sldId id="1258" r:id="rId95"/>
    <p:sldId id="1221" r:id="rId96"/>
    <p:sldId id="1246" r:id="rId97"/>
    <p:sldId id="1222" r:id="rId98"/>
    <p:sldId id="1223" r:id="rId99"/>
    <p:sldId id="1224" r:id="rId100"/>
    <p:sldId id="1225" r:id="rId101"/>
    <p:sldId id="1253" r:id="rId102"/>
    <p:sldId id="1254" r:id="rId103"/>
    <p:sldId id="1227" r:id="rId104"/>
    <p:sldId id="1228" r:id="rId105"/>
    <p:sldId id="1229" r:id="rId106"/>
    <p:sldId id="1230" r:id="rId107"/>
    <p:sldId id="1231" r:id="rId108"/>
    <p:sldId id="1255" r:id="rId109"/>
    <p:sldId id="1233" r:id="rId110"/>
    <p:sldId id="1234" r:id="rId111"/>
    <p:sldId id="1235" r:id="rId112"/>
    <p:sldId id="1236" r:id="rId113"/>
    <p:sldId id="1237" r:id="rId114"/>
    <p:sldId id="1238" r:id="rId115"/>
    <p:sldId id="1239" r:id="rId116"/>
    <p:sldId id="1240" r:id="rId117"/>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46">
          <p15:clr>
            <a:srgbClr val="A4A3A4"/>
          </p15:clr>
        </p15:guide>
        <p15:guide id="2" pos="3837">
          <p15:clr>
            <a:srgbClr val="A4A3A4"/>
          </p15:clr>
        </p15:guide>
      </p15:sldGuideLst>
    </p:ext>
    <p:ext uri="{2D200454-40CA-4A62-9FC3-DE9A4176ACB9}">
      <p15:notesGuideLst xmlns:p15="http://schemas.microsoft.com/office/powerpoint/2012/main">
        <p15:guide id="1" orient="horz" pos="2644">
          <p15:clr>
            <a:srgbClr val="A4A3A4"/>
          </p15:clr>
        </p15:guide>
        <p15:guide id="2" pos="2234">
          <p15:clr>
            <a:srgbClr val="A4A3A4"/>
          </p15:clr>
        </p15:guide>
        <p15:guide id="3" orient="horz" pos="30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9CDCF9"/>
    <a:srgbClr val="FCFEE2"/>
    <a:srgbClr val="F9FDC7"/>
    <a:srgbClr val="FFFFBD"/>
    <a:srgbClr val="DDDDDD"/>
    <a:srgbClr val="EAEAEA"/>
    <a:srgbClr val="535CA1"/>
    <a:srgbClr val="FFDA3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8" autoAdjust="0"/>
    <p:restoredTop sz="89310" autoAdjust="0"/>
  </p:normalViewPr>
  <p:slideViewPr>
    <p:cSldViewPr>
      <p:cViewPr varScale="1">
        <p:scale>
          <a:sx n="89" d="100"/>
          <a:sy n="89" d="100"/>
        </p:scale>
        <p:origin x="640" y="48"/>
      </p:cViewPr>
      <p:guideLst>
        <p:guide orient="horz" pos="2046"/>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644"/>
        <p:guide pos="2234"/>
        <p:guide orient="horz" pos="305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74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p>
        </p:txBody>
      </p:sp>
    </p:spTree>
    <p:extLst>
      <p:ext uri="{BB962C8B-B14F-4D97-AF65-F5344CB8AC3E}">
        <p14:creationId xmlns:p14="http://schemas.microsoft.com/office/powerpoint/2010/main" val="869915759"/>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7457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p:spPr>
        <p:txBody>
          <a:bodyPr/>
          <a:lstStyle/>
          <a:p>
            <a:pPr eaLnBrk="1" hangingPunct="1"/>
            <a:endParaRPr lang="zh-CN" altLang="en-US" dirty="0"/>
          </a:p>
        </p:txBody>
      </p:sp>
      <p:sp>
        <p:nvSpPr>
          <p:cNvPr id="72708" name="灯片编号占位符 3"/>
          <p:cNvSpPr>
            <a:spLocks noGrp="1"/>
          </p:cNvSpPr>
          <p:nvPr>
            <p:ph type="sldNum" sz="quarter" idx="5"/>
          </p:nvPr>
        </p:nvSpPr>
        <p:spPr>
          <a:noFill/>
        </p:spPr>
        <p:txBody>
          <a:bodyPr/>
          <a:lstStyle/>
          <a:p>
            <a:fld id="{EA32B669-3714-408C-8FA4-65B4B2C2D542}" type="slidenum">
              <a:rPr lang="en-US" altLang="zh-CN" smtClean="0"/>
              <a:t>19</a:t>
            </a:fld>
            <a:endParaRPr lang="en-US" altLang="zh-CN"/>
          </a:p>
        </p:txBody>
      </p:sp>
    </p:spTree>
    <p:extLst>
      <p:ext uri="{BB962C8B-B14F-4D97-AF65-F5344CB8AC3E}">
        <p14:creationId xmlns:p14="http://schemas.microsoft.com/office/powerpoint/2010/main" val="427633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a:noFill/>
        </p:spPr>
        <p:txBody>
          <a:bodyPr/>
          <a:lstStyle/>
          <a:p>
            <a:pPr eaLnBrk="1" hangingPunct="1"/>
            <a:endParaRPr lang="zh-CN" altLang="en-US" sz="8800" b="1" i="0" dirty="0">
              <a:solidFill>
                <a:srgbClr val="FF0000"/>
              </a:solidFill>
              <a:latin typeface="+mj-ea"/>
              <a:ea typeface="+mj-ea"/>
            </a:endParaRPr>
          </a:p>
        </p:txBody>
      </p:sp>
      <p:sp>
        <p:nvSpPr>
          <p:cNvPr id="73732" name="灯片编号占位符 3"/>
          <p:cNvSpPr>
            <a:spLocks noGrp="1"/>
          </p:cNvSpPr>
          <p:nvPr>
            <p:ph type="sldNum" sz="quarter" idx="5"/>
          </p:nvPr>
        </p:nvSpPr>
        <p:spPr>
          <a:noFill/>
        </p:spPr>
        <p:txBody>
          <a:bodyPr/>
          <a:lstStyle/>
          <a:p>
            <a:fld id="{EBEB3372-3FE7-448B-AFDE-56B913919AB7}" type="slidenum">
              <a:rPr lang="en-US" altLang="zh-CN" smtClean="0"/>
              <a:t>20</a:t>
            </a:fld>
            <a:endParaRPr lang="en-US" altLang="zh-CN"/>
          </a:p>
        </p:txBody>
      </p:sp>
    </p:spTree>
    <p:extLst>
      <p:ext uri="{BB962C8B-B14F-4D97-AF65-F5344CB8AC3E}">
        <p14:creationId xmlns:p14="http://schemas.microsoft.com/office/powerpoint/2010/main" val="119440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7938"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27939"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a:p>
        </p:txBody>
      </p:sp>
    </p:spTree>
    <p:extLst>
      <p:ext uri="{BB962C8B-B14F-4D97-AF65-F5344CB8AC3E}">
        <p14:creationId xmlns:p14="http://schemas.microsoft.com/office/powerpoint/2010/main" val="1872409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baseline="0"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23</a:t>
            </a:fld>
            <a:endParaRPr lang="zh-CN" altLang="en-US"/>
          </a:p>
        </p:txBody>
      </p:sp>
    </p:spTree>
    <p:extLst>
      <p:ext uri="{BB962C8B-B14F-4D97-AF65-F5344CB8AC3E}">
        <p14:creationId xmlns:p14="http://schemas.microsoft.com/office/powerpoint/2010/main" val="380068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27</a:t>
            </a:fld>
            <a:endParaRPr lang="zh-CN" altLang="en-US"/>
          </a:p>
        </p:txBody>
      </p:sp>
    </p:spTree>
    <p:extLst>
      <p:ext uri="{BB962C8B-B14F-4D97-AF65-F5344CB8AC3E}">
        <p14:creationId xmlns:p14="http://schemas.microsoft.com/office/powerpoint/2010/main" val="3870465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1D06593E-BCCB-4646-854A-41326545FD70}"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BDAEA888-F7FF-F34E-939F-BA0CE0A06850}" type="slidenum">
              <a:rPr lang="en-AU">
                <a:solidFill>
                  <a:prstClr val="black"/>
                </a:solidFill>
              </a:rPr>
              <a:t>30</a:t>
            </a:fld>
            <a:endParaRPr lang="en-AU">
              <a:solidFill>
                <a:prstClr val="black"/>
              </a:solidFill>
            </a:endParaRPr>
          </a:p>
        </p:txBody>
      </p:sp>
      <p:sp>
        <p:nvSpPr>
          <p:cNvPr id="363522" name="Rectangle 2"/>
          <p:cNvSpPr>
            <a:spLocks noGrp="1" noRot="1" noChangeAspect="1" noChangeArrowheads="1" noTextEdit="1"/>
          </p:cNvSpPr>
          <p:nvPr>
            <p:ph type="sldImg"/>
          </p:nvPr>
        </p:nvSpPr>
        <p:spPr/>
      </p:sp>
      <p:sp>
        <p:nvSpPr>
          <p:cNvPr id="363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429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FB262189-E41B-9A44-A533-1E5E3674DEF8}"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824E6D26-5EA0-7741-906B-1FC11DACF36C}" type="slidenum">
              <a:rPr lang="en-AU">
                <a:solidFill>
                  <a:prstClr val="black"/>
                </a:solidFill>
              </a:rPr>
              <a:t>31</a:t>
            </a:fld>
            <a:endParaRPr lang="en-AU">
              <a:solidFill>
                <a:prstClr val="black"/>
              </a:solidFill>
            </a:endParaRPr>
          </a:p>
        </p:txBody>
      </p:sp>
      <p:sp>
        <p:nvSpPr>
          <p:cNvPr id="367618" name="Rectangle 2"/>
          <p:cNvSpPr>
            <a:spLocks noGrp="1" noRot="1" noChangeAspect="1" noChangeArrowheads="1" noTextEdit="1"/>
          </p:cNvSpPr>
          <p:nvPr>
            <p:ph type="sldImg"/>
          </p:nvPr>
        </p:nvSpPr>
        <p:spPr/>
      </p:sp>
      <p:sp>
        <p:nvSpPr>
          <p:cNvPr id="367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4301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3A8528D3-1972-9F48-9205-AD9595A63350}"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A27F4517-7046-3A47-8D8D-8AB1DA46E733}" type="slidenum">
              <a:rPr lang="en-AU">
                <a:solidFill>
                  <a:prstClr val="black"/>
                </a:solidFill>
              </a:rPr>
              <a:t>32</a:t>
            </a:fld>
            <a:endParaRPr lang="en-AU">
              <a:solidFill>
                <a:prstClr val="black"/>
              </a:solidFill>
            </a:endParaRPr>
          </a:p>
        </p:txBody>
      </p:sp>
      <p:sp>
        <p:nvSpPr>
          <p:cNvPr id="369666" name="Rectangle 2"/>
          <p:cNvSpPr>
            <a:spLocks noGrp="1" noRot="1" noChangeAspect="1" noChangeArrowheads="1" noTextEdit="1"/>
          </p:cNvSpPr>
          <p:nvPr>
            <p:ph type="sldImg"/>
          </p:nvPr>
        </p:nvSpPr>
        <p:spPr/>
      </p:sp>
      <p:sp>
        <p:nvSpPr>
          <p:cNvPr id="369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1821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7D588F47-322F-7F46-AD87-BA3A22321586}"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3C034D3B-D222-D84D-AEC4-A678211F4849}" type="slidenum">
              <a:rPr lang="en-AU">
                <a:solidFill>
                  <a:prstClr val="black"/>
                </a:solidFill>
              </a:rPr>
              <a:t>33</a:t>
            </a:fld>
            <a:endParaRPr lang="en-AU">
              <a:solidFill>
                <a:prstClr val="black"/>
              </a:solidFill>
            </a:endParaRPr>
          </a:p>
        </p:txBody>
      </p:sp>
      <p:sp>
        <p:nvSpPr>
          <p:cNvPr id="371714" name="Rectangle 2"/>
          <p:cNvSpPr>
            <a:spLocks noGrp="1" noRot="1" noChangeAspect="1" noChangeArrowheads="1" noTextEdit="1"/>
          </p:cNvSpPr>
          <p:nvPr>
            <p:ph type="sldImg"/>
          </p:nvPr>
        </p:nvSpPr>
        <p:spPr/>
      </p:sp>
      <p:sp>
        <p:nvSpPr>
          <p:cNvPr id="371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243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BBFCCB6-FC6D-8543-AD0A-4EFDA7E0599A}"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C08710D-DA97-604E-861F-7D43CB500C38}" type="slidenum">
              <a:rPr lang="en-AU">
                <a:solidFill>
                  <a:prstClr val="black"/>
                </a:solidFill>
              </a:rPr>
              <a:t>34</a:t>
            </a:fld>
            <a:endParaRPr lang="en-AU">
              <a:solidFill>
                <a:prstClr val="black"/>
              </a:solidFill>
            </a:endParaRPr>
          </a:p>
        </p:txBody>
      </p:sp>
      <p:sp>
        <p:nvSpPr>
          <p:cNvPr id="373762" name="Rectangle 2"/>
          <p:cNvSpPr>
            <a:spLocks noGrp="1" noRot="1" noChangeAspect="1" noChangeArrowheads="1" noTextEdit="1"/>
          </p:cNvSpPr>
          <p:nvPr>
            <p:ph type="sldImg"/>
          </p:nvPr>
        </p:nvSpPr>
        <p:spPr/>
      </p:sp>
      <p:sp>
        <p:nvSpPr>
          <p:cNvPr id="373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012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4735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46CDE5B5-D08C-B64B-9104-5A88FE68DFF6}"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D3D987A-5D95-DF42-BB13-B26DC5CCBCEA}" type="slidenum">
              <a:rPr lang="en-AU">
                <a:solidFill>
                  <a:prstClr val="black"/>
                </a:solidFill>
              </a:rPr>
              <a:t>35</a:t>
            </a:fld>
            <a:endParaRPr lang="en-AU">
              <a:solidFill>
                <a:prstClr val="black"/>
              </a:solidFill>
            </a:endParaRPr>
          </a:p>
        </p:txBody>
      </p:sp>
      <p:sp>
        <p:nvSpPr>
          <p:cNvPr id="375810" name="Rectangle 2"/>
          <p:cNvSpPr>
            <a:spLocks noGrp="1" noRot="1" noChangeAspect="1" noChangeArrowheads="1" noTextEdit="1"/>
          </p:cNvSpPr>
          <p:nvPr>
            <p:ph type="sldImg"/>
          </p:nvPr>
        </p:nvSpPr>
        <p:spPr/>
      </p:sp>
      <p:sp>
        <p:nvSpPr>
          <p:cNvPr id="375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3122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774EB696-812A-3C48-8AD0-C345050F15DC}"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4BEF5012-EEA3-184F-8DA2-060CC621BDE0}" type="slidenum">
              <a:rPr lang="en-AU">
                <a:solidFill>
                  <a:prstClr val="black"/>
                </a:solidFill>
              </a:rPr>
              <a:t>36</a:t>
            </a:fld>
            <a:endParaRPr lang="en-AU">
              <a:solidFill>
                <a:prstClr val="black"/>
              </a:solidFill>
            </a:endParaRPr>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5386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Rectangle 2"/>
          <p:cNvSpPr>
            <a:spLocks noGrp="1" noRot="1" noChangeAspect="1" noChangeArrowheads="1"/>
          </p:cNvSpPr>
          <p:nvPr>
            <p:ph type="sldImg"/>
          </p:nvPr>
        </p:nvSpPr>
        <p:spPr bwMode="auto">
          <a:xfrm>
            <a:off x="114300" y="636588"/>
            <a:ext cx="6592888" cy="3709987"/>
          </a:xfrm>
          <a:prstGeom prst="rect">
            <a:avLst/>
          </a:prstGeom>
          <a:solidFill>
            <a:srgbClr val="FFFFFF"/>
          </a:solidFill>
          <a:ln>
            <a:solidFill>
              <a:srgbClr val="000000"/>
            </a:solidFill>
            <a:miter lim="800000"/>
          </a:ln>
        </p:spPr>
      </p:sp>
      <p:sp>
        <p:nvSpPr>
          <p:cNvPr id="2732035"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dirty="0"/>
          </a:p>
        </p:txBody>
      </p:sp>
    </p:spTree>
    <p:extLst>
      <p:ext uri="{BB962C8B-B14F-4D97-AF65-F5344CB8AC3E}">
        <p14:creationId xmlns:p14="http://schemas.microsoft.com/office/powerpoint/2010/main" val="3687899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29987"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a:p>
        </p:txBody>
      </p:sp>
    </p:spTree>
    <p:extLst>
      <p:ext uri="{BB962C8B-B14F-4D97-AF65-F5344CB8AC3E}">
        <p14:creationId xmlns:p14="http://schemas.microsoft.com/office/powerpoint/2010/main" val="462572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Rectangle 2"/>
          <p:cNvSpPr>
            <a:spLocks noGrp="1" noRot="1" noChangeAspect="1" noChangeArrowheads="1"/>
          </p:cNvSpPr>
          <p:nvPr>
            <p:ph type="sldImg"/>
          </p:nvPr>
        </p:nvSpPr>
        <p:spPr bwMode="auto">
          <a:xfrm>
            <a:off x="114300" y="636588"/>
            <a:ext cx="6592888" cy="3709987"/>
          </a:xfrm>
          <a:prstGeom prst="rect">
            <a:avLst/>
          </a:prstGeom>
          <a:solidFill>
            <a:srgbClr val="FFFFFF"/>
          </a:solidFill>
          <a:ln>
            <a:solidFill>
              <a:srgbClr val="000000"/>
            </a:solidFill>
            <a:miter lim="800000"/>
          </a:ln>
        </p:spPr>
      </p:sp>
      <p:sp>
        <p:nvSpPr>
          <p:cNvPr id="2732035"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dirty="0"/>
          </a:p>
        </p:txBody>
      </p:sp>
    </p:spTree>
    <p:extLst>
      <p:ext uri="{BB962C8B-B14F-4D97-AF65-F5344CB8AC3E}">
        <p14:creationId xmlns:p14="http://schemas.microsoft.com/office/powerpoint/2010/main" val="3253862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2" name="Rectangle 2"/>
          <p:cNvSpPr>
            <a:spLocks noGrp="1" noChangeArrowheads="1"/>
          </p:cNvSpPr>
          <p:nvPr>
            <p:ph type="body" idx="1"/>
          </p:nvPr>
        </p:nvSpPr>
        <p:spPr bwMode="auto">
          <a:xfrm>
            <a:off x="511672" y="4715230"/>
            <a:ext cx="5857309" cy="4468040"/>
          </a:xfrm>
          <a:prstGeom prst="rect">
            <a:avLst/>
          </a:prstGeom>
          <a:noFill/>
          <a:ln w="12700">
            <a:miter lim="800000"/>
          </a:ln>
        </p:spPr>
        <p:txBody>
          <a:bodyPr lIns="96489" tIns="47398" rIns="96489" bIns="47398"/>
          <a:lstStyle/>
          <a:p>
            <a:endParaRPr lang="en-US"/>
          </a:p>
        </p:txBody>
      </p:sp>
      <p:sp>
        <p:nvSpPr>
          <p:cNvPr id="2734083" name="Rectangle 3"/>
          <p:cNvSpPr>
            <a:spLocks noGrp="1" noRot="1" noChangeAspect="1" noChangeArrowheads="1"/>
          </p:cNvSpPr>
          <p:nvPr>
            <p:ph type="sldImg"/>
          </p:nvPr>
        </p:nvSpPr>
        <p:spPr bwMode="auto">
          <a:xfrm>
            <a:off x="112713" y="639763"/>
            <a:ext cx="6589712" cy="3706812"/>
          </a:xfrm>
          <a:prstGeom prst="rect">
            <a:avLst/>
          </a:prstGeom>
          <a:noFill/>
          <a:ln w="12700">
            <a:miter lim="800000"/>
          </a:ln>
        </p:spPr>
      </p:sp>
    </p:spTree>
    <p:extLst>
      <p:ext uri="{BB962C8B-B14F-4D97-AF65-F5344CB8AC3E}">
        <p14:creationId xmlns:p14="http://schemas.microsoft.com/office/powerpoint/2010/main" val="3066627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A513D492-15EE-2347-9A73-376DDE456720}"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16D0CF03-1839-1E4A-BBF3-72F1E27BCAC9}" type="slidenum">
              <a:rPr lang="en-AU">
                <a:solidFill>
                  <a:prstClr val="black"/>
                </a:solidFill>
              </a:rPr>
              <a:t>43</a:t>
            </a:fld>
            <a:endParaRPr lang="en-AU">
              <a:solidFill>
                <a:prstClr val="black"/>
              </a:solidFill>
            </a:endParaRPr>
          </a:p>
        </p:txBody>
      </p:sp>
      <p:sp>
        <p:nvSpPr>
          <p:cNvPr id="328706" name="Rectangle 2"/>
          <p:cNvSpPr>
            <a:spLocks noGrp="1" noRot="1" noChangeAspect="1" noChangeArrowheads="1" noTextEdit="1"/>
          </p:cNvSpPr>
          <p:nvPr>
            <p:ph type="sldImg"/>
          </p:nvPr>
        </p:nvSpPr>
        <p:spPr/>
      </p:sp>
      <p:sp>
        <p:nvSpPr>
          <p:cNvPr id="32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956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58BB5563-274F-C94D-BD1D-0B0C357AE3A0}"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D0DC005-0863-424E-AD4E-E9456B986DF7}" type="slidenum">
              <a:rPr lang="en-AU">
                <a:solidFill>
                  <a:prstClr val="black"/>
                </a:solidFill>
              </a:rPr>
              <a:t>44</a:t>
            </a:fld>
            <a:endParaRPr lang="en-AU">
              <a:solidFill>
                <a:prstClr val="black"/>
              </a:solidFill>
            </a:endParaRPr>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endParaRPr lang="en-US" sz="3100" b="1" dirty="0">
              <a:latin typeface="Times" pitchFamily="-65" charset="0"/>
              <a:ea typeface="+mj-ea"/>
              <a:cs typeface="Times" pitchFamily="-65" charset="0"/>
            </a:endParaRPr>
          </a:p>
        </p:txBody>
      </p:sp>
    </p:spTree>
    <p:extLst>
      <p:ext uri="{BB962C8B-B14F-4D97-AF65-F5344CB8AC3E}">
        <p14:creationId xmlns:p14="http://schemas.microsoft.com/office/powerpoint/2010/main" val="1227570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65FC7E1-7321-D74E-8D66-0DEB8FA1D23F}"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66A184A8-8F2E-4349-A075-3319C28009C3}" type="slidenum">
              <a:rPr lang="en-AU">
                <a:solidFill>
                  <a:prstClr val="black"/>
                </a:solidFill>
              </a:rPr>
              <a:t>45</a:t>
            </a:fld>
            <a:endParaRPr lang="en-AU">
              <a:solidFill>
                <a:prstClr val="black"/>
              </a:solidFill>
            </a:endParaRPr>
          </a:p>
        </p:txBody>
      </p:sp>
      <p:sp>
        <p:nvSpPr>
          <p:cNvPr id="332802" name="Rectangle 2"/>
          <p:cNvSpPr>
            <a:spLocks noGrp="1" noRot="1" noChangeAspect="1" noChangeArrowheads="1" noTextEdit="1"/>
          </p:cNvSpPr>
          <p:nvPr>
            <p:ph type="sldImg"/>
          </p:nvPr>
        </p:nvSpPr>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4024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2DA6BB8-A081-D947-ABB7-97EC8E60C349}" type="datetime3">
              <a:rPr lang="en-AU">
                <a:solidFill>
                  <a:prstClr val="black"/>
                </a:solidFill>
              </a:rPr>
              <a:t>1 November, 2024</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1965630E-C095-8B46-9A05-110955FE8AC3}" type="slidenum">
              <a:rPr lang="en-AU">
                <a:solidFill>
                  <a:prstClr val="black"/>
                </a:solidFill>
              </a:rPr>
              <a:t>46</a:t>
            </a:fld>
            <a:endParaRPr lang="en-AU">
              <a:solidFill>
                <a:prstClr val="black"/>
              </a:solidFill>
            </a:endParaRPr>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r>
              <a:rPr lang="zh-CN" altLang="en-US" sz="6600" b="0" baseline="0" dirty="0">
                <a:solidFill>
                  <a:srgbClr val="FF0000"/>
                </a:solidFill>
              </a:rPr>
              <a:t>在流水线运行过程中可能会出现这种情况：当前指令的执行可能需要前面指令的执行结果，但这时前面的指令没有执行完毕，从而会导致当前指令的执行无法获得合法的操作数，这时就会引起流水线的等待，这种现象在流水线机制里称为互锁。</a:t>
            </a:r>
            <a:endParaRPr lang="en-US" altLang="zh-CN" sz="6600" b="0" baseline="0" dirty="0">
              <a:solidFill>
                <a:srgbClr val="FF0000"/>
              </a:solidFill>
            </a:endParaRPr>
          </a:p>
        </p:txBody>
      </p:sp>
    </p:spTree>
    <p:extLst>
      <p:ext uri="{BB962C8B-B14F-4D97-AF65-F5344CB8AC3E}">
        <p14:creationId xmlns:p14="http://schemas.microsoft.com/office/powerpoint/2010/main" val="27923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6</a:t>
            </a:fld>
            <a:endParaRPr lang="zh-CN" altLang="en-US"/>
          </a:p>
        </p:txBody>
      </p:sp>
    </p:spTree>
    <p:extLst>
      <p:ext uri="{BB962C8B-B14F-4D97-AF65-F5344CB8AC3E}">
        <p14:creationId xmlns:p14="http://schemas.microsoft.com/office/powerpoint/2010/main" val="1745512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p:sp>
      <p:sp>
        <p:nvSpPr>
          <p:cNvPr id="54275" name="Notes Placeholder 2"/>
          <p:cNvSpPr>
            <a:spLocks noGrp="1"/>
          </p:cNvSpPr>
          <p:nvPr>
            <p:ph type="body" idx="1"/>
          </p:nvPr>
        </p:nvSpPr>
        <p:spPr>
          <a:noFill/>
        </p:spPr>
        <p:txBody>
          <a:bodyPr/>
          <a:lstStyle/>
          <a:p>
            <a:endParaRPr lang="en-US" baseline="0" dirty="0">
              <a:latin typeface="Arial" panose="020B0604020202020204" pitchFamily="34" charset="0"/>
              <a:ea typeface="MS PGothic" panose="020B0600070205080204" pitchFamily="1" charset="-128"/>
              <a:cs typeface="MS PGothic" panose="020B0600070205080204" pitchFamily="1" charset="-128"/>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t>47</a:t>
            </a:fld>
            <a:endParaRPr lang="en-US" dirty="0">
              <a:solidFill>
                <a:srgbClr val="000000"/>
              </a:solidFill>
            </a:endParaRPr>
          </a:p>
        </p:txBody>
      </p:sp>
    </p:spTree>
    <p:extLst>
      <p:ext uri="{BB962C8B-B14F-4D97-AF65-F5344CB8AC3E}">
        <p14:creationId xmlns:p14="http://schemas.microsoft.com/office/powerpoint/2010/main" val="1495839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7F98D040-FFB6-4648-A19B-482B5FA4F16B}"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F6D10A29-AEEE-FC40-BB80-748ECE9067B2}" type="slidenum">
              <a:rPr lang="en-AU"/>
              <a:t>48</a:t>
            </a:fld>
            <a:endParaRPr lang="en-AU"/>
          </a:p>
        </p:txBody>
      </p:sp>
      <p:sp>
        <p:nvSpPr>
          <p:cNvPr id="336898" name="Rectangle 2"/>
          <p:cNvSpPr>
            <a:spLocks noGrp="1" noRot="1" noChangeAspect="1" noChangeArrowheads="1" noTextEdit="1"/>
          </p:cNvSpPr>
          <p:nvPr>
            <p:ph type="sldImg"/>
          </p:nvPr>
        </p:nvSpPr>
        <p:spPr/>
      </p:sp>
      <p:sp>
        <p:nvSpPr>
          <p:cNvPr id="3368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27737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D552A136-043A-E741-8B9A-299B7107E565}"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4E3D0913-1523-8D4B-8560-7E799E01DF39}" type="slidenum">
              <a:rPr lang="en-AU"/>
              <a:t>50</a:t>
            </a:fld>
            <a:endParaRPr lang="en-AU"/>
          </a:p>
        </p:txBody>
      </p:sp>
      <p:sp>
        <p:nvSpPr>
          <p:cNvPr id="338946" name="Rectangle 2"/>
          <p:cNvSpPr>
            <a:spLocks noGrp="1" noRot="1" noChangeAspect="1" noChangeArrowheads="1" noTextEdit="1"/>
          </p:cNvSpPr>
          <p:nvPr>
            <p:ph type="sldImg"/>
          </p:nvPr>
        </p:nvSpPr>
        <p:spPr/>
      </p:sp>
      <p:sp>
        <p:nvSpPr>
          <p:cNvPr id="338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891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Rectangle 2"/>
          <p:cNvSpPr>
            <a:spLocks noGrp="1" noChangeArrowheads="1"/>
          </p:cNvSpPr>
          <p:nvPr>
            <p:ph type="body" idx="1"/>
          </p:nvPr>
        </p:nvSpPr>
        <p:spPr bwMode="auto">
          <a:xfrm>
            <a:off x="511672" y="4715230"/>
            <a:ext cx="5857309" cy="4468040"/>
          </a:xfrm>
          <a:prstGeom prst="rect">
            <a:avLst/>
          </a:prstGeom>
          <a:noFill/>
          <a:ln w="12700">
            <a:miter lim="800000"/>
          </a:ln>
        </p:spPr>
        <p:txBody>
          <a:bodyPr lIns="96497" tIns="47403" rIns="96497" bIns="47403"/>
          <a:lstStyle/>
          <a:p>
            <a:endParaRPr lang="en-US"/>
          </a:p>
        </p:txBody>
      </p:sp>
      <p:sp>
        <p:nvSpPr>
          <p:cNvPr id="2744323"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1662340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48419" name="Rectangle 3"/>
          <p:cNvSpPr>
            <a:spLocks noGrp="1" noChangeArrowheads="1"/>
          </p:cNvSpPr>
          <p:nvPr>
            <p:ph type="body" idx="1"/>
          </p:nvPr>
        </p:nvSpPr>
        <p:spPr bwMode="auto">
          <a:xfrm>
            <a:off x="511676" y="4718624"/>
            <a:ext cx="5855773" cy="4464653"/>
          </a:xfrm>
          <a:prstGeom prst="rect">
            <a:avLst/>
          </a:prstGeom>
          <a:solidFill>
            <a:srgbClr val="FFFFFF"/>
          </a:solidFill>
          <a:ln>
            <a:solidFill>
              <a:srgbClr val="000000"/>
            </a:solidFill>
            <a:miter lim="800000"/>
          </a:ln>
        </p:spPr>
        <p:txBody>
          <a:bodyPr lIns="95941" tIns="47970" rIns="95941" bIns="47970"/>
          <a:lstStyle/>
          <a:p>
            <a:endParaRPr lang="en-US"/>
          </a:p>
        </p:txBody>
      </p:sp>
    </p:spTree>
    <p:extLst>
      <p:ext uri="{BB962C8B-B14F-4D97-AF65-F5344CB8AC3E}">
        <p14:creationId xmlns:p14="http://schemas.microsoft.com/office/powerpoint/2010/main" val="2706088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50467" name="Rectangle 3"/>
          <p:cNvSpPr>
            <a:spLocks noGrp="1" noChangeArrowheads="1"/>
          </p:cNvSpPr>
          <p:nvPr>
            <p:ph type="body" idx="1"/>
          </p:nvPr>
        </p:nvSpPr>
        <p:spPr bwMode="auto">
          <a:xfrm>
            <a:off x="511676" y="4718624"/>
            <a:ext cx="5855773" cy="4464653"/>
          </a:xfrm>
          <a:prstGeom prst="rect">
            <a:avLst/>
          </a:prstGeom>
          <a:solidFill>
            <a:srgbClr val="FFFFFF"/>
          </a:solidFill>
          <a:ln>
            <a:solidFill>
              <a:srgbClr val="000000"/>
            </a:solidFill>
            <a:miter lim="800000"/>
          </a:ln>
        </p:spPr>
        <p:txBody>
          <a:bodyPr lIns="95941" tIns="47970" rIns="95941" bIns="47970"/>
          <a:lstStyle/>
          <a:p>
            <a:endParaRPr lang="en-US"/>
          </a:p>
        </p:txBody>
      </p:sp>
    </p:spTree>
    <p:extLst>
      <p:ext uri="{BB962C8B-B14F-4D97-AF65-F5344CB8AC3E}">
        <p14:creationId xmlns:p14="http://schemas.microsoft.com/office/powerpoint/2010/main" val="1460459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p:spPr>
        <p:txBody>
          <a:bodyPr/>
          <a:lstStyle/>
          <a:p>
            <a:pPr eaLnBrk="1" hangingPunct="1"/>
            <a:endParaRPr lang="zh-CN" altLang="en-US"/>
          </a:p>
        </p:txBody>
      </p:sp>
      <p:sp>
        <p:nvSpPr>
          <p:cNvPr id="99332" name="灯片编号占位符 3"/>
          <p:cNvSpPr>
            <a:spLocks noGrp="1"/>
          </p:cNvSpPr>
          <p:nvPr>
            <p:ph type="sldNum" sz="quarter" idx="5"/>
          </p:nvPr>
        </p:nvSpPr>
        <p:spPr>
          <a:noFill/>
        </p:spPr>
        <p:txBody>
          <a:bodyPr/>
          <a:lstStyle/>
          <a:p>
            <a:fld id="{C9A6E003-BF17-4AB9-A5EF-E2C1C0B34CC7}" type="slidenum">
              <a:rPr lang="en-US" altLang="zh-CN" smtClean="0"/>
              <a:t>55</a:t>
            </a:fld>
            <a:endParaRPr lang="en-US" altLang="zh-CN"/>
          </a:p>
        </p:txBody>
      </p:sp>
    </p:spTree>
    <p:extLst>
      <p:ext uri="{BB962C8B-B14F-4D97-AF65-F5344CB8AC3E}">
        <p14:creationId xmlns:p14="http://schemas.microsoft.com/office/powerpoint/2010/main" val="3202176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endParaRPr lang="zh-CN" altLang="en-US" dirty="0"/>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56</a:t>
            </a:fld>
            <a:endParaRPr lang="en-US" altLang="zh-CN"/>
          </a:p>
        </p:txBody>
      </p:sp>
    </p:spTree>
    <p:extLst>
      <p:ext uri="{BB962C8B-B14F-4D97-AF65-F5344CB8AC3E}">
        <p14:creationId xmlns:p14="http://schemas.microsoft.com/office/powerpoint/2010/main" val="2529914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p:spPr>
        <p:txBody>
          <a:bodyPr/>
          <a:lstStyle/>
          <a:p>
            <a:pPr eaLnBrk="1" hangingPunct="1"/>
            <a:endParaRPr lang="zh-CN" altLang="en-US"/>
          </a:p>
        </p:txBody>
      </p:sp>
      <p:sp>
        <p:nvSpPr>
          <p:cNvPr id="104452" name="灯片编号占位符 3"/>
          <p:cNvSpPr>
            <a:spLocks noGrp="1"/>
          </p:cNvSpPr>
          <p:nvPr>
            <p:ph type="sldNum" sz="quarter" idx="5"/>
          </p:nvPr>
        </p:nvSpPr>
        <p:spPr>
          <a:noFill/>
        </p:spPr>
        <p:txBody>
          <a:bodyPr/>
          <a:lstStyle/>
          <a:p>
            <a:fld id="{656F5AFA-7478-431B-95F4-7F027548AAF0}" type="slidenum">
              <a:rPr lang="en-US" altLang="zh-CN" smtClean="0"/>
              <a:t>57</a:t>
            </a:fld>
            <a:endParaRPr lang="en-US" altLang="zh-CN"/>
          </a:p>
        </p:txBody>
      </p:sp>
    </p:spTree>
    <p:extLst>
      <p:ext uri="{BB962C8B-B14F-4D97-AF65-F5344CB8AC3E}">
        <p14:creationId xmlns:p14="http://schemas.microsoft.com/office/powerpoint/2010/main" val="344082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p:spPr>
        <p:txBody>
          <a:bodyPr/>
          <a:lstStyle/>
          <a:p>
            <a:pPr eaLnBrk="1" hangingPunct="1"/>
            <a:endParaRPr lang="zh-CN" altLang="en-US"/>
          </a:p>
        </p:txBody>
      </p:sp>
      <p:sp>
        <p:nvSpPr>
          <p:cNvPr id="104452" name="灯片编号占位符 3"/>
          <p:cNvSpPr>
            <a:spLocks noGrp="1"/>
          </p:cNvSpPr>
          <p:nvPr>
            <p:ph type="sldNum" sz="quarter" idx="5"/>
          </p:nvPr>
        </p:nvSpPr>
        <p:spPr>
          <a:noFill/>
        </p:spPr>
        <p:txBody>
          <a:bodyPr/>
          <a:lstStyle/>
          <a:p>
            <a:fld id="{656F5AFA-7478-431B-95F4-7F027548AAF0}" type="slidenum">
              <a:rPr lang="en-US" altLang="zh-CN" smtClean="0"/>
              <a:t>58</a:t>
            </a:fld>
            <a:endParaRPr lang="en-US" altLang="zh-CN"/>
          </a:p>
        </p:txBody>
      </p:sp>
    </p:spTree>
    <p:extLst>
      <p:ext uri="{BB962C8B-B14F-4D97-AF65-F5344CB8AC3E}">
        <p14:creationId xmlns:p14="http://schemas.microsoft.com/office/powerpoint/2010/main" val="238133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a:t>
            </a:fld>
            <a:endParaRPr lang="zh-CN" altLang="en-US"/>
          </a:p>
        </p:txBody>
      </p:sp>
    </p:spTree>
    <p:extLst>
      <p:ext uri="{BB962C8B-B14F-4D97-AF65-F5344CB8AC3E}">
        <p14:creationId xmlns:p14="http://schemas.microsoft.com/office/powerpoint/2010/main" val="2774235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774EB696-812A-3C48-8AD0-C345050F15DC}"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4BEF5012-EEA3-184F-8DA2-060CC621BDE0}" type="slidenum">
              <a:rPr lang="en-AU"/>
              <a:t>59</a:t>
            </a:fld>
            <a:endParaRPr lang="en-AU"/>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8220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t>60</a:t>
            </a:fld>
            <a:endParaRPr lang="en-US" dirty="0"/>
          </a:p>
        </p:txBody>
      </p:sp>
    </p:spTree>
    <p:extLst>
      <p:ext uri="{BB962C8B-B14F-4D97-AF65-F5344CB8AC3E}">
        <p14:creationId xmlns:p14="http://schemas.microsoft.com/office/powerpoint/2010/main" val="1077580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r>
              <a:rPr lang="en-US" altLang="zh-CN" dirty="0"/>
              <a:t>bypass</a:t>
            </a:r>
            <a:endParaRPr lang="zh-CN" altLang="en-US" dirty="0"/>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61</a:t>
            </a:fld>
            <a:endParaRPr lang="en-US" altLang="zh-CN"/>
          </a:p>
        </p:txBody>
      </p:sp>
    </p:spTree>
    <p:extLst>
      <p:ext uri="{BB962C8B-B14F-4D97-AF65-F5344CB8AC3E}">
        <p14:creationId xmlns:p14="http://schemas.microsoft.com/office/powerpoint/2010/main" val="2615713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513209" y="4720310"/>
            <a:ext cx="5852700" cy="4462961"/>
          </a:xfrm>
          <a:noFill/>
          <a:ln w="9525"/>
        </p:spPr>
        <p:txBody>
          <a:bodyPr lIns="94563" tIns="46451" rIns="94563" bIns="46451"/>
          <a:lstStyle/>
          <a:p>
            <a:endParaRPr lang="en-US" dirty="0">
              <a:latin typeface="Arial" panose="020B0604020202020204" pitchFamily="34" charset="0"/>
              <a:ea typeface="MS PGothic" panose="020B0600070205080204" pitchFamily="1" charset="-128"/>
            </a:endParaRPr>
          </a:p>
        </p:txBody>
      </p:sp>
      <p:sp>
        <p:nvSpPr>
          <p:cNvPr id="64515" name="Rectangle 3"/>
          <p:cNvSpPr>
            <a:spLocks noGrp="1" noRot="1" noChangeAspect="1" noChangeArrowheads="1" noTextEdit="1"/>
          </p:cNvSpPr>
          <p:nvPr>
            <p:ph type="sldImg"/>
          </p:nvPr>
        </p:nvSpPr>
        <p:spPr>
          <a:noFill/>
        </p:spPr>
      </p:sp>
    </p:spTree>
    <p:extLst>
      <p:ext uri="{BB962C8B-B14F-4D97-AF65-F5344CB8AC3E}">
        <p14:creationId xmlns:p14="http://schemas.microsoft.com/office/powerpoint/2010/main" val="3337673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p:cNvSpPr>
          <p:nvPr>
            <p:ph type="sldImg"/>
          </p:nvPr>
        </p:nvSpPr>
        <p:spPr>
          <a:solidFill>
            <a:srgbClr val="FFFFFF"/>
          </a:solidFill>
          <a:ln>
            <a:solidFill>
              <a:srgbClr val="000000"/>
            </a:solidFill>
          </a:ln>
        </p:spPr>
      </p:sp>
      <p:sp>
        <p:nvSpPr>
          <p:cNvPr id="66563" name="Rectangle 3"/>
          <p:cNvSpPr>
            <a:spLocks noGrp="1" noChangeArrowheads="1"/>
          </p:cNvSpPr>
          <p:nvPr>
            <p:ph type="body" idx="1"/>
          </p:nvPr>
        </p:nvSpPr>
        <p:spPr>
          <a:solidFill>
            <a:srgbClr val="FFFFFF"/>
          </a:solidFill>
          <a:ln>
            <a:solidFill>
              <a:srgbClr val="000000"/>
            </a:solidFill>
          </a:ln>
        </p:spPr>
        <p:txBody>
          <a:bodyPr lIns="93993" tIns="46995" rIns="93993" bIns="46995"/>
          <a:lstStyle/>
          <a:p>
            <a:r>
              <a:rPr lang="zh-CN" altLang="en-US" sz="1100" b="0" baseline="0" dirty="0">
                <a:solidFill>
                  <a:srgbClr val="FF0000"/>
                </a:solidFill>
              </a:rPr>
              <a:t>在流水线运行过程中可能会出现这种情况：当前指令的执行可能需要前面指令的执行结果，但这时前面的指令没有执行完毕，从而会导致当前指令的执行无法获得合法的操作数，这时就会引起流水线的等待，这种现象在流水线机制里称为互锁。</a:t>
            </a:r>
            <a:endParaRPr lang="en-US" altLang="zh-CN" sz="1100" b="0" baseline="0" dirty="0">
              <a:solidFill>
                <a:srgbClr val="FF0000"/>
              </a:solidFill>
            </a:endParaRPr>
          </a:p>
        </p:txBody>
      </p:sp>
    </p:spTree>
    <p:extLst>
      <p:ext uri="{BB962C8B-B14F-4D97-AF65-F5344CB8AC3E}">
        <p14:creationId xmlns:p14="http://schemas.microsoft.com/office/powerpoint/2010/main" val="1540382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p:cNvSpPr>
          <p:nvPr>
            <p:ph type="sldImg"/>
          </p:nvPr>
        </p:nvSpPr>
        <p:spPr>
          <a:solidFill>
            <a:srgbClr val="FFFFFF"/>
          </a:solidFill>
          <a:ln>
            <a:solidFill>
              <a:srgbClr val="000000"/>
            </a:solidFill>
          </a:ln>
        </p:spPr>
      </p:sp>
      <p:sp>
        <p:nvSpPr>
          <p:cNvPr id="70659" name="Rectangle 3"/>
          <p:cNvSpPr>
            <a:spLocks noGrp="1" noChangeArrowheads="1"/>
          </p:cNvSpPr>
          <p:nvPr>
            <p:ph type="body" idx="1"/>
          </p:nvPr>
        </p:nvSpPr>
        <p:spPr>
          <a:solidFill>
            <a:srgbClr val="FFFFFF"/>
          </a:solidFill>
          <a:ln>
            <a:solidFill>
              <a:srgbClr val="000000"/>
            </a:solidFill>
          </a:ln>
        </p:spPr>
        <p:txBody>
          <a:bodyPr lIns="93993" tIns="46995" rIns="93993" bIns="46995"/>
          <a:lstStyle/>
          <a:p>
            <a:r>
              <a:rPr lang="en-US" dirty="0">
                <a:latin typeface="Arial" panose="020B0604020202020204" pitchFamily="34" charset="0"/>
                <a:ea typeface="MS PGothic" panose="020B0600070205080204" pitchFamily="1" charset="-128"/>
              </a:rPr>
              <a:t>MIPS</a:t>
            </a:r>
            <a:r>
              <a:rPr lang="zh-CN" altLang="en-US" dirty="0">
                <a:latin typeface="Arial" panose="020B0604020202020204" pitchFamily="34" charset="0"/>
                <a:ea typeface="MS PGothic" panose="020B0600070205080204" pitchFamily="1" charset="-128"/>
              </a:rPr>
              <a:t>的意思是“无内部互锁流水级的微处理器”</a:t>
            </a:r>
            <a:r>
              <a:rPr lang="en-US" altLang="zh-CN" dirty="0">
                <a:latin typeface="Arial" panose="020B0604020202020204" pitchFamily="34" charset="0"/>
                <a:ea typeface="MS PGothic" panose="020B0600070205080204" pitchFamily="1" charset="-128"/>
              </a:rPr>
              <a:t>(</a:t>
            </a:r>
            <a:r>
              <a:rPr lang="en-US" dirty="0">
                <a:latin typeface="Arial" panose="020B0604020202020204" pitchFamily="34" charset="0"/>
                <a:ea typeface="MS PGothic" panose="020B0600070205080204" pitchFamily="1" charset="-128"/>
              </a:rPr>
              <a:t>Microprocessor without interlocked pipelined stages)，</a:t>
            </a:r>
            <a:r>
              <a:rPr lang="zh-CN" altLang="en-US">
                <a:latin typeface="Arial" panose="020B0604020202020204" pitchFamily="34" charset="0"/>
                <a:ea typeface="MS PGothic" panose="020B0600070205080204" pitchFamily="1" charset="-128"/>
              </a:rPr>
              <a:t>其机制是尽量利用软件办法避免流水线中的数据相关问题。</a:t>
            </a:r>
            <a:endParaRPr lang="en-US">
              <a:latin typeface="Arial" panose="020B0604020202020204" pitchFamily="34" charset="0"/>
              <a:ea typeface="MS PGothic" panose="020B0600070205080204" pitchFamily="1" charset="-128"/>
            </a:endParaRPr>
          </a:p>
        </p:txBody>
      </p:sp>
    </p:spTree>
    <p:extLst>
      <p:ext uri="{BB962C8B-B14F-4D97-AF65-F5344CB8AC3E}">
        <p14:creationId xmlns:p14="http://schemas.microsoft.com/office/powerpoint/2010/main" val="1898818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1228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781637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72</a:t>
            </a:fld>
            <a:endParaRPr lang="zh-CN" altLang="en-US"/>
          </a:p>
        </p:txBody>
      </p:sp>
    </p:spTree>
    <p:extLst>
      <p:ext uri="{BB962C8B-B14F-4D97-AF65-F5344CB8AC3E}">
        <p14:creationId xmlns:p14="http://schemas.microsoft.com/office/powerpoint/2010/main" val="3964303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912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6865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800" b="1" i="0" u="none" dirty="0">
                <a:solidFill>
                  <a:srgbClr val="FF0000"/>
                </a:solidFill>
              </a:rPr>
              <a:t>为存在数据相关的连续两条</a:t>
            </a:r>
            <a:r>
              <a:rPr lang="en-US" altLang="zh-CN" sz="8800" b="1" i="0" u="none" dirty="0">
                <a:solidFill>
                  <a:srgbClr val="FF0000"/>
                </a:solidFill>
              </a:rPr>
              <a:t>R</a:t>
            </a:r>
            <a:r>
              <a:rPr lang="zh-CN" altLang="en-US" sz="8800" b="1" i="0" u="none" dirty="0">
                <a:solidFill>
                  <a:srgbClr val="FF0000"/>
                </a:solidFill>
              </a:rPr>
              <a:t>指令；</a:t>
            </a:r>
            <a:endParaRPr lang="en-US" altLang="zh-CN" sz="8800" b="1" i="0" u="none" dirty="0">
              <a:solidFill>
                <a:srgbClr val="FF0000"/>
              </a:solidFill>
            </a:endParaRPr>
          </a:p>
          <a:p>
            <a:r>
              <a:rPr lang="zh-CN" altLang="en-US" sz="8800" b="1" i="0" u="none" dirty="0">
                <a:solidFill>
                  <a:srgbClr val="FF0000"/>
                </a:solidFill>
              </a:rPr>
              <a:t>为存在数据相关且中间间隔一条指令的</a:t>
            </a:r>
            <a:r>
              <a:rPr lang="en-US" altLang="zh-CN" sz="8800" b="1" i="0" u="none" dirty="0">
                <a:solidFill>
                  <a:srgbClr val="FF0000"/>
                </a:solidFill>
              </a:rPr>
              <a:t>R</a:t>
            </a:r>
            <a:r>
              <a:rPr lang="zh-CN" altLang="en-US" sz="8800" b="1" i="0" u="none" dirty="0">
                <a:solidFill>
                  <a:srgbClr val="FF0000"/>
                </a:solidFill>
              </a:rPr>
              <a:t>指令，或 </a:t>
            </a:r>
            <a:r>
              <a:rPr lang="en-US" altLang="zh-CN" sz="8800" b="1" i="0" u="none" dirty="0" err="1">
                <a:solidFill>
                  <a:srgbClr val="FF0000"/>
                </a:solidFill>
              </a:rPr>
              <a:t>lw</a:t>
            </a:r>
            <a:r>
              <a:rPr lang="zh-CN" altLang="en-US" sz="8800" b="1" i="0" u="none" dirty="0">
                <a:solidFill>
                  <a:srgbClr val="FF0000"/>
                </a:solidFill>
              </a:rPr>
              <a:t>后跟</a:t>
            </a:r>
            <a:r>
              <a:rPr lang="en-US" altLang="zh-CN" sz="8800" b="1" i="0" u="none" dirty="0">
                <a:solidFill>
                  <a:srgbClr val="FF0000"/>
                </a:solidFill>
              </a:rPr>
              <a:t>R</a:t>
            </a:r>
            <a:r>
              <a:rPr lang="zh-CN" altLang="en-US" sz="8800" b="1" i="0" u="none">
                <a:solidFill>
                  <a:srgbClr val="FF0000"/>
                </a:solidFill>
              </a:rPr>
              <a:t>指令</a:t>
            </a:r>
            <a:endParaRPr lang="zh-CN" altLang="en-US" sz="8800" b="1" i="0" u="none" dirty="0">
              <a:solidFill>
                <a:srgbClr val="FF0000"/>
              </a:solidFill>
            </a:endParaRPr>
          </a:p>
        </p:txBody>
      </p:sp>
      <p:sp>
        <p:nvSpPr>
          <p:cNvPr id="4" name="灯片编号占位符 3"/>
          <p:cNvSpPr>
            <a:spLocks noGrp="1"/>
          </p:cNvSpPr>
          <p:nvPr>
            <p:ph type="sldNum" sz="quarter" idx="10"/>
          </p:nvPr>
        </p:nvSpPr>
        <p:spPr/>
        <p:txBody>
          <a:bodyPr/>
          <a:lstStyle/>
          <a:p>
            <a:fld id="{4B9671BB-4B84-4AFE-AD6B-E13076ECCE2E}" type="slidenum">
              <a:rPr lang="zh-CN" altLang="en-US" smtClean="0"/>
              <a:t>79</a:t>
            </a:fld>
            <a:endParaRPr lang="zh-CN" altLang="en-US"/>
          </a:p>
        </p:txBody>
      </p:sp>
    </p:spTree>
    <p:extLst>
      <p:ext uri="{BB962C8B-B14F-4D97-AF65-F5344CB8AC3E}">
        <p14:creationId xmlns:p14="http://schemas.microsoft.com/office/powerpoint/2010/main" val="3521084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80</a:t>
            </a:fld>
            <a:endParaRPr lang="zh-CN" altLang="en-US"/>
          </a:p>
        </p:txBody>
      </p:sp>
    </p:spTree>
    <p:extLst>
      <p:ext uri="{BB962C8B-B14F-4D97-AF65-F5344CB8AC3E}">
        <p14:creationId xmlns:p14="http://schemas.microsoft.com/office/powerpoint/2010/main" val="277345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81</a:t>
            </a:fld>
            <a:endParaRPr lang="zh-CN" altLang="en-US"/>
          </a:p>
        </p:txBody>
      </p:sp>
    </p:spTree>
    <p:extLst>
      <p:ext uri="{BB962C8B-B14F-4D97-AF65-F5344CB8AC3E}">
        <p14:creationId xmlns:p14="http://schemas.microsoft.com/office/powerpoint/2010/main" val="1205604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82</a:t>
            </a:fld>
            <a:endParaRPr lang="zh-CN" altLang="en-US"/>
          </a:p>
        </p:txBody>
      </p:sp>
    </p:spTree>
    <p:extLst>
      <p:ext uri="{BB962C8B-B14F-4D97-AF65-F5344CB8AC3E}">
        <p14:creationId xmlns:p14="http://schemas.microsoft.com/office/powerpoint/2010/main" val="1454123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转发判断条件修改。硬件软件接口</a:t>
            </a:r>
            <a:r>
              <a:rPr lang="en-US" altLang="zh-CN" dirty="0"/>
              <a:t>MIPS</a:t>
            </a:r>
            <a:r>
              <a:rPr lang="zh-CN" altLang="en-US" dirty="0"/>
              <a:t>版书上有错，</a:t>
            </a:r>
            <a:r>
              <a:rPr lang="en-US" altLang="zh-CN" dirty="0"/>
              <a:t>RISC-V </a:t>
            </a:r>
            <a:r>
              <a:rPr lang="zh-CN" altLang="en-US" dirty="0"/>
              <a:t>版正确。</a:t>
            </a:r>
            <a:endParaRPr lang="en-US" altLang="zh-CN" dirty="0"/>
          </a:p>
          <a:p>
            <a:r>
              <a:rPr lang="en-US" altLang="zh-CN" dirty="0" err="1"/>
              <a:t>lw</a:t>
            </a:r>
            <a:r>
              <a:rPr lang="en-US" altLang="zh-CN" dirty="0"/>
              <a:t> </a:t>
            </a:r>
            <a:r>
              <a:rPr lang="zh-CN" altLang="en-US" dirty="0"/>
              <a:t>总是从 </a:t>
            </a:r>
            <a:r>
              <a:rPr lang="en-US" altLang="zh-CN" dirty="0"/>
              <a:t>MEM/WB </a:t>
            </a:r>
            <a:r>
              <a:rPr lang="zh-CN" altLang="en-US" dirty="0"/>
              <a:t>转发。</a:t>
            </a:r>
          </a:p>
        </p:txBody>
      </p:sp>
      <p:sp>
        <p:nvSpPr>
          <p:cNvPr id="4" name="灯片编号占位符 3"/>
          <p:cNvSpPr>
            <a:spLocks noGrp="1"/>
          </p:cNvSpPr>
          <p:nvPr>
            <p:ph type="sldNum" sz="quarter" idx="10"/>
          </p:nvPr>
        </p:nvSpPr>
        <p:spPr/>
        <p:txBody>
          <a:bodyPr/>
          <a:lstStyle/>
          <a:p>
            <a:fld id="{4B9671BB-4B84-4AFE-AD6B-E13076ECCE2E}" type="slidenum">
              <a:rPr lang="zh-CN" altLang="en-US" smtClean="0"/>
              <a:t>83</a:t>
            </a:fld>
            <a:endParaRPr lang="zh-CN" altLang="en-US"/>
          </a:p>
        </p:txBody>
      </p:sp>
    </p:spTree>
    <p:extLst>
      <p:ext uri="{BB962C8B-B14F-4D97-AF65-F5344CB8AC3E}">
        <p14:creationId xmlns:p14="http://schemas.microsoft.com/office/powerpoint/2010/main" val="1454123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84</a:t>
            </a:fld>
            <a:endParaRPr lang="zh-CN" altLang="en-US"/>
          </a:p>
        </p:txBody>
      </p:sp>
    </p:spTree>
    <p:extLst>
      <p:ext uri="{BB962C8B-B14F-4D97-AF65-F5344CB8AC3E}">
        <p14:creationId xmlns:p14="http://schemas.microsoft.com/office/powerpoint/2010/main" val="649586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不可，</a:t>
            </a:r>
            <a:r>
              <a:rPr lang="en-US" altLang="zh-CN" dirty="0" err="1"/>
              <a:t>rt</a:t>
            </a:r>
            <a:r>
              <a:rPr lang="en-US" altLang="zh-CN" dirty="0"/>
              <a:t> </a:t>
            </a:r>
            <a:r>
              <a:rPr lang="zh-CN" altLang="en-US" dirty="0"/>
              <a:t>值传递，如 </a:t>
            </a:r>
            <a:r>
              <a:rPr lang="en-US" altLang="zh-CN" dirty="0"/>
              <a:t>SW </a:t>
            </a:r>
            <a:r>
              <a:rPr lang="zh-CN" altLang="en-US" dirty="0"/>
              <a:t>指令</a:t>
            </a:r>
          </a:p>
        </p:txBody>
      </p:sp>
    </p:spTree>
    <p:extLst>
      <p:ext uri="{BB962C8B-B14F-4D97-AF65-F5344CB8AC3E}">
        <p14:creationId xmlns:p14="http://schemas.microsoft.com/office/powerpoint/2010/main" val="41706242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EX/MEM </a:t>
            </a:r>
            <a:r>
              <a:rPr lang="zh-CN" altLang="en-US" dirty="0"/>
              <a:t>需要做冲突分析及 </a:t>
            </a:r>
            <a:r>
              <a:rPr lang="en-US" altLang="zh-CN" dirty="0"/>
              <a:t>NOP </a:t>
            </a:r>
            <a:r>
              <a:rPr lang="zh-CN" altLang="en-US" dirty="0"/>
              <a:t>处理；</a:t>
            </a:r>
            <a:endParaRPr lang="en-US" altLang="zh-CN" dirty="0"/>
          </a:p>
          <a:p>
            <a:r>
              <a:rPr lang="en-US" altLang="zh-CN" dirty="0"/>
              <a:t>MEM/WB </a:t>
            </a:r>
            <a:r>
              <a:rPr lang="zh-CN" altLang="en-US" dirty="0"/>
              <a:t>要看设计，如果寄存器堆和其它寄存器是同一边沿触发，就需要判断冲突，增加转发（</a:t>
            </a:r>
            <a:r>
              <a:rPr lang="en-US" altLang="zh-CN" dirty="0"/>
              <a:t>W</a:t>
            </a:r>
            <a:r>
              <a:rPr lang="zh-CN" altLang="en-US" dirty="0"/>
              <a:t>级到</a:t>
            </a:r>
            <a:r>
              <a:rPr lang="en-US" altLang="zh-CN" dirty="0"/>
              <a:t>D</a:t>
            </a:r>
            <a:r>
              <a:rPr lang="zh-CN" altLang="en-US" dirty="0"/>
              <a:t>级）或者加</a:t>
            </a:r>
            <a:r>
              <a:rPr lang="en-US" altLang="zh-CN" dirty="0" err="1"/>
              <a:t>nop</a:t>
            </a:r>
            <a:r>
              <a:rPr lang="zh-CN" altLang="en-US" dirty="0"/>
              <a:t>；如果寄存器堆触发边沿和其它寄存器相反，如，其它寄存器上升沿，</a:t>
            </a:r>
            <a:r>
              <a:rPr lang="en-US" altLang="zh-CN" dirty="0"/>
              <a:t>RF</a:t>
            </a:r>
            <a:r>
              <a:rPr lang="zh-CN" altLang="en-US" dirty="0"/>
              <a:t>下降沿，则可在</a:t>
            </a:r>
            <a:r>
              <a:rPr lang="en-US" altLang="zh-CN" dirty="0"/>
              <a:t>CC5</a:t>
            </a:r>
            <a:r>
              <a:rPr lang="zh-CN" altLang="en-US" dirty="0"/>
              <a:t>完成中间写后面读，不需要分析冲突。</a:t>
            </a:r>
          </a:p>
        </p:txBody>
      </p:sp>
      <p:sp>
        <p:nvSpPr>
          <p:cNvPr id="4" name="灯片编号占位符 3"/>
          <p:cNvSpPr>
            <a:spLocks noGrp="1"/>
          </p:cNvSpPr>
          <p:nvPr>
            <p:ph type="sldNum" sz="quarter" idx="10"/>
          </p:nvPr>
        </p:nvSpPr>
        <p:spPr/>
        <p:txBody>
          <a:bodyPr/>
          <a:lstStyle/>
          <a:p>
            <a:fld id="{4B9671BB-4B84-4AFE-AD6B-E13076ECCE2E}" type="slidenum">
              <a:rPr lang="zh-CN" altLang="en-US" smtClean="0"/>
              <a:t>87</a:t>
            </a:fld>
            <a:endParaRPr lang="zh-CN" altLang="en-US"/>
          </a:p>
        </p:txBody>
      </p:sp>
    </p:spTree>
    <p:extLst>
      <p:ext uri="{BB962C8B-B14F-4D97-AF65-F5344CB8AC3E}">
        <p14:creationId xmlns:p14="http://schemas.microsoft.com/office/powerpoint/2010/main" val="1256617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SW</a:t>
            </a:r>
            <a:r>
              <a:rPr lang="zh-CN" altLang="en-US" dirty="0"/>
              <a:t>有旁路时（现在未设计）不需要暂停</a:t>
            </a:r>
            <a:endParaRPr lang="en-US" altLang="zh-CN" dirty="0"/>
          </a:p>
          <a:p>
            <a:r>
              <a:rPr lang="zh-CN" altLang="en-US" dirty="0"/>
              <a:t>要增加从 </a:t>
            </a:r>
            <a:r>
              <a:rPr lang="en-US" altLang="zh-CN" dirty="0"/>
              <a:t>MEM/WB </a:t>
            </a:r>
            <a:r>
              <a:rPr lang="zh-CN" altLang="en-US" dirty="0"/>
              <a:t>到 </a:t>
            </a:r>
            <a:r>
              <a:rPr lang="en-US" altLang="zh-CN" dirty="0"/>
              <a:t>EX/MEM </a:t>
            </a:r>
            <a:r>
              <a:rPr lang="zh-CN" altLang="en-US" dirty="0"/>
              <a:t>的转发，否则 </a:t>
            </a:r>
            <a:r>
              <a:rPr lang="en-US" altLang="zh-CN" dirty="0" err="1"/>
              <a:t>nop</a:t>
            </a:r>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89</a:t>
            </a:fld>
            <a:endParaRPr lang="zh-CN" altLang="en-US"/>
          </a:p>
        </p:txBody>
      </p:sp>
    </p:spTree>
    <p:extLst>
      <p:ext uri="{BB962C8B-B14F-4D97-AF65-F5344CB8AC3E}">
        <p14:creationId xmlns:p14="http://schemas.microsoft.com/office/powerpoint/2010/main" val="2060166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r>
              <a:rPr lang="en-US" altLang="zh-CN" dirty="0" err="1"/>
              <a:t>lw</a:t>
            </a:r>
            <a:r>
              <a:rPr lang="en-US" altLang="zh-CN" dirty="0"/>
              <a:t> </a:t>
            </a:r>
            <a:r>
              <a:rPr lang="zh-CN" altLang="en-US" dirty="0"/>
              <a:t>和 </a:t>
            </a:r>
            <a:r>
              <a:rPr lang="en-US" altLang="zh-CN" dirty="0"/>
              <a:t>R </a:t>
            </a:r>
            <a:r>
              <a:rPr lang="zh-CN" altLang="en-US" dirty="0"/>
              <a:t>指令无区别，每条指令的后续</a:t>
            </a:r>
            <a:r>
              <a:rPr lang="en-US" altLang="zh-CN" dirty="0"/>
              <a:t>2</a:t>
            </a:r>
            <a:r>
              <a:rPr lang="zh-CN" altLang="en-US" dirty="0"/>
              <a:t>条指令中可能存在数据冒险</a:t>
            </a:r>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90</a:t>
            </a:fld>
            <a:endParaRPr lang="en-US" altLang="zh-CN"/>
          </a:p>
        </p:txBody>
      </p:sp>
    </p:spTree>
    <p:extLst>
      <p:ext uri="{BB962C8B-B14F-4D97-AF65-F5344CB8AC3E}">
        <p14:creationId xmlns:p14="http://schemas.microsoft.com/office/powerpoint/2010/main" val="1582935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55715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marL="0" marR="0" lvl="0" indent="0" algn="just" defTabSz="914400" rtl="0" eaLnBrk="1" fontAlgn="base" latinLnBrk="0" hangingPunct="1">
              <a:lnSpc>
                <a:spcPct val="90000"/>
              </a:lnSpc>
              <a:spcBef>
                <a:spcPct val="40000"/>
              </a:spcBef>
              <a:spcAft>
                <a:spcPct val="0"/>
              </a:spcAft>
              <a:buClrTx/>
              <a:buSzTx/>
              <a:buFontTx/>
              <a:buNone/>
              <a:tabLst/>
              <a:defRPr/>
            </a:pPr>
            <a:r>
              <a:rPr lang="en-US" altLang="zh-CN" dirty="0"/>
              <a:t>R </a:t>
            </a:r>
            <a:r>
              <a:rPr lang="zh-CN" altLang="en-US" dirty="0"/>
              <a:t>指令数据冒险全部解决；</a:t>
            </a:r>
            <a:r>
              <a:rPr lang="en-US" altLang="zh-CN" dirty="0" err="1"/>
              <a:t>lw</a:t>
            </a:r>
            <a:r>
              <a:rPr lang="en-US" altLang="zh-CN" dirty="0"/>
              <a:t> </a:t>
            </a:r>
            <a:r>
              <a:rPr lang="zh-CN" altLang="en-US" dirty="0"/>
              <a:t>指令后续</a:t>
            </a:r>
            <a:r>
              <a:rPr lang="en-US" altLang="zh-CN" dirty="0"/>
              <a:t>1</a:t>
            </a:r>
            <a:r>
              <a:rPr lang="zh-CN" altLang="en-US" dirty="0"/>
              <a:t>条指令中可能存在数据冒险；最多插入</a:t>
            </a:r>
            <a:r>
              <a:rPr lang="en-US" altLang="zh-CN" dirty="0"/>
              <a:t>1</a:t>
            </a:r>
            <a:r>
              <a:rPr lang="zh-CN" altLang="en-US" dirty="0"/>
              <a:t>个</a:t>
            </a:r>
            <a:r>
              <a:rPr lang="en-US" altLang="zh-CN" dirty="0" err="1"/>
              <a:t>nop</a:t>
            </a:r>
            <a:endParaRPr lang="zh-CN" altLang="en-US" dirty="0"/>
          </a:p>
          <a:p>
            <a:pPr eaLnBrk="1" hangingPunct="1"/>
            <a:endParaRPr lang="zh-CN" altLang="en-US" dirty="0"/>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92</a:t>
            </a:fld>
            <a:endParaRPr lang="en-US" altLang="zh-CN"/>
          </a:p>
        </p:txBody>
      </p:sp>
    </p:spTree>
    <p:extLst>
      <p:ext uri="{BB962C8B-B14F-4D97-AF65-F5344CB8AC3E}">
        <p14:creationId xmlns:p14="http://schemas.microsoft.com/office/powerpoint/2010/main" val="275581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r>
              <a:rPr lang="zh-CN" altLang="en-US" dirty="0"/>
              <a:t>原来需要插入</a:t>
            </a:r>
            <a:r>
              <a:rPr lang="en-US" altLang="zh-CN" dirty="0"/>
              <a:t>1</a:t>
            </a:r>
            <a:r>
              <a:rPr lang="zh-CN" altLang="en-US" dirty="0"/>
              <a:t>个</a:t>
            </a:r>
            <a:r>
              <a:rPr lang="en-US" altLang="zh-CN" dirty="0" err="1"/>
              <a:t>nop</a:t>
            </a:r>
            <a:r>
              <a:rPr lang="zh-CN" altLang="en-US" dirty="0"/>
              <a:t>，增加一条旁路后不需要</a:t>
            </a:r>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93</a:t>
            </a:fld>
            <a:endParaRPr lang="en-US" altLang="zh-CN"/>
          </a:p>
        </p:txBody>
      </p:sp>
    </p:spTree>
    <p:extLst>
      <p:ext uri="{BB962C8B-B14F-4D97-AF65-F5344CB8AC3E}">
        <p14:creationId xmlns:p14="http://schemas.microsoft.com/office/powerpoint/2010/main" val="18509270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r>
              <a:rPr lang="zh-CN" altLang="en-US" dirty="0"/>
              <a:t>比转发到 </a:t>
            </a:r>
            <a:r>
              <a:rPr lang="en-US" altLang="zh-CN" dirty="0"/>
              <a:t>ALU </a:t>
            </a:r>
            <a:r>
              <a:rPr lang="zh-CN" altLang="en-US" dirty="0"/>
              <a:t>慢了一个 </a:t>
            </a:r>
            <a:r>
              <a:rPr lang="en-US" altLang="zh-CN" dirty="0" err="1"/>
              <a:t>clk</a:t>
            </a:r>
            <a:endParaRPr lang="zh-CN" altLang="en-US" dirty="0"/>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94</a:t>
            </a:fld>
            <a:endParaRPr lang="en-US" altLang="zh-CN"/>
          </a:p>
        </p:txBody>
      </p:sp>
    </p:spTree>
    <p:extLst>
      <p:ext uri="{BB962C8B-B14F-4D97-AF65-F5344CB8AC3E}">
        <p14:creationId xmlns:p14="http://schemas.microsoft.com/office/powerpoint/2010/main" val="2845869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A758677E-E141-C64A-A4D0-65BB99340159}"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1064DF24-4FCB-9148-9F9E-F7987219468E}" type="slidenum">
              <a:rPr lang="en-AU"/>
              <a:t>95</a:t>
            </a:fld>
            <a:endParaRPr lang="en-AU"/>
          </a:p>
        </p:txBody>
      </p:sp>
      <p:sp>
        <p:nvSpPr>
          <p:cNvPr id="347138" name="Rectangle 2"/>
          <p:cNvSpPr>
            <a:spLocks noGrp="1" noRot="1" noChangeAspect="1" noChangeArrowheads="1" noTextEdit="1"/>
          </p:cNvSpPr>
          <p:nvPr>
            <p:ph type="sldImg"/>
          </p:nvPr>
        </p:nvSpPr>
        <p:spPr/>
      </p:sp>
      <p:sp>
        <p:nvSpPr>
          <p:cNvPr id="3471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460581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A758677E-E141-C64A-A4D0-65BB99340159}"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1064DF24-4FCB-9148-9F9E-F7987219468E}" type="slidenum">
              <a:rPr lang="en-AU"/>
              <a:t>96</a:t>
            </a:fld>
            <a:endParaRPr lang="en-AU"/>
          </a:p>
        </p:txBody>
      </p:sp>
      <p:sp>
        <p:nvSpPr>
          <p:cNvPr id="347138" name="Rectangle 2"/>
          <p:cNvSpPr>
            <a:spLocks noGrp="1" noRot="1" noChangeAspect="1" noChangeArrowheads="1" noTextEdit="1"/>
          </p:cNvSpPr>
          <p:nvPr>
            <p:ph type="sldImg"/>
          </p:nvPr>
        </p:nvSpPr>
        <p:spPr/>
      </p:sp>
      <p:sp>
        <p:nvSpPr>
          <p:cNvPr id="347139" name="Rectangle 3"/>
          <p:cNvSpPr>
            <a:spLocks noGrp="1" noChangeArrowheads="1"/>
          </p:cNvSpPr>
          <p:nvPr>
            <p:ph type="body" idx="1"/>
          </p:nvPr>
        </p:nvSpPr>
        <p:spPr/>
        <p:txBody>
          <a:bodyPr/>
          <a:lstStyle/>
          <a:p>
            <a:r>
              <a:rPr lang="en-US" altLang="zh-CN" dirty="0"/>
              <a:t>N</a:t>
            </a:r>
            <a:endParaRPr lang="en-US" dirty="0"/>
          </a:p>
        </p:txBody>
      </p:sp>
    </p:spTree>
    <p:extLst>
      <p:ext uri="{BB962C8B-B14F-4D97-AF65-F5344CB8AC3E}">
        <p14:creationId xmlns:p14="http://schemas.microsoft.com/office/powerpoint/2010/main" val="3469694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CB6C02BC-3A8D-9F48-A6C5-B2621AC755C3}"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951A3701-F82B-BB49-A793-6738827A0BD5}" type="slidenum">
              <a:rPr lang="en-AU"/>
              <a:t>98</a:t>
            </a:fld>
            <a:endParaRPr lang="en-AU"/>
          </a:p>
        </p:txBody>
      </p:sp>
      <p:sp>
        <p:nvSpPr>
          <p:cNvPr id="349186" name="Rectangle 2"/>
          <p:cNvSpPr>
            <a:spLocks noGrp="1" noRot="1" noChangeAspect="1" noChangeArrowheads="1" noTextEdit="1"/>
          </p:cNvSpPr>
          <p:nvPr>
            <p:ph type="sldImg"/>
          </p:nvPr>
        </p:nvSpPr>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6022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CB6C02BC-3A8D-9F48-A6C5-B2621AC755C3}" type="datetime3">
              <a:rPr lang="en-AU"/>
              <a:t>1 November, 2024</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951A3701-F82B-BB49-A793-6738827A0BD5}" type="slidenum">
              <a:rPr lang="en-AU"/>
              <a:t>99</a:t>
            </a:fld>
            <a:endParaRPr lang="en-AU"/>
          </a:p>
        </p:txBody>
      </p:sp>
      <p:sp>
        <p:nvSpPr>
          <p:cNvPr id="349186" name="Rectangle 2"/>
          <p:cNvSpPr>
            <a:spLocks noGrp="1" noRot="1" noChangeAspect="1" noChangeArrowheads="1" noTextEdit="1"/>
          </p:cNvSpPr>
          <p:nvPr>
            <p:ph type="sldImg"/>
          </p:nvPr>
        </p:nvSpPr>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9714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r>
              <a:rPr lang="en-US" altLang="zh-CN" dirty="0"/>
              <a:t>FUNC</a:t>
            </a:r>
            <a:r>
              <a:rPr lang="zh-CN" altLang="en-US" dirty="0"/>
              <a:t>：</a:t>
            </a:r>
            <a:r>
              <a:rPr lang="en-US" altLang="zh-CN" dirty="0"/>
              <a:t>000000</a:t>
            </a:r>
            <a:r>
              <a:rPr lang="zh-CN" altLang="en-US" dirty="0"/>
              <a:t>， </a:t>
            </a:r>
            <a:r>
              <a:rPr lang="en-US" altLang="zh-CN" dirty="0"/>
              <a:t>SLL</a:t>
            </a:r>
            <a:endParaRPr lang="zh-CN" altLang="en-US" dirty="0"/>
          </a:p>
          <a:p>
            <a:r>
              <a:rPr lang="zh-CN" altLang="en-US" dirty="0"/>
              <a:t>改了 </a:t>
            </a:r>
            <a:r>
              <a:rPr lang="en-US" altLang="zh-CN" dirty="0"/>
              <a:t>clk2 </a:t>
            </a:r>
            <a:r>
              <a:rPr lang="zh-CN" altLang="en-US" dirty="0"/>
              <a:t>的 </a:t>
            </a:r>
            <a:r>
              <a:rPr lang="en-US" altLang="zh-CN" dirty="0"/>
              <a:t>IF/ID</a:t>
            </a:r>
            <a:r>
              <a:rPr lang="zh-CN" altLang="en-US" dirty="0"/>
              <a:t>：</a:t>
            </a:r>
            <a:r>
              <a:rPr lang="en-US" altLang="zh-CN" dirty="0"/>
              <a:t>and -&gt; </a:t>
            </a:r>
            <a:r>
              <a:rPr lang="en-US" altLang="zh-CN" dirty="0" err="1"/>
              <a:t>nop</a:t>
            </a:r>
            <a:endParaRPr lang="en-US" altLang="zh-CN" dirty="0"/>
          </a:p>
        </p:txBody>
      </p:sp>
    </p:spTree>
    <p:extLst>
      <p:ext uri="{BB962C8B-B14F-4D97-AF65-F5344CB8AC3E}">
        <p14:creationId xmlns:p14="http://schemas.microsoft.com/office/powerpoint/2010/main" val="3484157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101</a:t>
            </a:fld>
            <a:endParaRPr lang="zh-CN" altLang="en-US"/>
          </a:p>
        </p:txBody>
      </p:sp>
    </p:spTree>
    <p:extLst>
      <p:ext uri="{BB962C8B-B14F-4D97-AF65-F5344CB8AC3E}">
        <p14:creationId xmlns:p14="http://schemas.microsoft.com/office/powerpoint/2010/main" val="470375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102</a:t>
            </a:fld>
            <a:endParaRPr lang="zh-CN" altLang="en-US"/>
          </a:p>
        </p:txBody>
      </p:sp>
    </p:spTree>
    <p:extLst>
      <p:ext uri="{BB962C8B-B14F-4D97-AF65-F5344CB8AC3E}">
        <p14:creationId xmlns:p14="http://schemas.microsoft.com/office/powerpoint/2010/main" val="2122400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4B9671BB-4B84-4AFE-AD6B-E13076ECCE2E}" type="slidenum">
              <a:rPr lang="zh-CN" altLang="en-US" smtClean="0">
                <a:solidFill>
                  <a:prstClr val="black"/>
                </a:solidFill>
              </a:rPr>
              <a:t>16</a:t>
            </a:fld>
            <a:endParaRPr lang="zh-CN" altLang="en-US">
              <a:solidFill>
                <a:prstClr val="black"/>
              </a:solidFill>
            </a:endParaRPr>
          </a:p>
        </p:txBody>
      </p:sp>
    </p:spTree>
    <p:extLst>
      <p:ext uri="{BB962C8B-B14F-4D97-AF65-F5344CB8AC3E}">
        <p14:creationId xmlns:p14="http://schemas.microsoft.com/office/powerpoint/2010/main" val="2060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103</a:t>
            </a:fld>
            <a:endParaRPr lang="zh-CN" altLang="en-US"/>
          </a:p>
        </p:txBody>
      </p:sp>
    </p:spTree>
    <p:extLst>
      <p:ext uri="{BB962C8B-B14F-4D97-AF65-F5344CB8AC3E}">
        <p14:creationId xmlns:p14="http://schemas.microsoft.com/office/powerpoint/2010/main" val="717202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如果不转发，</a:t>
            </a:r>
            <a:r>
              <a:rPr lang="en-US" altLang="zh-CN" dirty="0"/>
              <a:t>ID</a:t>
            </a:r>
            <a:r>
              <a:rPr lang="zh-CN" altLang="en-US" dirty="0"/>
              <a:t>阶段延迟过大，通常需要从</a:t>
            </a:r>
            <a:r>
              <a:rPr lang="en-US" altLang="zh-CN" dirty="0"/>
              <a:t>MEN/WB</a:t>
            </a:r>
            <a:r>
              <a:rPr lang="zh-CN" altLang="en-US" dirty="0"/>
              <a:t>转发。</a:t>
            </a:r>
            <a:endParaRPr lang="en-US" altLang="zh-CN" dirty="0"/>
          </a:p>
          <a:p>
            <a:r>
              <a:rPr lang="zh-CN" altLang="en-US" dirty="0"/>
              <a:t>中文第</a:t>
            </a:r>
            <a:r>
              <a:rPr lang="en-US" altLang="zh-CN" dirty="0"/>
              <a:t>5</a:t>
            </a:r>
            <a:r>
              <a:rPr lang="zh-CN" altLang="en-US" dirty="0"/>
              <a:t>版 </a:t>
            </a:r>
            <a:r>
              <a:rPr lang="en-US" altLang="zh-CN" dirty="0"/>
              <a:t>P230/552</a:t>
            </a:r>
            <a:r>
              <a:rPr lang="zh-CN" altLang="en-US" dirty="0"/>
              <a:t>，英文版 </a:t>
            </a:r>
            <a:r>
              <a:rPr lang="en-US" altLang="zh-CN" dirty="0"/>
              <a:t>P341 / 793</a:t>
            </a:r>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104</a:t>
            </a:fld>
            <a:endParaRPr lang="zh-CN" altLang="en-US"/>
          </a:p>
        </p:txBody>
      </p:sp>
    </p:spTree>
    <p:extLst>
      <p:ext uri="{BB962C8B-B14F-4D97-AF65-F5344CB8AC3E}">
        <p14:creationId xmlns:p14="http://schemas.microsoft.com/office/powerpoint/2010/main" val="2617810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1,  2</a:t>
            </a:r>
            <a:r>
              <a:rPr lang="zh-CN" altLang="en-US" dirty="0"/>
              <a:t>（有 </a:t>
            </a:r>
            <a:r>
              <a:rPr lang="en-US" altLang="zh-CN" sz="1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MEM/WB </a:t>
            </a:r>
            <a:r>
              <a:rPr lang="zh-CN" altLang="en-US" dirty="0"/>
              <a:t>转发）</a:t>
            </a:r>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105</a:t>
            </a:fld>
            <a:endParaRPr lang="zh-CN" altLang="en-US"/>
          </a:p>
        </p:txBody>
      </p:sp>
    </p:spTree>
    <p:extLst>
      <p:ext uri="{BB962C8B-B14F-4D97-AF65-F5344CB8AC3E}">
        <p14:creationId xmlns:p14="http://schemas.microsoft.com/office/powerpoint/2010/main" val="553991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090"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77091"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2926535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16777067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2970653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186" name="Rectangle 2"/>
          <p:cNvSpPr>
            <a:spLocks noGrp="1" noChangeArrowheads="1"/>
          </p:cNvSpPr>
          <p:nvPr>
            <p:ph type="body" idx="1"/>
          </p:nvPr>
        </p:nvSpPr>
        <p:spPr bwMode="auto">
          <a:xfrm>
            <a:off x="511672" y="4715233"/>
            <a:ext cx="5857309" cy="4468039"/>
          </a:xfrm>
          <a:prstGeom prst="rect">
            <a:avLst/>
          </a:prstGeom>
          <a:noFill/>
          <a:ln w="12700">
            <a:miter lim="800000"/>
          </a:ln>
        </p:spPr>
        <p:txBody>
          <a:bodyPr lIns="94539" tIns="46440" rIns="94539" bIns="46440"/>
          <a:lstStyle/>
          <a:p>
            <a:r>
              <a:rPr lang="zh-CN" altLang="en-US" dirty="0"/>
              <a:t>？</a:t>
            </a:r>
            <a:endParaRPr lang="en-US" dirty="0"/>
          </a:p>
        </p:txBody>
      </p:sp>
      <p:sp>
        <p:nvSpPr>
          <p:cNvPr id="2781187"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235449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424789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111</a:t>
            </a:fld>
            <a:endParaRPr lang="zh-CN" altLang="en-US"/>
          </a:p>
        </p:txBody>
      </p:sp>
    </p:spTree>
    <p:extLst>
      <p:ext uri="{BB962C8B-B14F-4D97-AF65-F5344CB8AC3E}">
        <p14:creationId xmlns:p14="http://schemas.microsoft.com/office/powerpoint/2010/main" val="4222146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p:sp>
      <p:sp>
        <p:nvSpPr>
          <p:cNvPr id="54275" name="Notes Placeholder 2"/>
          <p:cNvSpPr>
            <a:spLocks noGrp="1"/>
          </p:cNvSpPr>
          <p:nvPr>
            <p:ph type="body" idx="1"/>
          </p:nvPr>
        </p:nvSpPr>
        <p:spPr>
          <a:noFill/>
        </p:spPr>
        <p:txBody>
          <a:bodyPr/>
          <a:lstStyle/>
          <a:p>
            <a:endParaRPr lang="en-US" baseline="0" dirty="0">
              <a:latin typeface="Arial" panose="020B0604020202020204" pitchFamily="34" charset="0"/>
              <a:ea typeface="MS PGothic" panose="020B0600070205080204" pitchFamily="1" charset="-128"/>
              <a:cs typeface="MS PGothic" panose="020B0600070205080204" pitchFamily="1" charset="-128"/>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t>112</a:t>
            </a:fld>
            <a:endParaRPr lang="en-US" dirty="0">
              <a:solidFill>
                <a:srgbClr val="000000"/>
              </a:solidFill>
            </a:endParaRPr>
          </a:p>
        </p:txBody>
      </p:sp>
    </p:spTree>
    <p:extLst>
      <p:ext uri="{BB962C8B-B14F-4D97-AF65-F5344CB8AC3E}">
        <p14:creationId xmlns:p14="http://schemas.microsoft.com/office/powerpoint/2010/main" val="363677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a:noFill/>
        </p:spPr>
        <p:txBody>
          <a:bodyPr/>
          <a:lstStyle/>
          <a:p>
            <a:pPr eaLnBrk="1" hangingPunct="1"/>
            <a:endParaRPr lang="zh-CN" altLang="en-US"/>
          </a:p>
        </p:txBody>
      </p:sp>
      <p:sp>
        <p:nvSpPr>
          <p:cNvPr id="70660" name="灯片编号占位符 3"/>
          <p:cNvSpPr>
            <a:spLocks noGrp="1"/>
          </p:cNvSpPr>
          <p:nvPr>
            <p:ph type="sldNum" sz="quarter" idx="5"/>
          </p:nvPr>
        </p:nvSpPr>
        <p:spPr>
          <a:noFill/>
        </p:spPr>
        <p:txBody>
          <a:bodyPr/>
          <a:lstStyle/>
          <a:p>
            <a:fld id="{70F628F3-7ABD-404D-A39C-C009C4627D25}" type="slidenum">
              <a:rPr lang="en-US" altLang="zh-CN" smtClean="0"/>
              <a:t>17</a:t>
            </a:fld>
            <a:endParaRPr lang="en-US" altLang="zh-CN"/>
          </a:p>
        </p:txBody>
      </p:sp>
    </p:spTree>
    <p:extLst>
      <p:ext uri="{BB962C8B-B14F-4D97-AF65-F5344CB8AC3E}">
        <p14:creationId xmlns:p14="http://schemas.microsoft.com/office/powerpoint/2010/main" val="45314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22367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dirty="0"/>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316116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12787527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45529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AA087843-915D-4F1A-9CFC-77E58C147A9D}" type="slidenum">
              <a:rPr lang="en-US" altLang="zh-CN" smtClean="0"/>
              <a:t>18</a:t>
            </a:fld>
            <a:endParaRPr lang="en-US" altLang="zh-CN"/>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09612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5">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a:lnSpc>
                <a:spcPct val="100000"/>
              </a:lnSpc>
              <a:spcBef>
                <a:spcPct val="50000"/>
              </a:spcBef>
              <a:buClrTx/>
              <a:buSzTx/>
              <a:buFontTx/>
              <a:buNone/>
            </a:pPr>
            <a:fld id="{8E6141A4-B4DF-417A-BE19-BD33A1D78EA3}" type="slidenum">
              <a:rPr lang="zh-CN" altLang="en-US" sz="1200" b="0">
                <a:solidFill>
                  <a:srgbClr val="000099"/>
                </a:solidFill>
                <a:latin typeface="Arial" panose="020B0604020202020204" pitchFamily="34" charset="0"/>
                <a:ea typeface="Yu Gothic" panose="020B0400000000000000" pitchFamily="34" charset="-128"/>
                <a:cs typeface="Arial" panose="020B0604020202020204" pitchFamily="34" charset="0"/>
              </a:rPr>
              <a:t>‹#›</a:t>
            </a:fld>
            <a:endParaRPr lang="en-US" altLang="zh-CN" sz="1200" b="0" dirty="0">
              <a:solidFill>
                <a:srgbClr val="000099"/>
              </a:solidFill>
              <a:latin typeface="Arial" panose="020B0604020202020204" pitchFamily="34" charset="0"/>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1.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1.emf"/><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4.png"/><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4.png"/><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35.w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8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a:t>
            </a:r>
            <a:r>
              <a:rPr lang="zh-CN" altLang="en-US"/>
              <a:t>硬件基础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695400" y="836712"/>
            <a:ext cx="10585176" cy="1930528"/>
          </a:xfrm>
        </p:spPr>
        <p:txBody>
          <a:bodyPr/>
          <a:lstStyle/>
          <a:p>
            <a:pPr>
              <a:lnSpc>
                <a:spcPct val="150000"/>
              </a:lnSpc>
            </a:pPr>
            <a:r>
              <a:rPr lang="zh-CN" altLang="en-US" dirty="0">
                <a:solidFill>
                  <a:srgbClr val="FF0000"/>
                </a:solidFill>
                <a:ea typeface="宋体" panose="02010600030101010101" pitchFamily="2" charset="-122"/>
              </a:rPr>
              <a:t>响应时间</a:t>
            </a:r>
            <a:r>
              <a:rPr lang="zh-CN" altLang="en-US" dirty="0">
                <a:ea typeface="宋体" panose="02010600030101010101" pitchFamily="2" charset="-122"/>
              </a:rPr>
              <a:t>与</a:t>
            </a:r>
            <a:r>
              <a:rPr lang="en-US" altLang="zh-CN" dirty="0">
                <a:solidFill>
                  <a:srgbClr val="FF0000"/>
                </a:solidFill>
                <a:ea typeface="宋体" panose="02010600030101010101" pitchFamily="2" charset="-122"/>
              </a:rPr>
              <a:t>CPU</a:t>
            </a:r>
            <a:r>
              <a:rPr lang="zh-CN" altLang="en-US" dirty="0">
                <a:solidFill>
                  <a:srgbClr val="FF0000"/>
                </a:solidFill>
                <a:ea typeface="宋体" panose="02010600030101010101" pitchFamily="2" charset="-122"/>
              </a:rPr>
              <a:t>执行时间</a:t>
            </a:r>
          </a:p>
          <a:p>
            <a:pPr lvl="1">
              <a:lnSpc>
                <a:spcPct val="150000"/>
              </a:lnSpc>
            </a:pPr>
            <a:r>
              <a:rPr lang="zh-CN" altLang="en-US" sz="2000" dirty="0">
                <a:ea typeface="宋体" panose="02010600030101010101" pitchFamily="2" charset="-122"/>
              </a:rPr>
              <a:t>对于多任务系统，应该从</a:t>
            </a:r>
            <a:r>
              <a:rPr lang="zh-CN" altLang="en-US" sz="2000" dirty="0">
                <a:solidFill>
                  <a:schemeClr val="accent1"/>
                </a:solidFill>
                <a:ea typeface="宋体" panose="02010600030101010101" pitchFamily="2" charset="-122"/>
              </a:rPr>
              <a:t>响应时间</a:t>
            </a:r>
            <a:r>
              <a:rPr lang="zh-CN" altLang="en-US" sz="2000" dirty="0">
                <a:ea typeface="宋体" panose="02010600030101010101" pitchFamily="2" charset="-122"/>
              </a:rPr>
              <a:t>中去除因为等待</a:t>
            </a:r>
            <a:r>
              <a:rPr lang="en-US" altLang="zh-CN" sz="2000" dirty="0">
                <a:ea typeface="宋体" panose="02010600030101010101" pitchFamily="2" charset="-122"/>
              </a:rPr>
              <a:t>I/O</a:t>
            </a:r>
            <a:r>
              <a:rPr lang="zh-CN" altLang="en-US" sz="2000" dirty="0">
                <a:ea typeface="宋体" panose="02010600030101010101" pitchFamily="2" charset="-122"/>
              </a:rPr>
              <a:t>操作而花去的时间和</a:t>
            </a:r>
            <a:r>
              <a:rPr lang="en-US" altLang="zh-CN" sz="2000" dirty="0">
                <a:ea typeface="宋体" panose="02010600030101010101" pitchFamily="2" charset="-122"/>
              </a:rPr>
              <a:t>CPU</a:t>
            </a:r>
            <a:r>
              <a:rPr lang="zh-CN" altLang="en-US" sz="2000" dirty="0">
                <a:ea typeface="宋体" panose="02010600030101010101" pitchFamily="2" charset="-122"/>
              </a:rPr>
              <a:t>执行其他程序所花费的时间，为此引入</a:t>
            </a:r>
            <a:r>
              <a:rPr lang="en-US" altLang="zh-CN" sz="2000" dirty="0">
                <a:solidFill>
                  <a:schemeClr val="accent1"/>
                </a:solidFill>
                <a:ea typeface="宋体" panose="02010600030101010101" pitchFamily="2" charset="-122"/>
              </a:rPr>
              <a:t>CPU</a:t>
            </a:r>
            <a:r>
              <a:rPr lang="zh-CN" altLang="en-US" sz="2000" dirty="0">
                <a:solidFill>
                  <a:schemeClr val="accent1"/>
                </a:solidFill>
                <a:ea typeface="宋体" panose="02010600030101010101" pitchFamily="2" charset="-122"/>
              </a:rPr>
              <a:t>执行时间</a:t>
            </a:r>
            <a:r>
              <a:rPr lang="zh-CN" altLang="en-US" sz="2000" dirty="0">
                <a:ea typeface="宋体" panose="02010600030101010101" pitchFamily="2" charset="-122"/>
              </a:rPr>
              <a:t>的概念。</a:t>
            </a:r>
            <a:endParaRPr lang="en-US" altLang="zh-CN" sz="2000" dirty="0">
              <a:ea typeface="宋体" panose="02010600030101010101" pitchFamily="2" charset="-122"/>
            </a:endParaRPr>
          </a:p>
          <a:p>
            <a:pPr lvl="1">
              <a:lnSpc>
                <a:spcPct val="150000"/>
              </a:lnSpc>
            </a:pPr>
            <a:r>
              <a:rPr lang="en-US" altLang="zh-CN" sz="2000" dirty="0">
                <a:ea typeface="宋体" panose="02010600030101010101" pitchFamily="2" charset="-122"/>
              </a:rPr>
              <a:t>CPU</a:t>
            </a:r>
            <a:r>
              <a:rPr lang="zh-CN" altLang="en-US" sz="2000" dirty="0">
                <a:ea typeface="宋体" panose="02010600030101010101" pitchFamily="2" charset="-122"/>
              </a:rPr>
              <a:t>执行时间是</a:t>
            </a:r>
            <a:r>
              <a:rPr lang="en-US" altLang="zh-CN" sz="2000" dirty="0">
                <a:ea typeface="宋体" panose="02010600030101010101" pitchFamily="2" charset="-122"/>
              </a:rPr>
              <a:t>CPU</a:t>
            </a:r>
            <a:r>
              <a:rPr lang="zh-CN" altLang="en-US" sz="2000" dirty="0">
                <a:ea typeface="宋体" panose="02010600030101010101" pitchFamily="2" charset="-122"/>
              </a:rPr>
              <a:t>真正花在运行一个程序上的时间。</a:t>
            </a:r>
            <a:endParaRPr lang="en-US" altLang="zh-CN" sz="2000" dirty="0">
              <a:ea typeface="宋体" panose="02010600030101010101" pitchFamily="2"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122" y="3062250"/>
            <a:ext cx="6552728" cy="1950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123" y="5140555"/>
            <a:ext cx="6601462" cy="1024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
        <p:nvSpPr>
          <p:cNvPr id="3" name="圆角矩形 2"/>
          <p:cNvSpPr/>
          <p:nvPr/>
        </p:nvSpPr>
        <p:spPr bwMode="auto">
          <a:xfrm>
            <a:off x="3575720" y="4077072"/>
            <a:ext cx="3240360" cy="432048"/>
          </a:xfrm>
          <a:prstGeom prst="roundRect">
            <a:avLst/>
          </a:prstGeom>
          <a:noFill/>
          <a:ln w="25400">
            <a:solidFill>
              <a:schemeClr val="accent1">
                <a:alpha val="50000"/>
              </a:schemeClr>
            </a:solid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 name="圆角矩形 6"/>
          <p:cNvSpPr/>
          <p:nvPr/>
        </p:nvSpPr>
        <p:spPr bwMode="auto">
          <a:xfrm>
            <a:off x="5195900" y="5652929"/>
            <a:ext cx="3636404" cy="432048"/>
          </a:xfrm>
          <a:prstGeom prst="roundRect">
            <a:avLst/>
          </a:prstGeom>
          <a:noFill/>
          <a:ln w="25400">
            <a:solidFill>
              <a:srgbClr val="000099">
                <a:alpha val="50000"/>
              </a:srgbClr>
            </a:solid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9" name="文本框 8">
            <a:extLst>
              <a:ext uri="{FF2B5EF4-FFF2-40B4-BE49-F238E27FC236}">
                <a16:creationId xmlns:a16="http://schemas.microsoft.com/office/drawing/2014/main" id="{79043502-ADF1-463D-B73A-3D96C857D85D}"/>
              </a:ext>
            </a:extLst>
          </p:cNvPr>
          <p:cNvSpPr txBox="1"/>
          <p:nvPr/>
        </p:nvSpPr>
        <p:spPr>
          <a:xfrm>
            <a:off x="8978850" y="3933056"/>
            <a:ext cx="2949798" cy="738664"/>
          </a:xfrm>
          <a:prstGeom prst="rect">
            <a:avLst/>
          </a:prstGeom>
          <a:noFill/>
        </p:spPr>
        <p:txBody>
          <a:bodyPr wrap="square">
            <a:spAutoFit/>
          </a:bodyPr>
          <a:lstStyle/>
          <a:p>
            <a:pPr>
              <a:buNone/>
            </a:pPr>
            <a:r>
              <a:rPr lang="zh-CN" altLang="en-US" sz="2000" dirty="0">
                <a:solidFill>
                  <a:srgbClr val="FF0000"/>
                </a:solidFill>
              </a:rPr>
              <a:t>如：每个</a:t>
            </a:r>
            <a:r>
              <a:rPr lang="en-US" altLang="zh-CN" sz="2000" dirty="0">
                <a:solidFill>
                  <a:srgbClr val="FF0000"/>
                </a:solidFill>
              </a:rPr>
              <a:t>CLK T = 0.5</a:t>
            </a:r>
            <a:r>
              <a:rPr lang="zh-CN" altLang="en-US" sz="2000" dirty="0">
                <a:solidFill>
                  <a:srgbClr val="FF0000"/>
                </a:solidFill>
              </a:rPr>
              <a:t>秒</a:t>
            </a:r>
            <a:endParaRPr lang="en-US" altLang="zh-CN" sz="2000" dirty="0">
              <a:solidFill>
                <a:srgbClr val="FF0000"/>
              </a:solidFill>
            </a:endParaRPr>
          </a:p>
          <a:p>
            <a:pPr>
              <a:buNone/>
            </a:pPr>
            <a:r>
              <a:rPr lang="zh-CN" altLang="en-US" sz="2000" dirty="0">
                <a:solidFill>
                  <a:srgbClr val="FF0000"/>
                </a:solidFill>
              </a:rPr>
              <a:t>时钟频率：</a:t>
            </a:r>
            <a:r>
              <a:rPr lang="en-US" altLang="zh-CN" sz="2000" dirty="0">
                <a:solidFill>
                  <a:srgbClr val="FF0000"/>
                </a:solidFill>
              </a:rPr>
              <a:t>f = 2 </a:t>
            </a:r>
            <a:r>
              <a:rPr lang="en-US" altLang="zh-CN" sz="2000" dirty="0" err="1">
                <a:solidFill>
                  <a:srgbClr val="FF0000"/>
                </a:solidFill>
              </a:rPr>
              <a:t>hz</a:t>
            </a:r>
            <a:endParaRPr lang="zh-CN" altLang="en-US" sz="2000" dirty="0">
              <a:solidFill>
                <a:srgbClr val="FF0000"/>
              </a:solidFill>
            </a:endParaRPr>
          </a:p>
        </p:txBody>
      </p:sp>
      <p:sp>
        <p:nvSpPr>
          <p:cNvPr id="10" name="圆角矩形 2">
            <a:extLst>
              <a:ext uri="{FF2B5EF4-FFF2-40B4-BE49-F238E27FC236}">
                <a16:creationId xmlns:a16="http://schemas.microsoft.com/office/drawing/2014/main" id="{9BE2FA77-89D6-4E92-813A-EF34677ECE1D}"/>
              </a:ext>
            </a:extLst>
          </p:cNvPr>
          <p:cNvSpPr/>
          <p:nvPr/>
        </p:nvSpPr>
        <p:spPr bwMode="auto">
          <a:xfrm>
            <a:off x="2419539" y="5157192"/>
            <a:ext cx="3240360" cy="432048"/>
          </a:xfrm>
          <a:prstGeom prst="roundRect">
            <a:avLst/>
          </a:prstGeom>
          <a:noFill/>
          <a:ln w="25400">
            <a:solidFill>
              <a:schemeClr val="accent1">
                <a:alpha val="50000"/>
              </a:schemeClr>
            </a:solid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11" name="文本框 10">
            <a:extLst>
              <a:ext uri="{FF2B5EF4-FFF2-40B4-BE49-F238E27FC236}">
                <a16:creationId xmlns:a16="http://schemas.microsoft.com/office/drawing/2014/main" id="{0C193BCE-81BA-4DF0-894E-DED573D6A73F}"/>
              </a:ext>
            </a:extLst>
          </p:cNvPr>
          <p:cNvSpPr txBox="1"/>
          <p:nvPr/>
        </p:nvSpPr>
        <p:spPr>
          <a:xfrm>
            <a:off x="9264352" y="5739353"/>
            <a:ext cx="1512168" cy="353943"/>
          </a:xfrm>
          <a:prstGeom prst="rect">
            <a:avLst/>
          </a:prstGeom>
          <a:noFill/>
        </p:spPr>
        <p:txBody>
          <a:bodyPr wrap="square">
            <a:spAutoFit/>
          </a:bodyPr>
          <a:lstStyle/>
          <a:p>
            <a:pPr>
              <a:buNone/>
            </a:pPr>
            <a:r>
              <a:rPr lang="en-US" altLang="zh-CN" sz="2000" dirty="0">
                <a:solidFill>
                  <a:srgbClr val="FF0000"/>
                </a:solidFill>
              </a:rPr>
              <a:t>IC × CPI</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249213"/>
            <a:ext cx="7010400" cy="371475"/>
          </a:xfrm>
        </p:spPr>
        <p:txBody>
          <a:bodyPr/>
          <a:lstStyle/>
          <a:p>
            <a:r>
              <a:rPr lang="en-US" altLang="zh-CN" dirty="0"/>
              <a:t>B</a:t>
            </a:r>
            <a:r>
              <a:rPr lang="zh-CN" altLang="en-US" dirty="0"/>
              <a:t>指令冒险造成的停顿代价</a:t>
            </a:r>
          </a:p>
        </p:txBody>
      </p:sp>
      <p:sp>
        <p:nvSpPr>
          <p:cNvPr id="3" name="内容占位符 2"/>
          <p:cNvSpPr>
            <a:spLocks noGrp="1"/>
          </p:cNvSpPr>
          <p:nvPr>
            <p:ph idx="4294967295"/>
          </p:nvPr>
        </p:nvSpPr>
        <p:spPr>
          <a:xfrm>
            <a:off x="151947" y="4202261"/>
            <a:ext cx="5751311" cy="2251075"/>
          </a:xfrm>
        </p:spPr>
        <p:txBody>
          <a:bodyPr>
            <a:noAutofit/>
          </a:bodyPr>
          <a:lstStyle/>
          <a:p>
            <a:pPr>
              <a:lnSpc>
                <a:spcPct val="150000"/>
              </a:lnSpc>
            </a:pPr>
            <a:r>
              <a:rPr lang="zh-CN" altLang="en-US" sz="2000" dirty="0"/>
              <a:t>如不对</a:t>
            </a:r>
            <a:r>
              <a:rPr lang="en-US" altLang="zh-CN" sz="2000" dirty="0"/>
              <a:t>B</a:t>
            </a:r>
            <a:r>
              <a:rPr lang="zh-CN" altLang="en-US" sz="2000" dirty="0"/>
              <a:t>指令做任何处理，则必须插入</a:t>
            </a:r>
            <a:r>
              <a:rPr lang="en-US" altLang="zh-CN" sz="2000" dirty="0"/>
              <a:t>3</a:t>
            </a:r>
            <a:r>
              <a:rPr lang="zh-CN" altLang="en-US" sz="2000" dirty="0"/>
              <a:t>个</a:t>
            </a:r>
            <a:r>
              <a:rPr lang="en-US" altLang="zh-CN" sz="2000" dirty="0"/>
              <a:t>NOP</a:t>
            </a:r>
          </a:p>
          <a:p>
            <a:pPr lvl="1">
              <a:lnSpc>
                <a:spcPct val="150000"/>
              </a:lnSpc>
            </a:pPr>
            <a:r>
              <a:rPr lang="en-US" altLang="zh-CN" dirty="0"/>
              <a:t>clk3</a:t>
            </a:r>
            <a:r>
              <a:rPr lang="zh-CN" altLang="en-US" dirty="0"/>
              <a:t>时，</a:t>
            </a:r>
            <a:r>
              <a:rPr lang="en-US" altLang="zh-CN" dirty="0"/>
              <a:t>b</a:t>
            </a:r>
            <a:r>
              <a:rPr lang="zh-CN" altLang="en-US" dirty="0"/>
              <a:t>指令结果及新</a:t>
            </a:r>
            <a:r>
              <a:rPr lang="en-US" altLang="zh-CN" dirty="0"/>
              <a:t>PC</a:t>
            </a:r>
            <a:r>
              <a:rPr lang="zh-CN" altLang="en-US" dirty="0"/>
              <a:t>值保存在</a:t>
            </a:r>
            <a:r>
              <a:rPr lang="en-US" altLang="zh-CN" dirty="0"/>
              <a:t>EX/MEM</a:t>
            </a:r>
            <a:r>
              <a:rPr lang="zh-CN" altLang="en-US" dirty="0"/>
              <a:t>，</a:t>
            </a:r>
            <a:r>
              <a:rPr lang="zh-CN" altLang="en-US" dirty="0">
                <a:solidFill>
                  <a:srgbClr val="FF0000"/>
                </a:solidFill>
              </a:rPr>
              <a:t>因此</a:t>
            </a:r>
            <a:r>
              <a:rPr lang="en-US" altLang="zh-CN" dirty="0">
                <a:solidFill>
                  <a:srgbClr val="FF0000"/>
                </a:solidFill>
              </a:rPr>
              <a:t>PC</a:t>
            </a:r>
            <a:r>
              <a:rPr lang="zh-CN" altLang="en-US" dirty="0">
                <a:solidFill>
                  <a:srgbClr val="FF0000"/>
                </a:solidFill>
              </a:rPr>
              <a:t>在</a:t>
            </a:r>
            <a:r>
              <a:rPr lang="en-US" altLang="zh-CN" dirty="0">
                <a:solidFill>
                  <a:srgbClr val="FF0000"/>
                </a:solidFill>
              </a:rPr>
              <a:t>clk4</a:t>
            </a:r>
            <a:r>
              <a:rPr lang="zh-CN" altLang="en-US" dirty="0">
                <a:solidFill>
                  <a:srgbClr val="FF0000"/>
                </a:solidFill>
              </a:rPr>
              <a:t>才能加载正确值</a:t>
            </a:r>
            <a:endParaRPr lang="en-US" altLang="zh-CN" dirty="0">
              <a:solidFill>
                <a:srgbClr val="FF0000"/>
              </a:solidFill>
            </a:endParaRPr>
          </a:p>
          <a:p>
            <a:pPr lvl="1">
              <a:lnSpc>
                <a:spcPct val="150000"/>
              </a:lnSpc>
            </a:pPr>
            <a:r>
              <a:rPr lang="en-US" altLang="zh-CN" dirty="0"/>
              <a:t>IF/ID</a:t>
            </a:r>
            <a:r>
              <a:rPr lang="zh-CN" altLang="en-US" dirty="0"/>
              <a:t>在</a:t>
            </a:r>
            <a:r>
              <a:rPr lang="en-US" altLang="zh-CN" dirty="0"/>
              <a:t>clk5</a:t>
            </a:r>
            <a:r>
              <a:rPr lang="zh-CN" altLang="en-US" dirty="0"/>
              <a:t>才能存入转移后指令</a:t>
            </a:r>
            <a:r>
              <a:rPr lang="en-US" altLang="zh-CN" dirty="0"/>
              <a:t>(</a:t>
            </a:r>
            <a:r>
              <a:rPr lang="zh-CN" altLang="en-US" dirty="0"/>
              <a:t>即</a:t>
            </a:r>
            <a:r>
              <a:rPr lang="en-US" altLang="zh-CN" dirty="0" err="1"/>
              <a:t>lw</a:t>
            </a:r>
            <a:r>
              <a:rPr lang="zh-CN" altLang="en-US" dirty="0"/>
              <a:t>指令</a:t>
            </a:r>
            <a:r>
              <a:rPr lang="en-US" altLang="zh-CN" dirty="0"/>
              <a:t>)</a:t>
            </a:r>
          </a:p>
          <a:p>
            <a:pPr lvl="1">
              <a:lnSpc>
                <a:spcPct val="150000"/>
              </a:lnSpc>
            </a:pPr>
            <a:r>
              <a:rPr lang="zh-CN" altLang="en-US" dirty="0"/>
              <a:t>如何插入</a:t>
            </a:r>
            <a:r>
              <a:rPr lang="en-US" altLang="zh-CN" dirty="0"/>
              <a:t>NOP</a:t>
            </a:r>
            <a:r>
              <a:rPr lang="zh-CN" altLang="en-US" dirty="0"/>
              <a:t>？</a:t>
            </a:r>
            <a:endParaRPr lang="en-US" altLang="zh-CN" dirty="0"/>
          </a:p>
        </p:txBody>
      </p:sp>
      <p:graphicFrame>
        <p:nvGraphicFramePr>
          <p:cNvPr id="193" name="表格 192"/>
          <p:cNvGraphicFramePr>
            <a:graphicFrameLocks noGrp="1"/>
          </p:cNvGraphicFramePr>
          <p:nvPr>
            <p:custDataLst>
              <p:tags r:id="rId1"/>
            </p:custDataLst>
            <p:extLst>
              <p:ext uri="{D42A27DB-BD31-4B8C-83A1-F6EECF244321}">
                <p14:modId xmlns:p14="http://schemas.microsoft.com/office/powerpoint/2010/main" val="1101200491"/>
              </p:ext>
            </p:extLst>
          </p:nvPr>
        </p:nvGraphicFramePr>
        <p:xfrm>
          <a:off x="1631504" y="764704"/>
          <a:ext cx="8875395" cy="318897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08851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1044381">
                  <a:extLst>
                    <a:ext uri="{9D8B030D-6E8A-4147-A177-3AD203B41FA5}">
                      <a16:colId xmlns:a16="http://schemas.microsoft.com/office/drawing/2014/main" val="20004"/>
                    </a:ext>
                  </a:extLst>
                </a:gridCol>
                <a:gridCol w="695519">
                  <a:extLst>
                    <a:ext uri="{9D8B030D-6E8A-4147-A177-3AD203B41FA5}">
                      <a16:colId xmlns:a16="http://schemas.microsoft.com/office/drawing/2014/main" val="20005"/>
                    </a:ext>
                  </a:extLst>
                </a:gridCol>
                <a:gridCol w="672633">
                  <a:extLst>
                    <a:ext uri="{9D8B030D-6E8A-4147-A177-3AD203B41FA5}">
                      <a16:colId xmlns:a16="http://schemas.microsoft.com/office/drawing/2014/main" val="20006"/>
                    </a:ext>
                  </a:extLst>
                </a:gridCol>
                <a:gridCol w="940267">
                  <a:extLst>
                    <a:ext uri="{9D8B030D-6E8A-4147-A177-3AD203B41FA5}">
                      <a16:colId xmlns:a16="http://schemas.microsoft.com/office/drawing/2014/main" val="20007"/>
                    </a:ext>
                  </a:extLst>
                </a:gridCol>
                <a:gridCol w="1003949">
                  <a:extLst>
                    <a:ext uri="{9D8B030D-6E8A-4147-A177-3AD203B41FA5}">
                      <a16:colId xmlns:a16="http://schemas.microsoft.com/office/drawing/2014/main" val="20008"/>
                    </a:ext>
                  </a:extLst>
                </a:gridCol>
                <a:gridCol w="738491">
                  <a:extLst>
                    <a:ext uri="{9D8B030D-6E8A-4147-A177-3AD203B41FA5}">
                      <a16:colId xmlns:a16="http://schemas.microsoft.com/office/drawing/2014/main" val="20009"/>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RF</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chemeClr val="tx1"/>
                          </a:solidFill>
                          <a:latin typeface="Courier New" panose="02070309020205020404" pitchFamily="49" charset="0"/>
                          <a:ea typeface="黑体" panose="02010609060101010101" pitchFamily="49" charset="-122"/>
                          <a:cs typeface="Courier New" panose="02070309020205020404" pitchFamily="49" charset="0"/>
                        </a:rPr>
                        <a:t>beq</a:t>
                      </a:r>
                      <a:r>
                        <a:rPr lang="en-US" altLang="zh-CN"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rPr>
                        <a:t> $1, $3, 24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beq</a:t>
                      </a:r>
                      <a:r>
                        <a:rPr lang="en-US" altLang="zh-CN" sz="1600" dirty="0" err="1">
                          <a:latin typeface="+mn-lt"/>
                          <a:ea typeface="黑体" panose="02010609060101010101" pitchFamily="49" charset="-122"/>
                          <a:sym typeface="Wingdings" panose="05000000000000000000" pitchFamily="2" charset="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FF0000"/>
                          </a:solidFill>
                          <a:latin typeface="+mn-lt"/>
                          <a:ea typeface="黑体" panose="02010609060101010101" pitchFamily="49" charset="-122"/>
                        </a:rPr>
                        <a:t>beq</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$12, $2,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solidFill>
                            <a:schemeClr val="tx1"/>
                          </a:solidFill>
                          <a:latin typeface="+mn-lt"/>
                          <a:ea typeface="黑体" panose="02010609060101010101" pitchFamily="49" charset="-12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rgbClr val="FF0000"/>
                          </a:solidFill>
                          <a:latin typeface="+mn-lt"/>
                          <a:ea typeface="黑体" panose="02010609060101010101" pitchFamily="49" charset="-122"/>
                        </a:rPr>
                        <a:t>beq</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$13, $6, $2</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FF0000"/>
                          </a:solidFill>
                          <a:latin typeface="+mn-lt"/>
                          <a:ea typeface="黑体" panose="02010609060101010101" pitchFamily="49" charset="-122"/>
                        </a:rPr>
                        <a:t>beq</a:t>
                      </a:r>
                      <a:r>
                        <a:rPr lang="zh-CN" altLang="en-US" sz="1600" b="1" dirty="0">
                          <a:solidFill>
                            <a:srgbClr val="FF000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0391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add $14, $2,</a:t>
                      </a:r>
                      <a:r>
                        <a:rPr lang="en-US" altLang="zh-CN" sz="1600" baseline="0" dirty="0">
                          <a:latin typeface="Courier New" panose="02070309020205020404" pitchFamily="49" charset="0"/>
                          <a:ea typeface="黑体" panose="02010609060101010101" pitchFamily="49" charset="-122"/>
                          <a:cs typeface="Courier New" panose="02070309020205020404" pitchFamily="49" charset="0"/>
                        </a:rPr>
                        <a:t> $2</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r>
                        <a:rPr lang="en-US" altLang="zh-CN" sz="1600" b="1" dirty="0">
                          <a:solidFill>
                            <a:schemeClr val="accent1"/>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28</a:t>
                      </a:r>
                      <a:endParaRPr lang="zh-CN" altLang="en-US" sz="1600" b="1" dirty="0">
                        <a:solidFill>
                          <a:schemeClr val="accent1"/>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lw</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PC+Imm</a:t>
                      </a:r>
                      <a:endParaRPr lang="en-US" altLang="zh-CN" sz="1600" b="1" dirty="0">
                        <a:solidFill>
                          <a:schemeClr val="tx1"/>
                        </a:solidFill>
                        <a:latin typeface="+mn-lt"/>
                        <a:ea typeface="黑体" panose="02010609060101010101" pitchFamily="49" charset="-122"/>
                      </a:endParaRPr>
                    </a:p>
                    <a:p>
                      <a:pPr algn="ctr"/>
                      <a:r>
                        <a:rPr lang="en-US" altLang="zh-CN" sz="1600" b="1" dirty="0">
                          <a:solidFill>
                            <a:schemeClr val="tx1"/>
                          </a:solidFill>
                          <a:latin typeface="+mn-lt"/>
                          <a:ea typeface="黑体" panose="02010609060101010101" pitchFamily="49" charset="-122"/>
                        </a:rPr>
                        <a:t>(Write PC)</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accent1"/>
                          </a:solidFill>
                          <a:latin typeface="Courier New" panose="02070309020205020404" pitchFamily="49" charset="0"/>
                          <a:ea typeface="黑体" panose="02010609060101010101" pitchFamily="49" charset="-122"/>
                          <a:cs typeface="Courier New" panose="02070309020205020404" pitchFamily="49" charset="0"/>
                        </a:rPr>
                        <a:t>28</a:t>
                      </a: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32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XX</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rPr>
                        <a:t> $4, 50($7)</a:t>
                      </a:r>
                      <a:endParaRPr lang="zh-CN" altLang="en-US"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zh-CN"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pSp>
        <p:nvGrpSpPr>
          <p:cNvPr id="207" name="组合 206"/>
          <p:cNvGrpSpPr/>
          <p:nvPr/>
        </p:nvGrpSpPr>
        <p:grpSpPr>
          <a:xfrm>
            <a:off x="3719736" y="1484784"/>
            <a:ext cx="288032" cy="1872208"/>
            <a:chOff x="2195736" y="2708920"/>
            <a:chExt cx="288032" cy="1584176"/>
          </a:xfrm>
        </p:grpSpPr>
        <p:cxnSp>
          <p:nvCxnSpPr>
            <p:cNvPr id="197" name="直接连接符 196"/>
            <p:cNvCxnSpPr/>
            <p:nvPr/>
          </p:nvCxnSpPr>
          <p:spPr>
            <a:xfrm>
              <a:off x="2483768" y="2708920"/>
              <a:ext cx="0" cy="1584176"/>
            </a:xfrm>
            <a:prstGeom prst="line">
              <a:avLst/>
            </a:prstGeom>
            <a:ln w="28575">
              <a:solidFill>
                <a:srgbClr val="FF0000"/>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2195736" y="4293096"/>
              <a:ext cx="288032" cy="0"/>
            </a:xfrm>
            <a:prstGeom prst="line">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6503853" y="4163189"/>
            <a:ext cx="4704715" cy="2002155"/>
            <a:chOff x="3923928" y="4437112"/>
            <a:chExt cx="5201924" cy="2397628"/>
          </a:xfrm>
        </p:grpSpPr>
        <p:pic>
          <p:nvPicPr>
            <p:cNvPr id="194" name="Picture 6" descr="f04-41-P374493"/>
            <p:cNvPicPr>
              <a:picLocks noChangeAspect="1" noChangeArrowheads="1"/>
            </p:cNvPicPr>
            <p:nvPr/>
          </p:nvPicPr>
          <p:blipFill>
            <a:blip r:embed="rId4"/>
            <a:srcRect/>
            <a:stretch>
              <a:fillRect/>
            </a:stretch>
          </p:blipFill>
          <p:spPr bwMode="auto">
            <a:xfrm>
              <a:off x="3923928" y="4437112"/>
              <a:ext cx="5201924" cy="2397628"/>
            </a:xfrm>
            <a:prstGeom prst="rect">
              <a:avLst/>
            </a:prstGeom>
            <a:solidFill>
              <a:schemeClr val="bg1"/>
            </a:solidFill>
          </p:spPr>
        </p:pic>
        <p:sp>
          <p:nvSpPr>
            <p:cNvPr id="206" name="TextBox 205"/>
            <p:cNvSpPr txBox="1"/>
            <p:nvPr/>
          </p:nvSpPr>
          <p:spPr>
            <a:xfrm>
              <a:off x="7185157" y="4678910"/>
              <a:ext cx="1232903" cy="807168"/>
            </a:xfrm>
            <a:prstGeom prst="rect">
              <a:avLst/>
            </a:prstGeom>
            <a:noFill/>
          </p:spPr>
          <p:txBody>
            <a:bodyPr wrap="square" rtlCol="0">
              <a:spAutoFit/>
            </a:bodyPr>
            <a:lstStyle/>
            <a:p>
              <a:pPr indent="0">
                <a:buNone/>
              </a:pPr>
              <a:r>
                <a:rPr lang="en-US" altLang="zh-CN"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beq</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结果</a:t>
              </a:r>
              <a:endPar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0">
                <a:buNone/>
              </a:pP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28</a:t>
              </a:r>
              <a:endPar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9" name="椭圆 208"/>
          <p:cNvSpPr/>
          <p:nvPr/>
        </p:nvSpPr>
        <p:spPr>
          <a:xfrm>
            <a:off x="7728133" y="5852924"/>
            <a:ext cx="456565" cy="3441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Rectangle 75"/>
          <p:cNvSpPr/>
          <p:nvPr/>
        </p:nvSpPr>
        <p:spPr>
          <a:xfrm>
            <a:off x="6250488" y="5852924"/>
            <a:ext cx="901065" cy="8464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211" name="Isosceles Triangle 77"/>
          <p:cNvSpPr/>
          <p:nvPr/>
        </p:nvSpPr>
        <p:spPr>
          <a:xfrm>
            <a:off x="6966768" y="6492369"/>
            <a:ext cx="195580" cy="18034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cxnSp>
        <p:nvCxnSpPr>
          <p:cNvPr id="213" name="曲线连接符 212"/>
          <p:cNvCxnSpPr>
            <a:stCxn id="209" idx="1"/>
            <a:endCxn id="210" idx="0"/>
          </p:cNvCxnSpPr>
          <p:nvPr/>
        </p:nvCxnSpPr>
        <p:spPr>
          <a:xfrm rot="16200000" flipV="1">
            <a:off x="7222991" y="5331272"/>
            <a:ext cx="50165" cy="1093470"/>
          </a:xfrm>
          <a:prstGeom prst="curvedConnector3">
            <a:avLst>
              <a:gd name="adj1" fmla="val 57531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7994245" y="6320055"/>
            <a:ext cx="1113790" cy="352425"/>
          </a:xfrm>
          <a:prstGeom prst="rect">
            <a:avLst/>
          </a:prstGeom>
          <a:noFill/>
        </p:spPr>
        <p:txBody>
          <a:bodyPr wrap="none" rtlCol="0">
            <a:spAutoFit/>
          </a:bodyPr>
          <a:lstStyle/>
          <a:p>
            <a:pPr indent="0">
              <a:buNone/>
            </a:pPr>
            <a:r>
              <a:rPr lang="en-US" altLang="zh-CN" sz="2000" b="1" dirty="0">
                <a:ea typeface="黑体" panose="02010609060101010101" pitchFamily="49" charset="-122"/>
              </a:rPr>
              <a:t>IF/</a:t>
            </a:r>
            <a:r>
              <a:rPr lang="en-US" altLang="zh-CN" sz="2000" b="1" dirty="0" err="1">
                <a:ea typeface="黑体" panose="02010609060101010101" pitchFamily="49" charset="-122"/>
              </a:rPr>
              <a:t>ID.clr</a:t>
            </a:r>
            <a:endParaRPr lang="zh-CN" altLang="en-US" sz="2000" b="1" dirty="0">
              <a:ea typeface="黑体" panose="02010609060101010101" pitchFamily="49" charset="-122"/>
            </a:endParaRPr>
          </a:p>
        </p:txBody>
      </p:sp>
      <p:sp>
        <p:nvSpPr>
          <p:cNvPr id="215" name="Line 32"/>
          <p:cNvSpPr>
            <a:spLocks noChangeShapeType="1"/>
          </p:cNvSpPr>
          <p:nvPr/>
        </p:nvSpPr>
        <p:spPr bwMode="auto">
          <a:xfrm flipV="1">
            <a:off x="7911752" y="6058029"/>
            <a:ext cx="635" cy="39116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 name="矩形 4"/>
          <p:cNvSpPr/>
          <p:nvPr/>
        </p:nvSpPr>
        <p:spPr>
          <a:xfrm>
            <a:off x="9688650" y="4038079"/>
            <a:ext cx="583814" cy="301621"/>
          </a:xfrm>
          <a:prstGeom prst="rect">
            <a:avLst/>
          </a:prstGeom>
        </p:spPr>
        <p:txBody>
          <a:bodyPr wrap="none">
            <a:spAutoFit/>
          </a:bodyPr>
          <a:lstStyle/>
          <a:p>
            <a:pPr>
              <a:buNone/>
            </a:pPr>
            <a:r>
              <a:rPr lang="en-US" altLang="zh-CN" sz="1600" dirty="0">
                <a:solidFill>
                  <a:schemeClr val="accent2"/>
                </a:solidFill>
              </a:rPr>
              <a:t>clk3</a:t>
            </a:r>
            <a:endParaRPr lang="zh-CN" altLang="en-US" sz="1600" dirty="0">
              <a:solidFill>
                <a:schemeClr val="accent2"/>
              </a:solidFill>
            </a:endParaRPr>
          </a:p>
        </p:txBody>
      </p:sp>
      <p:sp>
        <p:nvSpPr>
          <p:cNvPr id="21" name="矩形 20"/>
          <p:cNvSpPr/>
          <p:nvPr/>
        </p:nvSpPr>
        <p:spPr>
          <a:xfrm>
            <a:off x="7601064" y="4038079"/>
            <a:ext cx="583814" cy="301621"/>
          </a:xfrm>
          <a:prstGeom prst="rect">
            <a:avLst/>
          </a:prstGeom>
        </p:spPr>
        <p:txBody>
          <a:bodyPr wrap="none">
            <a:spAutoFit/>
          </a:bodyPr>
          <a:lstStyle/>
          <a:p>
            <a:pPr>
              <a:buNone/>
            </a:pPr>
            <a:r>
              <a:rPr lang="en-US" altLang="zh-CN" sz="1600" dirty="0">
                <a:solidFill>
                  <a:schemeClr val="accent2"/>
                </a:solidFill>
              </a:rPr>
              <a:t>clk1</a:t>
            </a:r>
            <a:endParaRPr lang="zh-CN" altLang="en-US" sz="1600" dirty="0">
              <a:solidFill>
                <a:schemeClr val="accent2"/>
              </a:solidFill>
            </a:endParaRPr>
          </a:p>
        </p:txBody>
      </p:sp>
      <p:sp>
        <p:nvSpPr>
          <p:cNvPr id="22" name="矩形 21"/>
          <p:cNvSpPr/>
          <p:nvPr/>
        </p:nvSpPr>
        <p:spPr>
          <a:xfrm>
            <a:off x="8672980" y="4038078"/>
            <a:ext cx="583814" cy="301621"/>
          </a:xfrm>
          <a:prstGeom prst="rect">
            <a:avLst/>
          </a:prstGeom>
        </p:spPr>
        <p:txBody>
          <a:bodyPr wrap="none">
            <a:spAutoFit/>
          </a:bodyPr>
          <a:lstStyle/>
          <a:p>
            <a:pPr>
              <a:buNone/>
            </a:pPr>
            <a:r>
              <a:rPr lang="en-US" altLang="zh-CN" sz="1600" dirty="0">
                <a:solidFill>
                  <a:schemeClr val="accent2"/>
                </a:solidFill>
              </a:rPr>
              <a:t>clk2</a:t>
            </a:r>
            <a:endParaRPr lang="zh-CN" altLang="en-US" sz="1600" dirty="0">
              <a:solidFill>
                <a:schemeClr val="accent2"/>
              </a:solidFill>
            </a:endParaRPr>
          </a:p>
        </p:txBody>
      </p:sp>
      <p:sp>
        <p:nvSpPr>
          <p:cNvPr id="23" name="矩形 22"/>
          <p:cNvSpPr/>
          <p:nvPr/>
        </p:nvSpPr>
        <p:spPr>
          <a:xfrm>
            <a:off x="6578534" y="4653136"/>
            <a:ext cx="583814" cy="301621"/>
          </a:xfrm>
          <a:prstGeom prst="rect">
            <a:avLst/>
          </a:prstGeom>
        </p:spPr>
        <p:txBody>
          <a:bodyPr wrap="none">
            <a:spAutoFit/>
          </a:bodyPr>
          <a:lstStyle/>
          <a:p>
            <a:pPr>
              <a:buNone/>
            </a:pPr>
            <a:r>
              <a:rPr lang="en-US" altLang="zh-CN" sz="1600" dirty="0">
                <a:solidFill>
                  <a:schemeClr val="accent2"/>
                </a:solidFill>
              </a:rPr>
              <a:t>clk4</a:t>
            </a:r>
            <a:endParaRPr lang="zh-CN" altLang="en-US" sz="16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4" grpId="0"/>
      <p:bldP spid="215"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260648"/>
            <a:ext cx="7010400" cy="371475"/>
          </a:xfrm>
        </p:spPr>
        <p:txBody>
          <a:bodyPr/>
          <a:lstStyle/>
          <a:p>
            <a:r>
              <a:rPr lang="zh-CN" altLang="en-US" dirty="0"/>
              <a:t>方案</a:t>
            </a:r>
            <a:r>
              <a:rPr lang="en-US" altLang="zh-CN" dirty="0"/>
              <a:t>1</a:t>
            </a:r>
            <a:r>
              <a:rPr lang="zh-CN" altLang="en-US" dirty="0"/>
              <a:t>：正常执行，如分支发生则清除</a:t>
            </a:r>
          </a:p>
        </p:txBody>
      </p:sp>
      <p:pic>
        <p:nvPicPr>
          <p:cNvPr id="187" name="Picture 6" descr="f04-41-P374493"/>
          <p:cNvPicPr>
            <a:picLocks noChangeAspect="1" noChangeArrowheads="1"/>
          </p:cNvPicPr>
          <p:nvPr/>
        </p:nvPicPr>
        <p:blipFill>
          <a:blip r:embed="rId4"/>
          <a:srcRect/>
          <a:stretch>
            <a:fillRect/>
          </a:stretch>
        </p:blipFill>
        <p:spPr bwMode="auto">
          <a:xfrm>
            <a:off x="687006" y="2315543"/>
            <a:ext cx="9078522" cy="4184396"/>
          </a:xfrm>
          <a:prstGeom prst="rect">
            <a:avLst/>
          </a:prstGeom>
          <a:solidFill>
            <a:schemeClr val="bg1"/>
          </a:solidFill>
        </p:spPr>
      </p:pic>
      <p:sp>
        <p:nvSpPr>
          <p:cNvPr id="5" name="TextBox 4"/>
          <p:cNvSpPr txBox="1"/>
          <p:nvPr/>
        </p:nvSpPr>
        <p:spPr>
          <a:xfrm>
            <a:off x="6935935" y="2818239"/>
            <a:ext cx="816249" cy="327782"/>
          </a:xfrm>
          <a:prstGeom prst="rect">
            <a:avLst/>
          </a:prstGeom>
          <a:noFill/>
        </p:spPr>
        <p:txBody>
          <a:bodyPr wrap="none" rtlCol="0">
            <a:spAutoFit/>
          </a:bodyPr>
          <a:lstStyle/>
          <a:p>
            <a:pPr indent="0">
              <a:buNone/>
            </a:pPr>
            <a:r>
              <a:rPr lang="en-US" altLang="zh-CN" b="1" dirty="0">
                <a:solidFill>
                  <a:schemeClr val="accent2"/>
                </a:solidFill>
              </a:rPr>
              <a:t>B</a:t>
            </a:r>
            <a:r>
              <a:rPr lang="zh-CN" altLang="en-US" b="1" dirty="0">
                <a:solidFill>
                  <a:schemeClr val="accent2"/>
                </a:solidFill>
              </a:rPr>
              <a:t>结果</a:t>
            </a:r>
          </a:p>
        </p:txBody>
      </p:sp>
      <p:sp>
        <p:nvSpPr>
          <p:cNvPr id="190" name="TextBox 189"/>
          <p:cNvSpPr txBox="1"/>
          <p:nvPr/>
        </p:nvSpPr>
        <p:spPr>
          <a:xfrm>
            <a:off x="2781804" y="4374577"/>
            <a:ext cx="589280" cy="326390"/>
          </a:xfrm>
          <a:prstGeom prst="rect">
            <a:avLst/>
          </a:prstGeom>
          <a:noFill/>
        </p:spPr>
        <p:txBody>
          <a:bodyPr wrap="none" rtlCol="0">
            <a:spAutoFit/>
          </a:bodyPr>
          <a:lstStyle/>
          <a:p>
            <a:pPr indent="0">
              <a:buNone/>
            </a:pPr>
            <a:r>
              <a:rPr lang="en-US" altLang="zh-CN" b="1" dirty="0">
                <a:solidFill>
                  <a:srgbClr val="FF0000"/>
                </a:solidFill>
              </a:rPr>
              <a:t>add</a:t>
            </a:r>
            <a:endParaRPr lang="zh-CN" altLang="en-US" b="1" dirty="0">
              <a:solidFill>
                <a:srgbClr val="FF0000"/>
              </a:solidFill>
            </a:endParaRPr>
          </a:p>
        </p:txBody>
      </p:sp>
      <p:graphicFrame>
        <p:nvGraphicFramePr>
          <p:cNvPr id="191" name="表格 190"/>
          <p:cNvGraphicFramePr>
            <a:graphicFrameLocks noGrp="1"/>
          </p:cNvGraphicFramePr>
          <p:nvPr>
            <p:custDataLst>
              <p:tags r:id="rId1"/>
            </p:custDataLst>
          </p:nvPr>
        </p:nvGraphicFramePr>
        <p:xfrm>
          <a:off x="9435153" y="755592"/>
          <a:ext cx="2663825" cy="2457450"/>
        </p:xfrm>
        <a:graphic>
          <a:graphicData uri="http://schemas.openxmlformats.org/drawingml/2006/table">
            <a:tbl>
              <a:tblPr firstRow="1" bandRow="1">
                <a:tableStyleId>{5940675A-B579-460E-94D1-54222C63F5DA}</a:tableStyleId>
              </a:tblPr>
              <a:tblGrid>
                <a:gridCol w="72009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tblGrid>
              <a:tr h="560070">
                <a:tc>
                  <a:txBody>
                    <a:bodyPr/>
                    <a:lstStyle/>
                    <a:p>
                      <a:pPr algn="ctr"/>
                      <a:r>
                        <a:rPr lang="en-US" altLang="zh-CN" sz="1600" b="0" dirty="0">
                          <a:latin typeface="+mn-lt"/>
                          <a:ea typeface="黑体" panose="02010609060101010101" pitchFamily="49" charset="-122"/>
                          <a:cs typeface="Times New Roman" panose="02020603050405020304" pitchFamily="18" charset="0"/>
                        </a:rPr>
                        <a:t>PC</a:t>
                      </a:r>
                      <a:r>
                        <a:rPr lang="zh-CN" altLang="en-US" sz="1600" b="0" dirty="0">
                          <a:latin typeface="+mn-lt"/>
                          <a:ea typeface="黑体" panose="02010609060101010101" pitchFamily="49" charset="-122"/>
                          <a:cs typeface="Times New Roman" panose="02020603050405020304" pitchFamily="18" charset="0"/>
                        </a:rPr>
                        <a:t>相对偏移</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beq</a:t>
                      </a:r>
                      <a:r>
                        <a:rPr lang="en-US" altLang="zh-CN" sz="1600" dirty="0">
                          <a:latin typeface="Courier New" panose="02070309020205020404" pitchFamily="49" charset="0"/>
                          <a:ea typeface="黑体" panose="02010609060101010101" pitchFamily="49" charset="-122"/>
                          <a:cs typeface="Courier New" panose="02070309020205020404" pitchFamily="49" charset="0"/>
                        </a:rPr>
                        <a:t> $1, $3, 24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$12, $2,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$13, $6, $2</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add $14, $2,</a:t>
                      </a:r>
                      <a:r>
                        <a:rPr lang="en-US" altLang="zh-CN" sz="1600" baseline="0" dirty="0">
                          <a:latin typeface="Courier New" panose="02070309020205020404" pitchFamily="49" charset="0"/>
                          <a:ea typeface="黑体" panose="02010609060101010101" pitchFamily="49" charset="-122"/>
                          <a:cs typeface="Courier New" panose="02070309020205020404" pitchFamily="49" charset="0"/>
                        </a:rPr>
                        <a:t> $2</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$4, 50($7)</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6" name="TextBox 5"/>
          <p:cNvSpPr txBox="1"/>
          <p:nvPr/>
        </p:nvSpPr>
        <p:spPr>
          <a:xfrm>
            <a:off x="1437942" y="4195702"/>
            <a:ext cx="441146" cy="327782"/>
          </a:xfrm>
          <a:prstGeom prst="rect">
            <a:avLst/>
          </a:prstGeom>
          <a:noFill/>
        </p:spPr>
        <p:txBody>
          <a:bodyPr wrap="none" rtlCol="0">
            <a:spAutoFit/>
          </a:bodyPr>
          <a:lstStyle/>
          <a:p>
            <a:pPr indent="0">
              <a:buNone/>
            </a:pPr>
            <a:r>
              <a:rPr lang="en-US" altLang="zh-CN" b="1" dirty="0">
                <a:solidFill>
                  <a:srgbClr val="FF0000"/>
                </a:solidFill>
              </a:rPr>
              <a:t>12</a:t>
            </a:r>
            <a:endParaRPr lang="zh-CN" altLang="en-US" b="1" dirty="0">
              <a:solidFill>
                <a:srgbClr val="FF0000"/>
              </a:solidFill>
            </a:endParaRPr>
          </a:p>
        </p:txBody>
      </p:sp>
      <p:sp>
        <p:nvSpPr>
          <p:cNvPr id="12" name="椭圆 11"/>
          <p:cNvSpPr/>
          <p:nvPr/>
        </p:nvSpPr>
        <p:spPr>
          <a:xfrm>
            <a:off x="2891208" y="6092687"/>
            <a:ext cx="4860976" cy="397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75"/>
          <p:cNvSpPr/>
          <p:nvPr/>
        </p:nvSpPr>
        <p:spPr>
          <a:xfrm>
            <a:off x="986790" y="5467350"/>
            <a:ext cx="924560" cy="88963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14" name="Isosceles Triangle 77"/>
          <p:cNvSpPr/>
          <p:nvPr/>
        </p:nvSpPr>
        <p:spPr>
          <a:xfrm>
            <a:off x="1695118" y="6141273"/>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cxnSp>
        <p:nvCxnSpPr>
          <p:cNvPr id="15" name="曲线连接符 14"/>
          <p:cNvCxnSpPr>
            <a:stCxn id="12" idx="1"/>
            <a:endCxn id="13" idx="0"/>
          </p:cNvCxnSpPr>
          <p:nvPr/>
        </p:nvCxnSpPr>
        <p:spPr>
          <a:xfrm rot="16200000" flipV="1">
            <a:off x="2068315" y="4848105"/>
            <a:ext cx="683524" cy="1922014"/>
          </a:xfrm>
          <a:prstGeom prst="curvedConnector3">
            <a:avLst>
              <a:gd name="adj1" fmla="val 133444"/>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29282" y="5851867"/>
            <a:ext cx="493395" cy="352425"/>
          </a:xfrm>
          <a:prstGeom prst="rect">
            <a:avLst/>
          </a:prstGeom>
          <a:noFill/>
        </p:spPr>
        <p:txBody>
          <a:bodyPr wrap="none" rtlCol="0">
            <a:spAutoFit/>
          </a:bodyPr>
          <a:lstStyle/>
          <a:p>
            <a:pPr indent="0">
              <a:buNone/>
            </a:pPr>
            <a:r>
              <a:rPr lang="en-US" altLang="zh-CN" sz="2000" b="1" dirty="0" err="1">
                <a:ea typeface="黑体" panose="02010609060101010101" pitchFamily="49" charset="-122"/>
              </a:rPr>
              <a:t>clr</a:t>
            </a:r>
            <a:endParaRPr lang="zh-CN" altLang="en-US" sz="2000" b="1" dirty="0">
              <a:ea typeface="黑体" panose="02010609060101010101" pitchFamily="49" charset="-122"/>
            </a:endParaRPr>
          </a:p>
        </p:txBody>
      </p:sp>
      <p:sp>
        <p:nvSpPr>
          <p:cNvPr id="17" name="Line 32"/>
          <p:cNvSpPr>
            <a:spLocks noChangeShapeType="1"/>
          </p:cNvSpPr>
          <p:nvPr/>
        </p:nvSpPr>
        <p:spPr bwMode="auto">
          <a:xfrm>
            <a:off x="2595646" y="6283915"/>
            <a:ext cx="292429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8" name="TextBox 191"/>
          <p:cNvSpPr txBox="1"/>
          <p:nvPr/>
        </p:nvSpPr>
        <p:spPr>
          <a:xfrm>
            <a:off x="7123486" y="3423615"/>
            <a:ext cx="441146" cy="327782"/>
          </a:xfrm>
          <a:prstGeom prst="rect">
            <a:avLst/>
          </a:prstGeom>
          <a:noFill/>
        </p:spPr>
        <p:txBody>
          <a:bodyPr wrap="none" rtlCol="0">
            <a:spAutoFit/>
          </a:bodyPr>
          <a:lstStyle/>
          <a:p>
            <a:pPr indent="0">
              <a:buNone/>
            </a:pPr>
            <a:r>
              <a:rPr lang="en-US" altLang="zh-CN" b="1" dirty="0">
                <a:solidFill>
                  <a:schemeClr val="accent2"/>
                </a:solidFill>
              </a:rPr>
              <a:t>28</a:t>
            </a:r>
            <a:endParaRPr lang="zh-CN" altLang="en-US" b="1" dirty="0">
              <a:solidFill>
                <a:schemeClr val="accent2"/>
              </a:solidFill>
            </a:endParaRPr>
          </a:p>
        </p:txBody>
      </p:sp>
      <p:sp>
        <p:nvSpPr>
          <p:cNvPr id="19" name="TextBox 191"/>
          <p:cNvSpPr txBox="1"/>
          <p:nvPr/>
        </p:nvSpPr>
        <p:spPr>
          <a:xfrm>
            <a:off x="621328" y="4424010"/>
            <a:ext cx="441146" cy="327782"/>
          </a:xfrm>
          <a:prstGeom prst="rect">
            <a:avLst/>
          </a:prstGeom>
          <a:noFill/>
        </p:spPr>
        <p:txBody>
          <a:bodyPr wrap="none" rtlCol="0">
            <a:spAutoFit/>
          </a:bodyPr>
          <a:lstStyle/>
          <a:p>
            <a:pPr indent="0">
              <a:buNone/>
            </a:pPr>
            <a:r>
              <a:rPr lang="en-US" altLang="zh-CN" b="1" dirty="0">
                <a:solidFill>
                  <a:schemeClr val="accent2"/>
                </a:solidFill>
              </a:rPr>
              <a:t>28</a:t>
            </a:r>
            <a:endParaRPr lang="zh-CN" altLang="en-US" b="1" dirty="0">
              <a:solidFill>
                <a:schemeClr val="accent2"/>
              </a:solidFill>
            </a:endParaRPr>
          </a:p>
        </p:txBody>
      </p:sp>
      <p:sp>
        <p:nvSpPr>
          <p:cNvPr id="20" name="TextBox 187"/>
          <p:cNvSpPr txBox="1"/>
          <p:nvPr/>
        </p:nvSpPr>
        <p:spPr>
          <a:xfrm>
            <a:off x="5200109" y="2818239"/>
            <a:ext cx="595035" cy="327782"/>
          </a:xfrm>
          <a:prstGeom prst="rect">
            <a:avLst/>
          </a:prstGeom>
          <a:noFill/>
        </p:spPr>
        <p:txBody>
          <a:bodyPr wrap="none" rtlCol="0">
            <a:spAutoFit/>
          </a:bodyPr>
          <a:lstStyle/>
          <a:p>
            <a:pPr indent="0">
              <a:buNone/>
            </a:pPr>
            <a:r>
              <a:rPr lang="en-US" altLang="zh-CN" b="1" dirty="0">
                <a:solidFill>
                  <a:srgbClr val="FF0000"/>
                </a:solidFill>
              </a:rPr>
              <a:t>and</a:t>
            </a:r>
            <a:endParaRPr lang="zh-CN" altLang="en-US" b="1" dirty="0">
              <a:solidFill>
                <a:srgbClr val="FF0000"/>
              </a:solidFill>
            </a:endParaRPr>
          </a:p>
        </p:txBody>
      </p:sp>
      <p:sp>
        <p:nvSpPr>
          <p:cNvPr id="21" name="TextBox 188"/>
          <p:cNvSpPr txBox="1"/>
          <p:nvPr/>
        </p:nvSpPr>
        <p:spPr>
          <a:xfrm>
            <a:off x="3185622" y="2818239"/>
            <a:ext cx="415498" cy="327782"/>
          </a:xfrm>
          <a:prstGeom prst="rect">
            <a:avLst/>
          </a:prstGeom>
          <a:noFill/>
        </p:spPr>
        <p:txBody>
          <a:bodyPr wrap="none" rtlCol="0">
            <a:spAutoFit/>
          </a:bodyPr>
          <a:lstStyle/>
          <a:p>
            <a:pPr indent="0">
              <a:buNone/>
            </a:pPr>
            <a:r>
              <a:rPr lang="en-US" altLang="zh-CN" dirty="0">
                <a:solidFill>
                  <a:srgbClr val="FF0000"/>
                </a:solidFill>
              </a:rPr>
              <a:t>or</a:t>
            </a:r>
            <a:endParaRPr lang="zh-CN" altLang="en-US" b="1" dirty="0">
              <a:solidFill>
                <a:srgbClr val="FF0000"/>
              </a:solidFill>
            </a:endParaRPr>
          </a:p>
        </p:txBody>
      </p:sp>
      <p:sp>
        <p:nvSpPr>
          <p:cNvPr id="23" name="内容占位符 2"/>
          <p:cNvSpPr txBox="1">
            <a:spLocks/>
          </p:cNvSpPr>
          <p:nvPr/>
        </p:nvSpPr>
        <p:spPr bwMode="auto">
          <a:xfrm>
            <a:off x="215369" y="755651"/>
            <a:ext cx="7536815" cy="1161432"/>
          </a:xfrm>
          <a:prstGeom prst="rect">
            <a:avLst/>
          </a:prstGeom>
          <a:noFill/>
          <a:ln w="12700">
            <a:noFill/>
            <a:miter lim="800000"/>
          </a:ln>
        </p:spPr>
        <p:txBody>
          <a:bodyPr vert="horz" wrap="square" lIns="63500" tIns="25400" rIns="63500" bIns="25400" numCol="1" anchor="t" anchorCtr="0" compatLnSpc="1">
            <a:normAutofit fontScale="92500"/>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30000"/>
              </a:lnSpc>
            </a:pPr>
            <a:r>
              <a:rPr lang="zh-CN" altLang="en-US" sz="2000" kern="0"/>
              <a:t>即使在</a:t>
            </a:r>
            <a:r>
              <a:rPr lang="en-US" altLang="zh-CN" sz="2000" kern="0"/>
              <a:t>ID</a:t>
            </a:r>
            <a:r>
              <a:rPr lang="zh-CN" altLang="en-US" sz="2000" kern="0"/>
              <a:t>级发现是</a:t>
            </a:r>
            <a:r>
              <a:rPr lang="en-US" altLang="zh-CN" sz="2000" kern="0"/>
              <a:t>B</a:t>
            </a:r>
            <a:r>
              <a:rPr lang="zh-CN" altLang="en-US" sz="2000" kern="0"/>
              <a:t>指令也不停顿</a:t>
            </a:r>
            <a:endParaRPr lang="en-US" altLang="zh-CN" sz="2000" kern="0"/>
          </a:p>
          <a:p>
            <a:pPr>
              <a:lnSpc>
                <a:spcPct val="130000"/>
              </a:lnSpc>
            </a:pPr>
            <a:r>
              <a:rPr lang="zh-CN" altLang="en-US" sz="2000" kern="0"/>
              <a:t>根据</a:t>
            </a:r>
            <a:r>
              <a:rPr lang="en-US" altLang="zh-CN" sz="2000" kern="0"/>
              <a:t>B</a:t>
            </a:r>
            <a:r>
              <a:rPr lang="zh-CN" altLang="en-US" sz="2000" kern="0"/>
              <a:t>指令结果，决定是否清除三条后继指令（</a:t>
            </a:r>
            <a:r>
              <a:rPr lang="en-US" altLang="zh-CN" sz="2000" kern="0"/>
              <a:t>Flush IF/ID/EX</a:t>
            </a:r>
            <a:r>
              <a:rPr lang="zh-CN" altLang="en-US" sz="2000" kern="0"/>
              <a:t>）</a:t>
            </a:r>
            <a:endParaRPr lang="en-US" altLang="zh-CN" sz="2000" kern="0"/>
          </a:p>
          <a:p>
            <a:pPr lvl="1">
              <a:lnSpc>
                <a:spcPct val="130000"/>
              </a:lnSpc>
            </a:pPr>
            <a:r>
              <a:rPr lang="zh-CN" altLang="en-US" kern="0"/>
              <a:t>使得 </a:t>
            </a:r>
            <a:r>
              <a:rPr lang="en-US" altLang="zh-CN" kern="0"/>
              <a:t>and/or/add </a:t>
            </a:r>
            <a:r>
              <a:rPr lang="zh-CN" altLang="en-US" kern="0"/>
              <a:t>不能前进</a:t>
            </a:r>
            <a:endParaRPr lang="zh-CN" altLang="en-US" kern="0" dirty="0"/>
          </a:p>
        </p:txBody>
      </p:sp>
      <p:sp>
        <p:nvSpPr>
          <p:cNvPr id="24" name="矩形 23"/>
          <p:cNvSpPr/>
          <p:nvPr/>
        </p:nvSpPr>
        <p:spPr>
          <a:xfrm>
            <a:off x="2610749" y="1984317"/>
            <a:ext cx="6042039" cy="327782"/>
          </a:xfrm>
          <a:prstGeom prst="rect">
            <a:avLst/>
          </a:prstGeom>
        </p:spPr>
        <p:txBody>
          <a:bodyPr wrap="none">
            <a:spAutoFit/>
          </a:bodyPr>
          <a:lstStyle/>
          <a:p>
            <a:pPr>
              <a:buNone/>
            </a:pPr>
            <a:r>
              <a:rPr lang="zh-CN" altLang="en-US" dirty="0">
                <a:solidFill>
                  <a:schemeClr val="accent2"/>
                </a:solidFill>
              </a:rPr>
              <a:t>将流水线的IF、ID和EX级的指令都清除（控制信号置零）</a:t>
            </a:r>
          </a:p>
        </p:txBody>
      </p:sp>
    </p:spTree>
    <p:extLst>
      <p:ext uri="{BB962C8B-B14F-4D97-AF65-F5344CB8AC3E}">
        <p14:creationId xmlns:p14="http://schemas.microsoft.com/office/powerpoint/2010/main" val="91857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p:bldP spid="17"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260648"/>
            <a:ext cx="7010400" cy="371475"/>
          </a:xfrm>
        </p:spPr>
        <p:txBody>
          <a:bodyPr/>
          <a:lstStyle/>
          <a:p>
            <a:r>
              <a:rPr lang="zh-CN" altLang="en-US" dirty="0"/>
              <a:t>方案</a:t>
            </a:r>
            <a:r>
              <a:rPr lang="en-US" altLang="zh-CN" dirty="0"/>
              <a:t>1</a:t>
            </a:r>
            <a:r>
              <a:rPr lang="zh-CN" altLang="en-US" dirty="0"/>
              <a:t>：正常执行，如分支发生则清除</a:t>
            </a:r>
          </a:p>
        </p:txBody>
      </p:sp>
      <p:pic>
        <p:nvPicPr>
          <p:cNvPr id="22" name="Picture 6" descr="f04-41-P374493"/>
          <p:cNvPicPr>
            <a:picLocks noChangeAspect="1" noChangeArrowheads="1"/>
          </p:cNvPicPr>
          <p:nvPr/>
        </p:nvPicPr>
        <p:blipFill>
          <a:blip r:embed="rId4"/>
          <a:srcRect/>
          <a:stretch>
            <a:fillRect/>
          </a:stretch>
        </p:blipFill>
        <p:spPr bwMode="auto">
          <a:xfrm>
            <a:off x="687006" y="2315543"/>
            <a:ext cx="9078522" cy="4184396"/>
          </a:xfrm>
          <a:prstGeom prst="rect">
            <a:avLst/>
          </a:prstGeom>
          <a:solidFill>
            <a:schemeClr val="bg1"/>
          </a:solidFill>
        </p:spPr>
      </p:pic>
      <p:sp>
        <p:nvSpPr>
          <p:cNvPr id="23" name="TextBox 187"/>
          <p:cNvSpPr txBox="1"/>
          <p:nvPr/>
        </p:nvSpPr>
        <p:spPr>
          <a:xfrm>
            <a:off x="5200109" y="2818239"/>
            <a:ext cx="607859" cy="327782"/>
          </a:xfrm>
          <a:prstGeom prst="rect">
            <a:avLst/>
          </a:prstGeom>
          <a:noFill/>
        </p:spPr>
        <p:txBody>
          <a:bodyPr wrap="none" rtlCol="0">
            <a:spAutoFit/>
          </a:bodyPr>
          <a:lstStyle/>
          <a:p>
            <a:pPr indent="0">
              <a:buNone/>
            </a:pPr>
            <a:r>
              <a:rPr lang="en-US" altLang="zh-CN" b="1" dirty="0" err="1">
                <a:solidFill>
                  <a:srgbClr val="FF0000"/>
                </a:solidFill>
              </a:rPr>
              <a:t>nop</a:t>
            </a:r>
            <a:endParaRPr lang="zh-CN" altLang="en-US" b="1" dirty="0">
              <a:solidFill>
                <a:srgbClr val="FF0000"/>
              </a:solidFill>
            </a:endParaRPr>
          </a:p>
        </p:txBody>
      </p:sp>
      <p:sp>
        <p:nvSpPr>
          <p:cNvPr id="24" name="TextBox 188"/>
          <p:cNvSpPr txBox="1"/>
          <p:nvPr/>
        </p:nvSpPr>
        <p:spPr>
          <a:xfrm>
            <a:off x="3111877" y="2818239"/>
            <a:ext cx="607859" cy="327782"/>
          </a:xfrm>
          <a:prstGeom prst="rect">
            <a:avLst/>
          </a:prstGeom>
          <a:noFill/>
        </p:spPr>
        <p:txBody>
          <a:bodyPr wrap="none" rtlCol="0">
            <a:spAutoFit/>
          </a:bodyPr>
          <a:lstStyle/>
          <a:p>
            <a:pPr indent="0">
              <a:buNone/>
            </a:pPr>
            <a:r>
              <a:rPr lang="en-US" altLang="zh-CN" dirty="0" err="1">
                <a:solidFill>
                  <a:srgbClr val="FF0000"/>
                </a:solidFill>
              </a:rPr>
              <a:t>nop</a:t>
            </a:r>
            <a:endParaRPr lang="zh-CN" altLang="en-US" b="1" dirty="0">
              <a:solidFill>
                <a:srgbClr val="FF0000"/>
              </a:solidFill>
            </a:endParaRPr>
          </a:p>
        </p:txBody>
      </p:sp>
      <p:sp>
        <p:nvSpPr>
          <p:cNvPr id="26" name="Rectangle 75"/>
          <p:cNvSpPr/>
          <p:nvPr/>
        </p:nvSpPr>
        <p:spPr>
          <a:xfrm>
            <a:off x="986790" y="5467350"/>
            <a:ext cx="924560" cy="88963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27" name="Isosceles Triangle 77"/>
          <p:cNvSpPr/>
          <p:nvPr/>
        </p:nvSpPr>
        <p:spPr>
          <a:xfrm>
            <a:off x="1695118" y="6141273"/>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cxnSp>
        <p:nvCxnSpPr>
          <p:cNvPr id="28" name="曲线连接符 27"/>
          <p:cNvCxnSpPr>
            <a:endCxn id="26" idx="0"/>
          </p:cNvCxnSpPr>
          <p:nvPr/>
        </p:nvCxnSpPr>
        <p:spPr>
          <a:xfrm rot="16200000" flipV="1">
            <a:off x="2068315" y="4848105"/>
            <a:ext cx="683524" cy="1922014"/>
          </a:xfrm>
          <a:prstGeom prst="curvedConnector3">
            <a:avLst>
              <a:gd name="adj1" fmla="val 133444"/>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15"/>
          <p:cNvSpPr txBox="1"/>
          <p:nvPr/>
        </p:nvSpPr>
        <p:spPr>
          <a:xfrm>
            <a:off x="2329282" y="5851867"/>
            <a:ext cx="493395" cy="352425"/>
          </a:xfrm>
          <a:prstGeom prst="rect">
            <a:avLst/>
          </a:prstGeom>
          <a:noFill/>
        </p:spPr>
        <p:txBody>
          <a:bodyPr wrap="none" rtlCol="0">
            <a:spAutoFit/>
          </a:bodyPr>
          <a:lstStyle/>
          <a:p>
            <a:pPr indent="0">
              <a:buNone/>
            </a:pPr>
            <a:r>
              <a:rPr lang="en-US" altLang="zh-CN" sz="2000" b="1" dirty="0" err="1">
                <a:ea typeface="黑体" panose="02010609060101010101" pitchFamily="49" charset="-122"/>
              </a:rPr>
              <a:t>clr</a:t>
            </a:r>
            <a:endParaRPr lang="zh-CN" altLang="en-US" sz="2000" b="1" dirty="0">
              <a:ea typeface="黑体" panose="02010609060101010101" pitchFamily="49" charset="-122"/>
            </a:endParaRPr>
          </a:p>
        </p:txBody>
      </p:sp>
      <p:sp>
        <p:nvSpPr>
          <p:cNvPr id="30" name="Line 32"/>
          <p:cNvSpPr>
            <a:spLocks noChangeShapeType="1"/>
          </p:cNvSpPr>
          <p:nvPr/>
        </p:nvSpPr>
        <p:spPr bwMode="auto">
          <a:xfrm>
            <a:off x="2595646" y="6283915"/>
            <a:ext cx="292429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1" name="TextBox 18"/>
          <p:cNvSpPr txBox="1"/>
          <p:nvPr/>
        </p:nvSpPr>
        <p:spPr>
          <a:xfrm>
            <a:off x="7072317" y="2813186"/>
            <a:ext cx="607859" cy="327782"/>
          </a:xfrm>
          <a:prstGeom prst="rect">
            <a:avLst/>
          </a:prstGeom>
          <a:noFill/>
        </p:spPr>
        <p:txBody>
          <a:bodyPr wrap="none" rtlCol="0">
            <a:spAutoFit/>
          </a:bodyPr>
          <a:lstStyle/>
          <a:p>
            <a:pPr indent="0">
              <a:buNone/>
            </a:pPr>
            <a:r>
              <a:rPr lang="en-US" altLang="zh-CN" b="1" dirty="0" err="1">
                <a:solidFill>
                  <a:srgbClr val="FF0000"/>
                </a:solidFill>
              </a:rPr>
              <a:t>nop</a:t>
            </a:r>
            <a:endParaRPr lang="zh-CN" altLang="en-US" b="1" dirty="0">
              <a:solidFill>
                <a:srgbClr val="FF0000"/>
              </a:solidFill>
            </a:endParaRPr>
          </a:p>
        </p:txBody>
      </p:sp>
      <p:sp>
        <p:nvSpPr>
          <p:cNvPr id="32" name="TextBox 19"/>
          <p:cNvSpPr txBox="1"/>
          <p:nvPr/>
        </p:nvSpPr>
        <p:spPr>
          <a:xfrm>
            <a:off x="2859366" y="4365104"/>
            <a:ext cx="428322" cy="327782"/>
          </a:xfrm>
          <a:prstGeom prst="rect">
            <a:avLst/>
          </a:prstGeom>
          <a:noFill/>
        </p:spPr>
        <p:txBody>
          <a:bodyPr wrap="none" rtlCol="0">
            <a:spAutoFit/>
          </a:bodyPr>
          <a:lstStyle/>
          <a:p>
            <a:pPr indent="0">
              <a:buNone/>
            </a:pPr>
            <a:r>
              <a:rPr lang="en-US" altLang="zh-CN" b="1" dirty="0" err="1">
                <a:solidFill>
                  <a:schemeClr val="accent2"/>
                </a:solidFill>
              </a:rPr>
              <a:t>lw</a:t>
            </a:r>
            <a:endParaRPr lang="zh-CN" altLang="en-US" b="1" dirty="0">
              <a:solidFill>
                <a:schemeClr val="accent2"/>
              </a:solidFill>
            </a:endParaRPr>
          </a:p>
        </p:txBody>
      </p:sp>
      <p:sp>
        <p:nvSpPr>
          <p:cNvPr id="33" name="TextBox 191"/>
          <p:cNvSpPr txBox="1"/>
          <p:nvPr/>
        </p:nvSpPr>
        <p:spPr>
          <a:xfrm>
            <a:off x="1190358" y="4424010"/>
            <a:ext cx="441146" cy="327782"/>
          </a:xfrm>
          <a:prstGeom prst="rect">
            <a:avLst/>
          </a:prstGeom>
          <a:noFill/>
        </p:spPr>
        <p:txBody>
          <a:bodyPr wrap="none" rtlCol="0">
            <a:spAutoFit/>
          </a:bodyPr>
          <a:lstStyle/>
          <a:p>
            <a:pPr indent="0">
              <a:buNone/>
            </a:pPr>
            <a:r>
              <a:rPr lang="en-US" altLang="zh-CN" b="1" dirty="0">
                <a:solidFill>
                  <a:schemeClr val="accent2"/>
                </a:solidFill>
              </a:rPr>
              <a:t>28</a:t>
            </a:r>
            <a:endParaRPr lang="zh-CN" altLang="en-US" b="1" dirty="0">
              <a:solidFill>
                <a:schemeClr val="accent2"/>
              </a:solidFill>
            </a:endParaRPr>
          </a:p>
        </p:txBody>
      </p:sp>
      <p:graphicFrame>
        <p:nvGraphicFramePr>
          <p:cNvPr id="34" name="表格 33"/>
          <p:cNvGraphicFramePr>
            <a:graphicFrameLocks noGrp="1"/>
          </p:cNvGraphicFramePr>
          <p:nvPr>
            <p:custDataLst>
              <p:tags r:id="rId1"/>
            </p:custDataLst>
            <p:extLst>
              <p:ext uri="{D42A27DB-BD31-4B8C-83A1-F6EECF244321}">
                <p14:modId xmlns:p14="http://schemas.microsoft.com/office/powerpoint/2010/main" val="2726939208"/>
              </p:ext>
            </p:extLst>
          </p:nvPr>
        </p:nvGraphicFramePr>
        <p:xfrm>
          <a:off x="9435153" y="755592"/>
          <a:ext cx="2663825" cy="2457450"/>
        </p:xfrm>
        <a:graphic>
          <a:graphicData uri="http://schemas.openxmlformats.org/drawingml/2006/table">
            <a:tbl>
              <a:tblPr firstRow="1" bandRow="1">
                <a:tableStyleId>{5940675A-B579-460E-94D1-54222C63F5DA}</a:tableStyleId>
              </a:tblPr>
              <a:tblGrid>
                <a:gridCol w="72009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tblGrid>
              <a:tr h="560070">
                <a:tc>
                  <a:txBody>
                    <a:bodyPr/>
                    <a:lstStyle/>
                    <a:p>
                      <a:pPr algn="ctr"/>
                      <a:r>
                        <a:rPr lang="en-US" altLang="zh-CN" sz="1600" b="0" dirty="0">
                          <a:latin typeface="+mn-lt"/>
                          <a:ea typeface="黑体" panose="02010609060101010101" pitchFamily="49" charset="-122"/>
                          <a:cs typeface="Times New Roman" panose="02020603050405020304" pitchFamily="18" charset="0"/>
                        </a:rPr>
                        <a:t>PC</a:t>
                      </a:r>
                      <a:r>
                        <a:rPr lang="zh-CN" altLang="en-US" sz="1600" b="0" dirty="0">
                          <a:latin typeface="+mn-lt"/>
                          <a:ea typeface="黑体" panose="02010609060101010101" pitchFamily="49" charset="-122"/>
                          <a:cs typeface="Times New Roman" panose="02020603050405020304" pitchFamily="18" charset="0"/>
                        </a:rPr>
                        <a:t>相对偏移</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beq</a:t>
                      </a:r>
                      <a:r>
                        <a:rPr lang="en-US" altLang="zh-CN" sz="1600" dirty="0">
                          <a:latin typeface="Courier New" panose="02070309020205020404" pitchFamily="49" charset="0"/>
                          <a:ea typeface="黑体" panose="02010609060101010101" pitchFamily="49" charset="-122"/>
                          <a:cs typeface="Courier New" panose="02070309020205020404" pitchFamily="49" charset="0"/>
                        </a:rPr>
                        <a:t> $1, $3, 24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$12, $2,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$13, $6, $2</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add $14, $2,</a:t>
                      </a:r>
                      <a:r>
                        <a:rPr lang="en-US" altLang="zh-CN" sz="1600" baseline="0" dirty="0">
                          <a:latin typeface="Courier New" panose="02070309020205020404" pitchFamily="49" charset="0"/>
                          <a:ea typeface="黑体" panose="02010609060101010101" pitchFamily="49" charset="-122"/>
                          <a:cs typeface="Courier New" panose="02070309020205020404" pitchFamily="49" charset="0"/>
                        </a:rPr>
                        <a:t> $2</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$4, 50($7)</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5" name="椭圆 34"/>
          <p:cNvSpPr/>
          <p:nvPr/>
        </p:nvSpPr>
        <p:spPr>
          <a:xfrm>
            <a:off x="2891208" y="6092687"/>
            <a:ext cx="4860976" cy="397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内容占位符 2"/>
          <p:cNvSpPr txBox="1">
            <a:spLocks/>
          </p:cNvSpPr>
          <p:nvPr/>
        </p:nvSpPr>
        <p:spPr bwMode="auto">
          <a:xfrm>
            <a:off x="215369" y="755651"/>
            <a:ext cx="7536815" cy="1161432"/>
          </a:xfrm>
          <a:prstGeom prst="rect">
            <a:avLst/>
          </a:prstGeom>
          <a:noFill/>
          <a:ln w="12700">
            <a:noFill/>
            <a:miter lim="800000"/>
          </a:ln>
        </p:spPr>
        <p:txBody>
          <a:bodyPr vert="horz" wrap="square" lIns="63500" tIns="25400" rIns="63500" bIns="25400" numCol="1" anchor="t" anchorCtr="0" compatLnSpc="1">
            <a:normAutofit fontScale="92500"/>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30000"/>
              </a:lnSpc>
            </a:pPr>
            <a:r>
              <a:rPr lang="zh-CN" altLang="en-US" sz="2000" kern="0" dirty="0"/>
              <a:t>即使在</a:t>
            </a:r>
            <a:r>
              <a:rPr lang="en-US" altLang="zh-CN" sz="2000" kern="0" dirty="0"/>
              <a:t>ID</a:t>
            </a:r>
            <a:r>
              <a:rPr lang="zh-CN" altLang="en-US" sz="2000" kern="0" dirty="0"/>
              <a:t>级发现是</a:t>
            </a:r>
            <a:r>
              <a:rPr lang="en-US" altLang="zh-CN" sz="2000" kern="0" dirty="0"/>
              <a:t>B</a:t>
            </a:r>
            <a:r>
              <a:rPr lang="zh-CN" altLang="en-US" sz="2000" kern="0" dirty="0"/>
              <a:t>指令也不停顿</a:t>
            </a:r>
            <a:endParaRPr lang="en-US" altLang="zh-CN" sz="2000" kern="0" dirty="0"/>
          </a:p>
          <a:p>
            <a:pPr>
              <a:lnSpc>
                <a:spcPct val="130000"/>
              </a:lnSpc>
            </a:pPr>
            <a:r>
              <a:rPr lang="zh-CN" altLang="en-US" sz="2000" kern="0" dirty="0"/>
              <a:t>根据</a:t>
            </a:r>
            <a:r>
              <a:rPr lang="en-US" altLang="zh-CN" sz="2000" kern="0" dirty="0"/>
              <a:t>B</a:t>
            </a:r>
            <a:r>
              <a:rPr lang="zh-CN" altLang="en-US" sz="2000" kern="0" dirty="0"/>
              <a:t>指令结果，决定是否清除三条后继指令（</a:t>
            </a:r>
            <a:r>
              <a:rPr lang="en-US" altLang="zh-CN" sz="2000" kern="0" dirty="0"/>
              <a:t>Flush IF/ID/EX</a:t>
            </a:r>
            <a:r>
              <a:rPr lang="zh-CN" altLang="en-US" sz="2000" kern="0" dirty="0"/>
              <a:t>）</a:t>
            </a:r>
            <a:endParaRPr lang="en-US" altLang="zh-CN" sz="2000" kern="0" dirty="0"/>
          </a:p>
          <a:p>
            <a:pPr lvl="1">
              <a:lnSpc>
                <a:spcPct val="130000"/>
              </a:lnSpc>
            </a:pPr>
            <a:r>
              <a:rPr lang="zh-CN" altLang="en-US" kern="0" dirty="0"/>
              <a:t>使得 </a:t>
            </a:r>
            <a:r>
              <a:rPr lang="en-US" altLang="zh-CN" kern="0" dirty="0"/>
              <a:t>and/or/add </a:t>
            </a:r>
            <a:r>
              <a:rPr lang="zh-CN" altLang="en-US" kern="0" dirty="0"/>
              <a:t>不能前进</a:t>
            </a:r>
          </a:p>
        </p:txBody>
      </p:sp>
      <p:sp>
        <p:nvSpPr>
          <p:cNvPr id="39" name="矩形 38"/>
          <p:cNvSpPr/>
          <p:nvPr/>
        </p:nvSpPr>
        <p:spPr>
          <a:xfrm>
            <a:off x="2610749" y="1984317"/>
            <a:ext cx="6042039" cy="327782"/>
          </a:xfrm>
          <a:prstGeom prst="rect">
            <a:avLst/>
          </a:prstGeom>
        </p:spPr>
        <p:txBody>
          <a:bodyPr wrap="none">
            <a:spAutoFit/>
          </a:bodyPr>
          <a:lstStyle/>
          <a:p>
            <a:pPr>
              <a:buNone/>
            </a:pPr>
            <a:r>
              <a:rPr lang="zh-CN" altLang="en-US" dirty="0">
                <a:solidFill>
                  <a:schemeClr val="accent2"/>
                </a:solidFill>
              </a:rPr>
              <a:t>将流水线的IF、ID和EX级的指令都清除（控制信号置零）</a:t>
            </a:r>
          </a:p>
        </p:txBody>
      </p:sp>
    </p:spTree>
    <p:extLst>
      <p:ext uri="{BB962C8B-B14F-4D97-AF65-F5344CB8AC3E}">
        <p14:creationId xmlns:p14="http://schemas.microsoft.com/office/powerpoint/2010/main" val="34431108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418" y="2281947"/>
            <a:ext cx="76866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237728" y="260648"/>
            <a:ext cx="7010400" cy="371475"/>
          </a:xfrm>
        </p:spPr>
        <p:txBody>
          <a:bodyPr/>
          <a:lstStyle/>
          <a:p>
            <a:r>
              <a:rPr lang="zh-CN" altLang="en-US" dirty="0"/>
              <a:t>方案</a:t>
            </a:r>
            <a:r>
              <a:rPr lang="en-US" altLang="zh-CN" dirty="0"/>
              <a:t>2</a:t>
            </a:r>
            <a:r>
              <a:rPr lang="zh-CN" altLang="en-US" dirty="0"/>
              <a:t>：缩短分支延迟</a:t>
            </a:r>
          </a:p>
        </p:txBody>
      </p:sp>
      <p:sp>
        <p:nvSpPr>
          <p:cNvPr id="3" name="内容占位符 2"/>
          <p:cNvSpPr>
            <a:spLocks noGrp="1"/>
          </p:cNvSpPr>
          <p:nvPr>
            <p:ph idx="4294967295"/>
          </p:nvPr>
        </p:nvSpPr>
        <p:spPr>
          <a:xfrm>
            <a:off x="680085" y="721995"/>
            <a:ext cx="8929370" cy="1560195"/>
          </a:xfrm>
        </p:spPr>
        <p:txBody>
          <a:bodyPr>
            <a:noAutofit/>
          </a:bodyPr>
          <a:lstStyle/>
          <a:p>
            <a:r>
              <a:rPr lang="zh-CN" altLang="en-US" sz="2000" dirty="0"/>
              <a:t>在 </a:t>
            </a:r>
            <a:r>
              <a:rPr lang="en-US" altLang="zh-CN" sz="2000" dirty="0">
                <a:solidFill>
                  <a:schemeClr val="accent1"/>
                </a:solidFill>
              </a:rPr>
              <a:t>ID </a:t>
            </a:r>
            <a:r>
              <a:rPr lang="zh-CN" altLang="en-US" sz="2000" dirty="0"/>
              <a:t>阶段放置比较器，尽快得到</a:t>
            </a:r>
            <a:r>
              <a:rPr lang="en-US" altLang="zh-CN" sz="2000" dirty="0"/>
              <a:t>B</a:t>
            </a:r>
            <a:r>
              <a:rPr lang="zh-CN" altLang="en-US" sz="2000" dirty="0"/>
              <a:t>指令结果</a:t>
            </a:r>
            <a:endParaRPr lang="en-US" altLang="zh-CN" sz="2000" dirty="0"/>
          </a:p>
          <a:p>
            <a:pPr lvl="1"/>
            <a:r>
              <a:rPr lang="en-US" altLang="zh-CN" sz="1800" dirty="0"/>
              <a:t>B</a:t>
            </a:r>
            <a:r>
              <a:rPr lang="zh-CN" altLang="en-US" sz="1800" dirty="0"/>
              <a:t>指令结果可以提前</a:t>
            </a:r>
            <a:r>
              <a:rPr lang="en-US" altLang="zh-CN" sz="1800" dirty="0"/>
              <a:t>2</a:t>
            </a:r>
            <a:r>
              <a:rPr lang="zh-CN" altLang="en-US" sz="1800" dirty="0"/>
              <a:t>个</a:t>
            </a:r>
            <a:r>
              <a:rPr lang="en-US" altLang="zh-CN" sz="1800" dirty="0"/>
              <a:t>clock</a:t>
            </a:r>
            <a:r>
              <a:rPr lang="zh-CN" altLang="en-US" sz="1800" dirty="0"/>
              <a:t>得到</a:t>
            </a:r>
            <a:endParaRPr lang="en-US" altLang="zh-CN" sz="1800" dirty="0"/>
          </a:p>
          <a:p>
            <a:pPr lvl="1"/>
            <a:r>
              <a:rPr lang="en-US" altLang="zh-CN" sz="1800" dirty="0"/>
              <a:t>B</a:t>
            </a:r>
            <a:r>
              <a:rPr lang="zh-CN" altLang="en-US" sz="1800" dirty="0"/>
              <a:t>指令后继可能被废弃的指令减少为</a:t>
            </a:r>
            <a:r>
              <a:rPr lang="en-US" altLang="zh-CN" sz="1800" dirty="0"/>
              <a:t>1</a:t>
            </a:r>
            <a:r>
              <a:rPr lang="zh-CN" altLang="en-US" sz="1800" dirty="0"/>
              <a:t>条</a:t>
            </a:r>
            <a:endParaRPr lang="en-US" altLang="zh-CN" sz="1800" dirty="0"/>
          </a:p>
          <a:p>
            <a:pPr lvl="2"/>
            <a:r>
              <a:rPr lang="zh-CN" altLang="en-US" dirty="0"/>
              <a:t>当需要转移时，清除 </a:t>
            </a:r>
            <a:r>
              <a:rPr lang="en-US" altLang="zh-CN" dirty="0">
                <a:solidFill>
                  <a:schemeClr val="accent1"/>
                </a:solidFill>
              </a:rPr>
              <a:t>IF/ID </a:t>
            </a:r>
            <a:r>
              <a:rPr lang="zh-CN" altLang="en-US" dirty="0"/>
              <a:t>即可</a:t>
            </a:r>
            <a:endParaRPr lang="en-US" altLang="zh-CN" dirty="0"/>
          </a:p>
        </p:txBody>
      </p:sp>
      <p:sp>
        <p:nvSpPr>
          <p:cNvPr id="4" name="椭圆 3"/>
          <p:cNvSpPr/>
          <p:nvPr/>
        </p:nvSpPr>
        <p:spPr>
          <a:xfrm>
            <a:off x="4250462" y="3866123"/>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tx1"/>
                </a:solidFill>
              </a:rPr>
              <a:t>=</a:t>
            </a:r>
            <a:endParaRPr lang="zh-CN" altLang="en-US" dirty="0">
              <a:solidFill>
                <a:schemeClr val="tx1"/>
              </a:solidFill>
            </a:endParaRPr>
          </a:p>
        </p:txBody>
      </p:sp>
      <p:cxnSp>
        <p:nvCxnSpPr>
          <p:cNvPr id="33" name="直接连接符 32"/>
          <p:cNvCxnSpPr/>
          <p:nvPr/>
        </p:nvCxnSpPr>
        <p:spPr>
          <a:xfrm rot="5400000" flipV="1">
            <a:off x="3296390" y="4063939"/>
            <a:ext cx="61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304790" y="3488019"/>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602390" y="4369939"/>
            <a:ext cx="656384" cy="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54790" y="3938019"/>
            <a:ext cx="548384" cy="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94478" y="4738522"/>
            <a:ext cx="0" cy="85077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buNone/>
            </a:pPr>
            <a:endParaRPr kumimoji="1" lang="zh-CN" altLang="en-US" sz="1400">
              <a:solidFill>
                <a:srgbClr val="000000"/>
              </a:solidFill>
            </a:endParaRPr>
          </a:p>
        </p:txBody>
      </p:sp>
      <p:sp>
        <p:nvSpPr>
          <p:cNvPr id="9" name="TextBox 8"/>
          <p:cNvSpPr txBox="1"/>
          <p:nvPr/>
        </p:nvSpPr>
        <p:spPr>
          <a:xfrm>
            <a:off x="3378267" y="4420473"/>
            <a:ext cx="649537" cy="674031"/>
          </a:xfrm>
          <a:prstGeom prst="rect">
            <a:avLst/>
          </a:prstGeom>
          <a:noFill/>
        </p:spPr>
        <p:txBody>
          <a:bodyPr wrap="none" rtlCol="0">
            <a:spAutoFit/>
          </a:bodyPr>
          <a:lstStyle/>
          <a:p>
            <a:pPr>
              <a:buNone/>
            </a:pPr>
            <a:r>
              <a:rPr lang="zh-CN" altLang="en-US" dirty="0">
                <a:solidFill>
                  <a:srgbClr val="FF0000"/>
                </a:solidFill>
                <a:latin typeface="黑体" panose="02010609060101010101" pitchFamily="49" charset="-122"/>
                <a:ea typeface="黑体" panose="02010609060101010101" pitchFamily="49" charset="-122"/>
              </a:rPr>
              <a:t>比较</a:t>
            </a:r>
            <a:endParaRPr lang="en-US" altLang="zh-CN" dirty="0">
              <a:solidFill>
                <a:srgbClr val="FF0000"/>
              </a:solidFill>
              <a:latin typeface="黑体" panose="02010609060101010101" pitchFamily="49" charset="-122"/>
              <a:ea typeface="黑体" panose="02010609060101010101" pitchFamily="49" charset="-122"/>
            </a:endParaRPr>
          </a:p>
          <a:p>
            <a:pPr>
              <a:buNone/>
            </a:pPr>
            <a:r>
              <a:rPr lang="zh-CN" altLang="en-US" dirty="0">
                <a:solidFill>
                  <a:srgbClr val="FF0000"/>
                </a:solidFill>
                <a:latin typeface="黑体" panose="02010609060101010101" pitchFamily="49" charset="-122"/>
                <a:ea typeface="黑体" panose="02010609060101010101" pitchFamily="49" charset="-122"/>
              </a:rPr>
              <a:t>结果</a:t>
            </a:r>
          </a:p>
        </p:txBody>
      </p:sp>
      <p:grpSp>
        <p:nvGrpSpPr>
          <p:cNvPr id="12" name="组合 279"/>
          <p:cNvGrpSpPr/>
          <p:nvPr/>
        </p:nvGrpSpPr>
        <p:grpSpPr>
          <a:xfrm>
            <a:off x="3818486" y="5589296"/>
            <a:ext cx="648000" cy="504000"/>
            <a:chOff x="3132139" y="4437112"/>
            <a:chExt cx="863600" cy="1166552"/>
          </a:xfrm>
        </p:grpSpPr>
        <p:sp>
          <p:nvSpPr>
            <p:cNvPr id="13"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algn="r" fontAlgn="ctr">
                <a:spcBef>
                  <a:spcPct val="0"/>
                </a:spcBef>
                <a:spcAft>
                  <a:spcPct val="0"/>
                </a:spcAft>
                <a:buNone/>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14" name="Text Box 17"/>
            <p:cNvSpPr txBox="1">
              <a:spLocks noChangeArrowheads="1"/>
            </p:cNvSpPr>
            <p:nvPr/>
          </p:nvSpPr>
          <p:spPr bwMode="auto">
            <a:xfrm>
              <a:off x="3132139" y="4691638"/>
              <a:ext cx="440792" cy="756900"/>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buNone/>
              </a:pPr>
              <a:r>
                <a:rPr lang="en-US" altLang="zh-CN" sz="1000">
                  <a:solidFill>
                    <a:srgbClr val="000000"/>
                  </a:solidFill>
                </a:rPr>
                <a:t>PC</a:t>
              </a:r>
            </a:p>
            <a:p>
              <a:pPr eaLnBrk="1" fontAlgn="ctr" hangingPunct="1">
                <a:spcBef>
                  <a:spcPct val="0"/>
                </a:spcBef>
                <a:spcAft>
                  <a:spcPct val="0"/>
                </a:spcAft>
                <a:buNone/>
              </a:pPr>
              <a:endParaRPr lang="en-US" altLang="zh-CN" sz="500">
                <a:solidFill>
                  <a:srgbClr val="000000"/>
                </a:solidFill>
              </a:endParaRPr>
            </a:p>
            <a:p>
              <a:pPr eaLnBrk="1" fontAlgn="ctr" hangingPunct="1">
                <a:spcBef>
                  <a:spcPct val="0"/>
                </a:spcBef>
                <a:spcAft>
                  <a:spcPct val="0"/>
                </a:spcAft>
                <a:buNone/>
              </a:pPr>
              <a:r>
                <a:rPr lang="en-US" altLang="zh-CN" sz="1000">
                  <a:solidFill>
                    <a:srgbClr val="000000"/>
                  </a:solidFill>
                </a:rPr>
                <a:t>IMM</a:t>
              </a:r>
            </a:p>
          </p:txBody>
        </p:sp>
        <p:sp>
          <p:nvSpPr>
            <p:cNvPr id="15" name="Text Box 22"/>
            <p:cNvSpPr txBox="1">
              <a:spLocks noChangeArrowheads="1"/>
            </p:cNvSpPr>
            <p:nvPr/>
          </p:nvSpPr>
          <p:spPr bwMode="auto">
            <a:xfrm>
              <a:off x="3420006" y="5062470"/>
              <a:ext cx="575733" cy="316117"/>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buNone/>
              </a:pPr>
              <a:r>
                <a:rPr lang="en-US" altLang="zh-CN" sz="1000">
                  <a:solidFill>
                    <a:srgbClr val="000000"/>
                  </a:solidFill>
                </a:rPr>
                <a:t>NPC</a:t>
              </a:r>
            </a:p>
          </p:txBody>
        </p:sp>
      </p:grpSp>
      <p:cxnSp>
        <p:nvCxnSpPr>
          <p:cNvPr id="6" name="直接箭头连接符 5"/>
          <p:cNvCxnSpPr/>
          <p:nvPr/>
        </p:nvCxnSpPr>
        <p:spPr>
          <a:xfrm>
            <a:off x="3378267" y="5744983"/>
            <a:ext cx="44021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378267" y="5964362"/>
            <a:ext cx="44021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15" idx="3"/>
          </p:cNvCxnSpPr>
          <p:nvPr/>
        </p:nvCxnSpPr>
        <p:spPr>
          <a:xfrm>
            <a:off x="4466486" y="5927765"/>
            <a:ext cx="33337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55640" y="5563971"/>
            <a:ext cx="666643" cy="236219"/>
          </a:xfrm>
          <a:prstGeom prst="rect">
            <a:avLst/>
          </a:prstGeom>
          <a:noFill/>
        </p:spPr>
        <p:txBody>
          <a:bodyPr wrap="square" rtlCol="0">
            <a:spAutoFit/>
          </a:bodyPr>
          <a:lstStyle/>
          <a:p>
            <a:pPr>
              <a:buNone/>
            </a:pPr>
            <a:r>
              <a:rPr lang="en-US" altLang="zh-CN" sz="1100" b="1" dirty="0"/>
              <a:t>PC+4</a:t>
            </a:r>
            <a:endParaRPr lang="zh-CN" altLang="en-US" sz="1100" b="1" dirty="0"/>
          </a:p>
        </p:txBody>
      </p:sp>
      <p:sp>
        <p:nvSpPr>
          <p:cNvPr id="20" name="椭圆 19"/>
          <p:cNvSpPr/>
          <p:nvPr/>
        </p:nvSpPr>
        <p:spPr>
          <a:xfrm flipV="1">
            <a:off x="6635624" y="2132858"/>
            <a:ext cx="1116560" cy="432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49" y="2636912"/>
            <a:ext cx="7110611" cy="391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4294967295"/>
          </p:nvPr>
        </p:nvSpPr>
        <p:spPr>
          <a:xfrm>
            <a:off x="211454" y="721995"/>
            <a:ext cx="7612737" cy="1753870"/>
          </a:xfrm>
        </p:spPr>
        <p:txBody>
          <a:bodyPr>
            <a:noAutofit/>
          </a:bodyPr>
          <a:lstStyle/>
          <a:p>
            <a:pPr>
              <a:spcBef>
                <a:spcPts val="600"/>
              </a:spcBef>
            </a:pPr>
            <a:r>
              <a:rPr lang="zh-CN" altLang="en-US" sz="2000" dirty="0">
                <a:latin typeface="黑体" panose="02010609060101010101" pitchFamily="49" charset="-122"/>
              </a:rPr>
              <a:t>比较器前置后，会产生数据相关</a:t>
            </a:r>
            <a:endParaRPr lang="en-US" altLang="zh-CN" sz="2000" dirty="0">
              <a:latin typeface="黑体" panose="02010609060101010101" pitchFamily="49" charset="-122"/>
            </a:endParaRPr>
          </a:p>
          <a:p>
            <a:pPr lvl="1">
              <a:spcBef>
                <a:spcPts val="600"/>
              </a:spcBef>
            </a:pPr>
            <a:r>
              <a:rPr lang="en-US" altLang="zh-CN" sz="1800" dirty="0">
                <a:latin typeface="黑体" panose="02010609060101010101" pitchFamily="49" charset="-122"/>
              </a:rPr>
              <a:t>B</a:t>
            </a:r>
            <a:r>
              <a:rPr lang="zh-CN" altLang="en-US" sz="1800" dirty="0">
                <a:latin typeface="黑体" panose="02010609060101010101" pitchFamily="49" charset="-122"/>
              </a:rPr>
              <a:t>指令可能依赖于前序指令的结果</a:t>
            </a:r>
            <a:endParaRPr lang="en-US" altLang="zh-CN" sz="1800" dirty="0">
              <a:latin typeface="黑体" panose="02010609060101010101" pitchFamily="49" charset="-122"/>
            </a:endParaRPr>
          </a:p>
          <a:p>
            <a:pPr marL="342900" lvl="1" indent="-342900">
              <a:spcBef>
                <a:spcPts val="600"/>
              </a:spcBef>
              <a:buClr>
                <a:srgbClr val="00B050"/>
              </a:buClr>
              <a:buFont typeface="Wingdings" panose="05000000000000000000" pitchFamily="2" charset="2"/>
              <a:buChar char=""/>
            </a:pPr>
            <a:r>
              <a:rPr lang="zh-CN" altLang="en-US" sz="2000" dirty="0">
                <a:latin typeface="黑体" panose="02010609060101010101" pitchFamily="49" charset="-122"/>
              </a:rPr>
              <a:t>依赖计算</a:t>
            </a:r>
            <a:r>
              <a:rPr lang="en-US" altLang="zh-CN" sz="2000" dirty="0">
                <a:latin typeface="黑体" panose="02010609060101010101" pitchFamily="49" charset="-122"/>
              </a:rPr>
              <a:t>1</a:t>
            </a:r>
            <a:r>
              <a:rPr lang="zh-CN" altLang="en-US" sz="2000" dirty="0">
                <a:latin typeface="黑体" panose="02010609060101010101" pitchFamily="49" charset="-122"/>
              </a:rPr>
              <a:t>结果（上上一条指令</a:t>
            </a:r>
            <a:r>
              <a:rPr lang="en-US" altLang="zh-CN" sz="2000" dirty="0">
                <a:latin typeface="黑体" panose="02010609060101010101" pitchFamily="49" charset="-122"/>
              </a:rPr>
              <a:t>EX</a:t>
            </a:r>
            <a:r>
              <a:rPr lang="zh-CN" altLang="en-US" sz="2000" dirty="0">
                <a:latin typeface="黑体" panose="02010609060101010101" pitchFamily="49" charset="-122"/>
              </a:rPr>
              <a:t>段结果）：从</a:t>
            </a:r>
            <a:r>
              <a:rPr lang="en-US" altLang="zh-CN" sz="2000" dirty="0">
                <a:latin typeface="黑体" panose="02010609060101010101" pitchFamily="49" charset="-122"/>
              </a:rPr>
              <a:t>EX/MEM</a:t>
            </a:r>
            <a:r>
              <a:rPr lang="zh-CN" altLang="en-US" sz="2000" dirty="0">
                <a:latin typeface="黑体" panose="02010609060101010101" pitchFamily="49" charset="-122"/>
              </a:rPr>
              <a:t>转发数据</a:t>
            </a:r>
            <a:endParaRPr lang="en-US" altLang="zh-CN" sz="2000" dirty="0">
              <a:latin typeface="黑体" panose="02010609060101010101" pitchFamily="49" charset="-122"/>
            </a:endParaRPr>
          </a:p>
          <a:p>
            <a:pPr marL="342900" lvl="1" indent="-342900">
              <a:spcBef>
                <a:spcPts val="600"/>
              </a:spcBef>
              <a:buClr>
                <a:srgbClr val="00B050"/>
              </a:buClr>
              <a:buFont typeface="Wingdings" panose="05000000000000000000" pitchFamily="2" charset="2"/>
              <a:buChar char=""/>
            </a:pPr>
            <a:r>
              <a:rPr lang="zh-CN" altLang="en-US" sz="2000" dirty="0">
                <a:latin typeface="黑体" panose="02010609060101010101" pitchFamily="49" charset="-122"/>
              </a:rPr>
              <a:t>依赖计算</a:t>
            </a:r>
            <a:r>
              <a:rPr lang="en-US" altLang="zh-CN" sz="2000" dirty="0">
                <a:latin typeface="黑体" panose="02010609060101010101" pitchFamily="49" charset="-122"/>
              </a:rPr>
              <a:t>2</a:t>
            </a:r>
            <a:r>
              <a:rPr lang="zh-CN" altLang="en-US" sz="2000" dirty="0">
                <a:latin typeface="黑体" panose="02010609060101010101" pitchFamily="49" charset="-122"/>
              </a:rPr>
              <a:t>结果（上一条指令</a:t>
            </a:r>
            <a:r>
              <a:rPr lang="en-US" altLang="zh-CN" sz="2000" dirty="0">
                <a:latin typeface="黑体" panose="02010609060101010101" pitchFamily="49" charset="-122"/>
              </a:rPr>
              <a:t>EX</a:t>
            </a:r>
            <a:r>
              <a:rPr lang="zh-CN" altLang="en-US" sz="2000" dirty="0">
                <a:latin typeface="黑体" panose="02010609060101010101" pitchFamily="49" charset="-122"/>
              </a:rPr>
              <a:t>段结果）：只能暂停</a:t>
            </a:r>
          </a:p>
        </p:txBody>
      </p:sp>
      <p:sp>
        <p:nvSpPr>
          <p:cNvPr id="4" name="椭圆 3"/>
          <p:cNvSpPr/>
          <p:nvPr/>
        </p:nvSpPr>
        <p:spPr>
          <a:xfrm>
            <a:off x="4223792" y="4149080"/>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zh-CN" dirty="0">
                <a:solidFill>
                  <a:schemeClr val="tx1"/>
                </a:solidFill>
              </a:rPr>
              <a:t>=</a:t>
            </a:r>
            <a:endParaRPr lang="zh-CN" altLang="en-US" dirty="0">
              <a:solidFill>
                <a:schemeClr val="tx1"/>
              </a:solidFill>
            </a:endParaRPr>
          </a:p>
        </p:txBody>
      </p:sp>
      <p:sp>
        <p:nvSpPr>
          <p:cNvPr id="23" name="任意多边形 22"/>
          <p:cNvSpPr/>
          <p:nvPr/>
        </p:nvSpPr>
        <p:spPr bwMode="auto">
          <a:xfrm>
            <a:off x="3863752" y="4581168"/>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25" name="Line 55"/>
          <p:cNvSpPr>
            <a:spLocks noChangeShapeType="1"/>
          </p:cNvSpPr>
          <p:nvPr/>
        </p:nvSpPr>
        <p:spPr bwMode="auto">
          <a:xfrm>
            <a:off x="4079776" y="4797192"/>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8" name="直接连接符 7"/>
          <p:cNvCxnSpPr/>
          <p:nvPr/>
        </p:nvCxnSpPr>
        <p:spPr>
          <a:xfrm flipH="1">
            <a:off x="3431704" y="6309320"/>
            <a:ext cx="1727976"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431704" y="4437114"/>
            <a:ext cx="16745" cy="18722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bwMode="auto">
          <a:xfrm>
            <a:off x="3863776" y="4149080"/>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30" name="Line 55"/>
          <p:cNvSpPr>
            <a:spLocks noChangeShapeType="1"/>
          </p:cNvSpPr>
          <p:nvPr/>
        </p:nvSpPr>
        <p:spPr bwMode="auto">
          <a:xfrm>
            <a:off x="4079776" y="4365104"/>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31" name="直接连接符 30"/>
          <p:cNvCxnSpPr/>
          <p:nvPr/>
        </p:nvCxnSpPr>
        <p:spPr>
          <a:xfrm>
            <a:off x="3431704" y="4869160"/>
            <a:ext cx="43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704" y="4437112"/>
            <a:ext cx="43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70640" y="4005064"/>
            <a:ext cx="5080" cy="647832"/>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278120" y="3770976"/>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84104" y="4653136"/>
            <a:ext cx="28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36504" y="4221088"/>
            <a:ext cx="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67808" y="5021480"/>
            <a:ext cx="0" cy="56776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8" name="TextBox 17"/>
          <p:cNvSpPr txBox="1"/>
          <p:nvPr/>
        </p:nvSpPr>
        <p:spPr>
          <a:xfrm>
            <a:off x="8494732" y="1552535"/>
            <a:ext cx="3560866" cy="923330"/>
          </a:xfrm>
          <a:prstGeom prst="rect">
            <a:avLst/>
          </a:prstGeom>
          <a:noFill/>
        </p:spPr>
        <p:txBody>
          <a:bodyPr wrap="square" rtlCol="0">
            <a:spAutoFit/>
          </a:bodyPr>
          <a:lstStyle/>
          <a:p>
            <a:pPr marL="0" lvl="1" indent="0">
              <a:lnSpc>
                <a:spcPct val="150000"/>
              </a:lnSpc>
              <a:buNone/>
            </a:pP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：如果依赖</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MEM/WB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的结果，是否需要设置转发？</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4"/>
          <p:cNvSpPr txBox="1"/>
          <p:nvPr/>
        </p:nvSpPr>
        <p:spPr>
          <a:xfrm>
            <a:off x="1836058" y="2721790"/>
            <a:ext cx="807720" cy="326390"/>
          </a:xfrm>
          <a:prstGeom prst="rect">
            <a:avLst/>
          </a:prstGeom>
          <a:noFill/>
        </p:spPr>
        <p:txBody>
          <a:bodyPr wrap="none" rtlCol="0">
            <a:spAutoFit/>
          </a:bodyPr>
          <a:lstStyle/>
          <a:p>
            <a:pPr indent="0">
              <a:buNone/>
            </a:pPr>
            <a:r>
              <a:rPr lang="en-US" altLang="zh-CN" b="1" dirty="0">
                <a:solidFill>
                  <a:srgbClr val="FF0000"/>
                </a:solidFill>
              </a:rPr>
              <a:t>B</a:t>
            </a:r>
            <a:r>
              <a:rPr lang="zh-CN" altLang="en-US" b="1" dirty="0">
                <a:solidFill>
                  <a:srgbClr val="FF0000"/>
                </a:solidFill>
              </a:rPr>
              <a:t>指令</a:t>
            </a:r>
          </a:p>
        </p:txBody>
      </p:sp>
      <p:sp>
        <p:nvSpPr>
          <p:cNvPr id="22" name="TextBox 21"/>
          <p:cNvSpPr txBox="1"/>
          <p:nvPr/>
        </p:nvSpPr>
        <p:spPr>
          <a:xfrm>
            <a:off x="4583832" y="2742570"/>
            <a:ext cx="769620" cy="326390"/>
          </a:xfrm>
          <a:prstGeom prst="rect">
            <a:avLst/>
          </a:prstGeom>
          <a:noFill/>
        </p:spPr>
        <p:txBody>
          <a:bodyPr wrap="none" rtlCol="0">
            <a:spAutoFit/>
          </a:bodyPr>
          <a:lstStyle/>
          <a:p>
            <a:pPr indent="0">
              <a:buNone/>
            </a:pPr>
            <a:r>
              <a:rPr lang="zh-CN" altLang="en-US" b="1" dirty="0">
                <a:solidFill>
                  <a:srgbClr val="FF0000"/>
                </a:solidFill>
              </a:rPr>
              <a:t>计算</a:t>
            </a:r>
            <a:r>
              <a:rPr lang="en-US" altLang="zh-CN" b="1" dirty="0">
                <a:solidFill>
                  <a:srgbClr val="FF0000"/>
                </a:solidFill>
              </a:rPr>
              <a:t>2</a:t>
            </a:r>
            <a:endParaRPr lang="zh-CN" altLang="en-US" b="1" dirty="0">
              <a:solidFill>
                <a:srgbClr val="FF0000"/>
              </a:solidFill>
            </a:endParaRPr>
          </a:p>
        </p:txBody>
      </p:sp>
      <p:sp>
        <p:nvSpPr>
          <p:cNvPr id="24" name="TextBox 23"/>
          <p:cNvSpPr txBox="1"/>
          <p:nvPr/>
        </p:nvSpPr>
        <p:spPr>
          <a:xfrm>
            <a:off x="6888088" y="2742570"/>
            <a:ext cx="769620" cy="326390"/>
          </a:xfrm>
          <a:prstGeom prst="rect">
            <a:avLst/>
          </a:prstGeom>
          <a:noFill/>
        </p:spPr>
        <p:txBody>
          <a:bodyPr wrap="none" rtlCol="0">
            <a:spAutoFit/>
          </a:bodyPr>
          <a:lstStyle/>
          <a:p>
            <a:pPr indent="0">
              <a:buNone/>
            </a:pPr>
            <a:r>
              <a:rPr lang="zh-CN" altLang="en-US" b="1" dirty="0">
                <a:solidFill>
                  <a:srgbClr val="FF0000"/>
                </a:solidFill>
              </a:rPr>
              <a:t>计算</a:t>
            </a:r>
            <a:r>
              <a:rPr lang="en-US" altLang="zh-CN" b="1" dirty="0">
                <a:solidFill>
                  <a:srgbClr val="FF0000"/>
                </a:solidFill>
              </a:rPr>
              <a:t>1</a:t>
            </a:r>
            <a:endParaRPr lang="zh-CN" altLang="en-US" b="1" dirty="0">
              <a:solidFill>
                <a:srgbClr val="FF0000"/>
              </a:solidFill>
            </a:endParaRPr>
          </a:p>
        </p:txBody>
      </p:sp>
      <p:grpSp>
        <p:nvGrpSpPr>
          <p:cNvPr id="26" name="组合 279"/>
          <p:cNvGrpSpPr/>
          <p:nvPr/>
        </p:nvGrpSpPr>
        <p:grpSpPr>
          <a:xfrm>
            <a:off x="3791816" y="5589296"/>
            <a:ext cx="648000" cy="504000"/>
            <a:chOff x="3132139" y="4437112"/>
            <a:chExt cx="863600" cy="1166552"/>
          </a:xfrm>
        </p:grpSpPr>
        <p:sp>
          <p:nvSpPr>
            <p:cNvPr id="27"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indent="0" algn="r" fontAlgn="ctr">
                <a:spcBef>
                  <a:spcPct val="0"/>
                </a:spcBef>
                <a:spcAft>
                  <a:spcPct val="0"/>
                </a:spcAft>
                <a:buNone/>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38" name="Text Box 17"/>
            <p:cNvSpPr txBox="1">
              <a:spLocks noChangeArrowheads="1"/>
            </p:cNvSpPr>
            <p:nvPr/>
          </p:nvSpPr>
          <p:spPr bwMode="auto">
            <a:xfrm>
              <a:off x="3132139" y="4691638"/>
              <a:ext cx="440792" cy="755458"/>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eaLnBrk="1" fontAlgn="ctr" hangingPunct="1">
                <a:spcBef>
                  <a:spcPct val="0"/>
                </a:spcBef>
                <a:spcAft>
                  <a:spcPct val="0"/>
                </a:spcAft>
                <a:buNone/>
              </a:pPr>
              <a:r>
                <a:rPr lang="en-US" altLang="zh-CN" sz="1000">
                  <a:solidFill>
                    <a:srgbClr val="000000"/>
                  </a:solidFill>
                </a:rPr>
                <a:t>PC</a:t>
              </a:r>
            </a:p>
            <a:p>
              <a:pPr eaLnBrk="1" fontAlgn="ctr" hangingPunct="1">
                <a:spcBef>
                  <a:spcPct val="0"/>
                </a:spcBef>
                <a:spcAft>
                  <a:spcPct val="0"/>
                </a:spcAft>
              </a:pPr>
              <a:endParaRPr lang="en-US" altLang="zh-CN" sz="500">
                <a:solidFill>
                  <a:srgbClr val="000000"/>
                </a:solidFill>
              </a:endParaRPr>
            </a:p>
            <a:p>
              <a:pPr indent="0" eaLnBrk="1" fontAlgn="ctr" hangingPunct="1">
                <a:spcBef>
                  <a:spcPct val="0"/>
                </a:spcBef>
                <a:spcAft>
                  <a:spcPct val="0"/>
                </a:spcAft>
                <a:buNone/>
              </a:pPr>
              <a:r>
                <a:rPr lang="en-US" altLang="zh-CN" sz="1000">
                  <a:solidFill>
                    <a:srgbClr val="000000"/>
                  </a:solidFill>
                </a:rPr>
                <a:t>IMM</a:t>
              </a:r>
            </a:p>
          </p:txBody>
        </p:sp>
        <p:sp>
          <p:nvSpPr>
            <p:cNvPr id="39" name="Text Box 22"/>
            <p:cNvSpPr txBox="1">
              <a:spLocks noChangeArrowheads="1"/>
            </p:cNvSpPr>
            <p:nvPr/>
          </p:nvSpPr>
          <p:spPr bwMode="auto">
            <a:xfrm>
              <a:off x="3420006" y="5062470"/>
              <a:ext cx="575733" cy="301301"/>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algn="r" eaLnBrk="1" fontAlgn="ctr" hangingPunct="1">
                <a:spcBef>
                  <a:spcPct val="0"/>
                </a:spcBef>
                <a:spcAft>
                  <a:spcPct val="0"/>
                </a:spcAft>
                <a:buNone/>
              </a:pPr>
              <a:r>
                <a:rPr lang="en-US" altLang="zh-CN" sz="1000">
                  <a:solidFill>
                    <a:srgbClr val="000000"/>
                  </a:solidFill>
                </a:rPr>
                <a:t>NPC</a:t>
              </a:r>
            </a:p>
          </p:txBody>
        </p:sp>
      </p:grpSp>
      <p:cxnSp>
        <p:nvCxnSpPr>
          <p:cNvPr id="40" name="直接箭头连接符 39"/>
          <p:cNvCxnSpPr/>
          <p:nvPr/>
        </p:nvCxnSpPr>
        <p:spPr>
          <a:xfrm>
            <a:off x="3571706" y="5744982"/>
            <a:ext cx="2201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570640" y="5946472"/>
            <a:ext cx="216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9" idx="3"/>
          </p:cNvCxnSpPr>
          <p:nvPr/>
        </p:nvCxnSpPr>
        <p:spPr>
          <a:xfrm flipV="1">
            <a:off x="4439816" y="5924564"/>
            <a:ext cx="21602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94732" y="2742570"/>
            <a:ext cx="777777" cy="327782"/>
          </a:xfrm>
          <a:prstGeom prst="rect">
            <a:avLst/>
          </a:prstGeom>
          <a:noFill/>
        </p:spPr>
        <p:txBody>
          <a:bodyPr wrap="none" rtlCol="0">
            <a:spAutoFit/>
          </a:bodyPr>
          <a:lstStyle/>
          <a:p>
            <a:pPr indent="0">
              <a:buNone/>
            </a:pPr>
            <a:r>
              <a:rPr lang="zh-CN" altLang="en-US" b="1" dirty="0">
                <a:solidFill>
                  <a:srgbClr val="FF0000"/>
                </a:solidFill>
              </a:rPr>
              <a:t>计算</a:t>
            </a:r>
            <a:r>
              <a:rPr lang="en-US" altLang="zh-CN" b="1" dirty="0">
                <a:solidFill>
                  <a:srgbClr val="FF0000"/>
                </a:solidFill>
              </a:rPr>
              <a:t>0</a:t>
            </a:r>
            <a:endParaRPr lang="zh-CN" altLang="en-US" b="1" dirty="0">
              <a:solidFill>
                <a:srgbClr val="FF0000"/>
              </a:solidFill>
            </a:endParaRPr>
          </a:p>
        </p:txBody>
      </p:sp>
      <p:sp>
        <p:nvSpPr>
          <p:cNvPr id="44" name="标题 1"/>
          <p:cNvSpPr txBox="1">
            <a:spLocks/>
          </p:cNvSpPr>
          <p:nvPr/>
        </p:nvSpPr>
        <p:spPr bwMode="auto">
          <a:xfrm>
            <a:off x="237728" y="260648"/>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a:t>方案</a:t>
            </a:r>
            <a:r>
              <a:rPr lang="en-US" altLang="zh-CN" kern="0"/>
              <a:t>2</a:t>
            </a:r>
            <a:r>
              <a:rPr lang="zh-CN" altLang="en-US" kern="0"/>
              <a:t>：缩短分支延迟</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48" y="2420888"/>
            <a:ext cx="76866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4294967295"/>
          </p:nvPr>
        </p:nvSpPr>
        <p:spPr>
          <a:xfrm>
            <a:off x="767487" y="721995"/>
            <a:ext cx="3456305" cy="1915160"/>
          </a:xfrm>
        </p:spPr>
        <p:txBody>
          <a:bodyPr>
            <a:noAutofit/>
          </a:bodyPr>
          <a:lstStyle/>
          <a:p>
            <a:r>
              <a:rPr lang="en-US" altLang="zh-CN" sz="2400" dirty="0">
                <a:latin typeface="Courier New" panose="02070309020205020404" pitchFamily="49" charset="0"/>
              </a:rPr>
              <a:t>add </a:t>
            </a:r>
            <a:r>
              <a:rPr lang="en-US" altLang="zh-CN" sz="2400" dirty="0">
                <a:solidFill>
                  <a:schemeClr val="accent2"/>
                </a:solidFill>
                <a:latin typeface="Courier New" panose="02070309020205020404" pitchFamily="49" charset="0"/>
              </a:rPr>
              <a:t>$1</a:t>
            </a:r>
            <a:r>
              <a:rPr lang="en-US" altLang="zh-CN" sz="2400" dirty="0">
                <a:latin typeface="Courier New" panose="02070309020205020404" pitchFamily="49" charset="0"/>
              </a:rPr>
              <a:t>, $2, $3</a:t>
            </a:r>
          </a:p>
          <a:p>
            <a:r>
              <a:rPr lang="en-US" altLang="zh-CN" sz="2400" dirty="0" err="1">
                <a:latin typeface="Courier New" panose="02070309020205020404" pitchFamily="49" charset="0"/>
              </a:rPr>
              <a:t>Beq</a:t>
            </a:r>
            <a:r>
              <a:rPr lang="en-US" altLang="zh-CN" sz="2400" dirty="0">
                <a:latin typeface="Courier New" panose="02070309020205020404" pitchFamily="49" charset="0"/>
              </a:rPr>
              <a:t> </a:t>
            </a:r>
            <a:r>
              <a:rPr lang="en-US" altLang="zh-CN" sz="2400" dirty="0">
                <a:solidFill>
                  <a:schemeClr val="accent2"/>
                </a:solidFill>
                <a:latin typeface="Courier New" panose="02070309020205020404" pitchFamily="49" charset="0"/>
              </a:rPr>
              <a:t>$1</a:t>
            </a:r>
            <a:r>
              <a:rPr lang="en-US" altLang="zh-CN" sz="2400" dirty="0">
                <a:latin typeface="Courier New" panose="02070309020205020404" pitchFamily="49" charset="0"/>
              </a:rPr>
              <a:t>, $2, Exit</a:t>
            </a:r>
          </a:p>
          <a:p>
            <a:r>
              <a:rPr lang="zh-CN" altLang="en-US" kern="1200" dirty="0">
                <a:latin typeface="宋体" pitchFamily="2" charset="-122"/>
                <a:ea typeface="宋体" pitchFamily="2" charset="-122"/>
                <a:cs typeface="Times New Roman" panose="02020603050405020304" pitchFamily="18" charset="0"/>
              </a:rPr>
              <a:t>需要暂停吗？</a:t>
            </a:r>
            <a:endParaRPr lang="en-US" altLang="zh-CN" kern="1200" dirty="0">
              <a:latin typeface="宋体" pitchFamily="2" charset="-122"/>
              <a:ea typeface="宋体" pitchFamily="2" charset="-122"/>
              <a:cs typeface="Times New Roman" panose="02020603050405020304" pitchFamily="18" charset="0"/>
            </a:endParaRPr>
          </a:p>
        </p:txBody>
      </p:sp>
      <p:sp>
        <p:nvSpPr>
          <p:cNvPr id="4" name="椭圆 3"/>
          <p:cNvSpPr/>
          <p:nvPr/>
        </p:nvSpPr>
        <p:spPr>
          <a:xfrm>
            <a:off x="4223792" y="4005064"/>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zh-CN" dirty="0">
                <a:solidFill>
                  <a:schemeClr val="tx1"/>
                </a:solidFill>
              </a:rPr>
              <a:t>=</a:t>
            </a:r>
            <a:endParaRPr lang="zh-CN" altLang="en-US" dirty="0">
              <a:solidFill>
                <a:schemeClr val="tx1"/>
              </a:solidFill>
            </a:endParaRPr>
          </a:p>
        </p:txBody>
      </p:sp>
      <p:sp>
        <p:nvSpPr>
          <p:cNvPr id="23" name="任意多边形 22"/>
          <p:cNvSpPr/>
          <p:nvPr/>
        </p:nvSpPr>
        <p:spPr bwMode="auto">
          <a:xfrm>
            <a:off x="3863752" y="4437152"/>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25" name="Line 55"/>
          <p:cNvSpPr>
            <a:spLocks noChangeShapeType="1"/>
          </p:cNvSpPr>
          <p:nvPr/>
        </p:nvSpPr>
        <p:spPr bwMode="auto">
          <a:xfrm>
            <a:off x="4079776" y="4653176"/>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8" name="直接连接符 7"/>
          <p:cNvCxnSpPr/>
          <p:nvPr/>
        </p:nvCxnSpPr>
        <p:spPr>
          <a:xfrm flipH="1">
            <a:off x="3431704" y="6412240"/>
            <a:ext cx="1944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a:off x="2369705" y="5355096"/>
            <a:ext cx="212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bwMode="auto">
          <a:xfrm>
            <a:off x="3863776" y="4005064"/>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30" name="Line 55"/>
          <p:cNvSpPr>
            <a:spLocks noChangeShapeType="1"/>
          </p:cNvSpPr>
          <p:nvPr/>
        </p:nvSpPr>
        <p:spPr bwMode="auto">
          <a:xfrm>
            <a:off x="4079776" y="4221088"/>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31" name="直接连接符 30"/>
          <p:cNvCxnSpPr/>
          <p:nvPr/>
        </p:nvCxnSpPr>
        <p:spPr>
          <a:xfrm>
            <a:off x="3431704" y="4725144"/>
            <a:ext cx="43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704" y="4293096"/>
            <a:ext cx="43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flipV="1">
            <a:off x="3269720" y="4202880"/>
            <a:ext cx="61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278120" y="3626960"/>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84104" y="4509120"/>
            <a:ext cx="28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36504" y="4077072"/>
            <a:ext cx="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67808" y="4877464"/>
            <a:ext cx="0" cy="56776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 name="TextBox 4"/>
          <p:cNvSpPr txBox="1"/>
          <p:nvPr/>
        </p:nvSpPr>
        <p:spPr>
          <a:xfrm>
            <a:off x="1991544" y="2483604"/>
            <a:ext cx="807720" cy="326390"/>
          </a:xfrm>
          <a:prstGeom prst="rect">
            <a:avLst/>
          </a:prstGeom>
          <a:noFill/>
        </p:spPr>
        <p:txBody>
          <a:bodyPr wrap="none" rtlCol="0">
            <a:spAutoFit/>
          </a:bodyPr>
          <a:lstStyle/>
          <a:p>
            <a:pPr indent="0">
              <a:buNone/>
            </a:pPr>
            <a:r>
              <a:rPr lang="en-US" altLang="zh-CN" b="1" dirty="0">
                <a:solidFill>
                  <a:srgbClr val="FF0000"/>
                </a:solidFill>
              </a:rPr>
              <a:t>B</a:t>
            </a:r>
            <a:r>
              <a:rPr lang="zh-CN" altLang="en-US" b="1" dirty="0">
                <a:solidFill>
                  <a:srgbClr val="FF0000"/>
                </a:solidFill>
              </a:rPr>
              <a:t>指令</a:t>
            </a:r>
          </a:p>
        </p:txBody>
      </p:sp>
      <p:grpSp>
        <p:nvGrpSpPr>
          <p:cNvPr id="26" name="组合 279"/>
          <p:cNvGrpSpPr/>
          <p:nvPr/>
        </p:nvGrpSpPr>
        <p:grpSpPr>
          <a:xfrm>
            <a:off x="3791816" y="5445280"/>
            <a:ext cx="648000" cy="504000"/>
            <a:chOff x="3132139" y="4437112"/>
            <a:chExt cx="863600" cy="1166552"/>
          </a:xfrm>
        </p:grpSpPr>
        <p:sp>
          <p:nvSpPr>
            <p:cNvPr id="27"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indent="0" algn="r" fontAlgn="ctr">
                <a:spcBef>
                  <a:spcPct val="0"/>
                </a:spcBef>
                <a:spcAft>
                  <a:spcPct val="0"/>
                </a:spcAft>
                <a:buNone/>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38" name="Text Box 17"/>
            <p:cNvSpPr txBox="1">
              <a:spLocks noChangeArrowheads="1"/>
            </p:cNvSpPr>
            <p:nvPr/>
          </p:nvSpPr>
          <p:spPr bwMode="auto">
            <a:xfrm>
              <a:off x="3132139" y="4691638"/>
              <a:ext cx="440792" cy="755458"/>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eaLnBrk="1" fontAlgn="ctr" hangingPunct="1">
                <a:spcBef>
                  <a:spcPct val="0"/>
                </a:spcBef>
                <a:spcAft>
                  <a:spcPct val="0"/>
                </a:spcAft>
                <a:buNone/>
              </a:pPr>
              <a:r>
                <a:rPr lang="en-US" altLang="zh-CN" sz="1000">
                  <a:solidFill>
                    <a:srgbClr val="000000"/>
                  </a:solidFill>
                </a:rPr>
                <a:t>PC</a:t>
              </a:r>
            </a:p>
            <a:p>
              <a:pPr eaLnBrk="1" fontAlgn="ctr" hangingPunct="1">
                <a:spcBef>
                  <a:spcPct val="0"/>
                </a:spcBef>
                <a:spcAft>
                  <a:spcPct val="0"/>
                </a:spcAft>
              </a:pPr>
              <a:endParaRPr lang="en-US" altLang="zh-CN" sz="500">
                <a:solidFill>
                  <a:srgbClr val="000000"/>
                </a:solidFill>
              </a:endParaRPr>
            </a:p>
            <a:p>
              <a:pPr indent="0" eaLnBrk="1" fontAlgn="ctr" hangingPunct="1">
                <a:spcBef>
                  <a:spcPct val="0"/>
                </a:spcBef>
                <a:spcAft>
                  <a:spcPct val="0"/>
                </a:spcAft>
                <a:buNone/>
              </a:pPr>
              <a:r>
                <a:rPr lang="en-US" altLang="zh-CN" sz="1000">
                  <a:solidFill>
                    <a:srgbClr val="000000"/>
                  </a:solidFill>
                </a:rPr>
                <a:t>IMM</a:t>
              </a:r>
            </a:p>
          </p:txBody>
        </p:sp>
        <p:sp>
          <p:nvSpPr>
            <p:cNvPr id="39" name="Text Box 22"/>
            <p:cNvSpPr txBox="1">
              <a:spLocks noChangeArrowheads="1"/>
            </p:cNvSpPr>
            <p:nvPr/>
          </p:nvSpPr>
          <p:spPr bwMode="auto">
            <a:xfrm>
              <a:off x="3420006" y="5062470"/>
              <a:ext cx="575733" cy="301301"/>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algn="r" eaLnBrk="1" fontAlgn="ctr" hangingPunct="1">
                <a:spcBef>
                  <a:spcPct val="0"/>
                </a:spcBef>
                <a:spcAft>
                  <a:spcPct val="0"/>
                </a:spcAft>
                <a:buNone/>
              </a:pPr>
              <a:r>
                <a:rPr lang="en-US" altLang="zh-CN" sz="1000">
                  <a:solidFill>
                    <a:srgbClr val="000000"/>
                  </a:solidFill>
                </a:rPr>
                <a:t>NPC</a:t>
              </a:r>
            </a:p>
          </p:txBody>
        </p:sp>
      </p:grpSp>
      <p:cxnSp>
        <p:nvCxnSpPr>
          <p:cNvPr id="40" name="直接箭头连接符 39"/>
          <p:cNvCxnSpPr/>
          <p:nvPr/>
        </p:nvCxnSpPr>
        <p:spPr>
          <a:xfrm>
            <a:off x="3571706" y="5608586"/>
            <a:ext cx="2201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内容占位符 2"/>
          <p:cNvSpPr txBox="1"/>
          <p:nvPr/>
        </p:nvSpPr>
        <p:spPr>
          <a:xfrm>
            <a:off x="5735960" y="794185"/>
            <a:ext cx="4932040" cy="1410679"/>
          </a:xfrm>
          <a:prstGeom prst="rect">
            <a:avLst/>
          </a:prstGeom>
        </p:spPr>
        <p:txBody>
          <a:bodyPr vert="horz" lIns="91440" tIns="45720" rIns="91440" bIns="45720" rtlCol="0">
            <a:noAutofit/>
          </a:bodyPr>
          <a:lstStyle>
            <a:lvl1pPr marL="342900" indent="-342900" algn="l" defTabSz="914400" rtl="0" eaLnBrk="1" fontAlgn="ctr" latinLnBrk="0" hangingPunct="1">
              <a:spcBef>
                <a:spcPts val="1200"/>
              </a:spcBef>
              <a:buClr>
                <a:srgbClr val="00B050"/>
              </a:buClr>
              <a:buSzPct val="50000"/>
              <a:buFont typeface="Wingdings" panose="05000000000000000000" pitchFamily="2" charset="2"/>
              <a:buChar char=""/>
              <a:defRPr sz="3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fontAlgn="ctr" latinLnBrk="0" hangingPunct="1">
              <a:spcBef>
                <a:spcPts val="1200"/>
              </a:spcBef>
              <a:buClr>
                <a:srgbClr val="0070C0"/>
              </a:buClr>
              <a:buSzPct val="50000"/>
              <a:buFont typeface="Wingdings" panose="05000000000000000000" pitchFamily="2" charset="2"/>
              <a:buChar char="u"/>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fontAlgn="ctr" latinLnBrk="0" hangingPunct="1">
              <a:spcBef>
                <a:spcPts val="1200"/>
              </a:spcBef>
              <a:buClr>
                <a:srgbClr val="FF0000"/>
              </a:buClr>
              <a:buSzPct val="50000"/>
              <a:buFont typeface="Wingdings" panose="05000000000000000000" pitchFamily="2" charset="2"/>
              <a:buChar char="l"/>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tabLst>
                <a:tab pos="626745" algn="l"/>
              </a:tabLst>
            </a:pPr>
            <a:r>
              <a:rPr lang="en-US" altLang="zh-CN" sz="2400" dirty="0" err="1">
                <a:latin typeface="Courier New" panose="02070309020205020404"/>
                <a:cs typeface="Courier New" panose="02070309020205020404"/>
              </a:rPr>
              <a:t>lw</a:t>
            </a:r>
            <a:r>
              <a:rPr lang="en-US" altLang="zh-CN" sz="2400" dirty="0">
                <a:latin typeface="Courier New" panose="02070309020205020404"/>
                <a:cs typeface="Courier New" panose="02070309020205020404"/>
              </a:rPr>
              <a:t>	 </a:t>
            </a:r>
            <a:r>
              <a:rPr lang="en-US" altLang="zh-CN" sz="2400" dirty="0">
                <a:solidFill>
                  <a:schemeClr val="accent2"/>
                </a:solidFill>
                <a:latin typeface="Courier New" panose="02070309020205020404"/>
                <a:cs typeface="Courier New" panose="02070309020205020404"/>
              </a:rPr>
              <a:t>$1</a:t>
            </a:r>
            <a:r>
              <a:rPr lang="en-US" altLang="zh-CN" sz="2400" dirty="0">
                <a:latin typeface="Courier New" panose="02070309020205020404"/>
                <a:cs typeface="Courier New" panose="02070309020205020404"/>
              </a:rPr>
              <a:t>,0($0)</a:t>
            </a:r>
          </a:p>
          <a:p>
            <a:r>
              <a:rPr lang="en-US" altLang="zh-CN" sz="2400" dirty="0" err="1">
                <a:latin typeface="Courier New" panose="02070309020205020404" pitchFamily="49" charset="0"/>
              </a:rPr>
              <a:t>Beq</a:t>
            </a:r>
            <a:r>
              <a:rPr lang="en-US" altLang="zh-CN" sz="2400" dirty="0">
                <a:latin typeface="Courier New" panose="02070309020205020404" pitchFamily="49" charset="0"/>
              </a:rPr>
              <a:t> </a:t>
            </a:r>
            <a:r>
              <a:rPr lang="en-US" altLang="zh-CN" sz="2400" dirty="0">
                <a:solidFill>
                  <a:schemeClr val="accent2"/>
                </a:solidFill>
                <a:latin typeface="Courier New" panose="02070309020205020404" pitchFamily="49" charset="0"/>
              </a:rPr>
              <a:t>$1</a:t>
            </a:r>
            <a:r>
              <a:rPr lang="en-US" altLang="zh-CN" sz="2400" dirty="0">
                <a:latin typeface="Courier New" panose="02070309020205020404" pitchFamily="49" charset="0"/>
              </a:rPr>
              <a:t>, $2, Exit</a:t>
            </a:r>
          </a:p>
          <a:p>
            <a:r>
              <a:rPr lang="zh-CN" altLang="en-US" sz="2400" dirty="0">
                <a:latin typeface="宋体" pitchFamily="2" charset="-122"/>
                <a:ea typeface="宋体" pitchFamily="2" charset="-122"/>
              </a:rPr>
              <a:t>需要暂停吗？暂停几个时钟周期？</a:t>
            </a:r>
            <a:endParaRPr lang="en-US" altLang="zh-CN" sz="2400" dirty="0">
              <a:latin typeface="宋体" pitchFamily="2" charset="-122"/>
              <a:ea typeface="宋体" pitchFamily="2" charset="-122"/>
            </a:endParaRPr>
          </a:p>
        </p:txBody>
      </p:sp>
      <p:cxnSp>
        <p:nvCxnSpPr>
          <p:cNvPr id="44" name="直接箭头连接符 43"/>
          <p:cNvCxnSpPr/>
          <p:nvPr/>
        </p:nvCxnSpPr>
        <p:spPr>
          <a:xfrm>
            <a:off x="3570640" y="5813584"/>
            <a:ext cx="216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4439816" y="5771356"/>
            <a:ext cx="21602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标题 1"/>
          <p:cNvSpPr txBox="1">
            <a:spLocks/>
          </p:cNvSpPr>
          <p:nvPr/>
        </p:nvSpPr>
        <p:spPr bwMode="auto">
          <a:xfrm>
            <a:off x="237728" y="260648"/>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方案</a:t>
            </a:r>
            <a:r>
              <a:rPr lang="en-US" altLang="zh-CN" kern="0" dirty="0"/>
              <a:t>2</a:t>
            </a:r>
            <a:r>
              <a:rPr lang="zh-CN" altLang="en-US" kern="0" dirty="0"/>
              <a:t>：缩短分支延迟（典型情况）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6066" name="Rectangle 2"/>
          <p:cNvSpPr>
            <a:spLocks noGrp="1" noChangeArrowheads="1"/>
          </p:cNvSpPr>
          <p:nvPr>
            <p:ph type="title" idx="4294967295"/>
          </p:nvPr>
        </p:nvSpPr>
        <p:spPr>
          <a:xfrm>
            <a:off x="237728" y="248578"/>
            <a:ext cx="7010400" cy="372110"/>
          </a:xfrm>
        </p:spPr>
        <p:txBody>
          <a:bodyPr>
            <a:normAutofit fontScale="90000"/>
          </a:bodyPr>
          <a:lstStyle/>
          <a:p>
            <a:r>
              <a:rPr lang="zh-CN" altLang="en-US" sz="2665" b="1" dirty="0"/>
              <a:t>方案</a:t>
            </a:r>
            <a:r>
              <a:rPr lang="en-US" altLang="zh-CN" sz="2665" b="1" dirty="0"/>
              <a:t>2 </a:t>
            </a:r>
            <a:r>
              <a:rPr lang="zh-CN" altLang="en-US" sz="2665" b="1" dirty="0"/>
              <a:t>进一步优化：分支延迟槽</a:t>
            </a:r>
            <a:r>
              <a:rPr lang="en-US" altLang="zh-CN" sz="2665" b="1" dirty="0"/>
              <a:t>/</a:t>
            </a:r>
            <a:r>
              <a:rPr lang="zh-CN" altLang="en-US" sz="2665" b="1" dirty="0"/>
              <a:t>时隙</a:t>
            </a:r>
            <a:endParaRPr lang="en-US" sz="2665" b="1" dirty="0">
              <a:solidFill>
                <a:schemeClr val="accent1"/>
              </a:solidFill>
            </a:endParaRPr>
          </a:p>
        </p:txBody>
      </p:sp>
      <p:sp>
        <p:nvSpPr>
          <p:cNvPr id="2776067" name="Rectangle 3"/>
          <p:cNvSpPr>
            <a:spLocks noGrp="1" noChangeArrowheads="1"/>
          </p:cNvSpPr>
          <p:nvPr>
            <p:ph idx="4294967295"/>
          </p:nvPr>
        </p:nvSpPr>
        <p:spPr>
          <a:xfrm>
            <a:off x="623392" y="1268760"/>
            <a:ext cx="9166225" cy="4937760"/>
          </a:xfrm>
        </p:spPr>
        <p:txBody>
          <a:bodyPr>
            <a:normAutofit/>
          </a:bodyPr>
          <a:lstStyle/>
          <a:p>
            <a:pPr>
              <a:lnSpc>
                <a:spcPct val="150000"/>
              </a:lnSpc>
            </a:pPr>
            <a:r>
              <a:rPr lang="en-US" altLang="zh-CN" dirty="0"/>
              <a:t>B</a:t>
            </a:r>
            <a:r>
              <a:rPr lang="zh-CN" altLang="en-US" dirty="0"/>
              <a:t>指令后继可能被废弃的指令减少为</a:t>
            </a:r>
            <a:r>
              <a:rPr lang="en-US" altLang="zh-CN" dirty="0"/>
              <a:t>1</a:t>
            </a:r>
            <a:r>
              <a:rPr lang="zh-CN" altLang="en-US" dirty="0"/>
              <a:t>条</a:t>
            </a:r>
            <a:endParaRPr lang="en-US" altLang="zh-CN" dirty="0"/>
          </a:p>
          <a:p>
            <a:pPr>
              <a:lnSpc>
                <a:spcPct val="150000"/>
              </a:lnSpc>
            </a:pPr>
            <a:r>
              <a:rPr lang="zh-CN" altLang="en-US" dirty="0">
                <a:solidFill>
                  <a:srgbClr val="FF0000"/>
                </a:solidFill>
              </a:rPr>
              <a:t>分支延迟槽</a:t>
            </a:r>
            <a:r>
              <a:rPr lang="zh-CN" altLang="en-US" dirty="0"/>
              <a:t>：总是在</a:t>
            </a:r>
            <a:r>
              <a:rPr lang="zh-CN" altLang="en-US" dirty="0">
                <a:solidFill>
                  <a:schemeClr val="accent2"/>
                </a:solidFill>
              </a:rPr>
              <a:t>分支后立即执行</a:t>
            </a:r>
            <a:r>
              <a:rPr lang="zh-CN" altLang="en-US" dirty="0"/>
              <a:t>指令</a:t>
            </a:r>
            <a:endParaRPr lang="en-US" dirty="0"/>
          </a:p>
          <a:p>
            <a:pPr>
              <a:lnSpc>
                <a:spcPct val="150000"/>
              </a:lnSpc>
            </a:pPr>
            <a:r>
              <a:rPr lang="zh-CN" altLang="en-US" u="sng" dirty="0"/>
              <a:t>最坏解决方案</a:t>
            </a:r>
            <a:r>
              <a:rPr lang="en-US" dirty="0"/>
              <a:t>:  </a:t>
            </a:r>
            <a:r>
              <a:rPr lang="zh-CN" altLang="en-US" dirty="0"/>
              <a:t>在分支延迟槽中放入一个</a:t>
            </a:r>
            <a:r>
              <a:rPr lang="en-US" sz="3000" dirty="0">
                <a:latin typeface="Courier New" panose="02070309020205020404" pitchFamily="49" charset="0"/>
                <a:cs typeface="Courier New" panose="02070309020205020404" pitchFamily="49" charset="0"/>
              </a:rPr>
              <a:t>nop</a:t>
            </a:r>
            <a:endParaRPr lang="en-US" dirty="0"/>
          </a:p>
          <a:p>
            <a:pPr>
              <a:lnSpc>
                <a:spcPct val="150000"/>
              </a:lnSpc>
            </a:pPr>
            <a:r>
              <a:rPr lang="zh-CN" altLang="en-US" u="sng" dirty="0"/>
              <a:t>较好解决方案</a:t>
            </a:r>
            <a:r>
              <a:rPr lang="en-US" dirty="0"/>
              <a:t>:  </a:t>
            </a:r>
            <a:r>
              <a:rPr lang="zh-CN" altLang="en-US" dirty="0"/>
              <a:t>在分支延迟槽中放入一个指令</a:t>
            </a:r>
            <a:endParaRPr lang="en-US" dirty="0"/>
          </a:p>
          <a:p>
            <a:pPr lvl="2">
              <a:lnSpc>
                <a:spcPct val="150000"/>
              </a:lnSpc>
            </a:pPr>
            <a:r>
              <a:rPr lang="zh-CN" altLang="en-US" sz="2400" dirty="0"/>
              <a:t>不能影响程序的逻辑</a:t>
            </a:r>
            <a:endParaRPr lang="en-US" sz="2400"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5" name="Rectangle 3"/>
          <p:cNvSpPr>
            <a:spLocks noGrp="1" noChangeArrowheads="1"/>
          </p:cNvSpPr>
          <p:nvPr>
            <p:ph idx="4294967295"/>
          </p:nvPr>
        </p:nvSpPr>
        <p:spPr>
          <a:xfrm>
            <a:off x="628650" y="1165860"/>
            <a:ext cx="8229600" cy="2082800"/>
          </a:xfrm>
        </p:spPr>
        <p:txBody>
          <a:bodyPr>
            <a:normAutofit/>
          </a:bodyPr>
          <a:lstStyle/>
          <a:p>
            <a:pPr>
              <a:lnSpc>
                <a:spcPct val="150000"/>
              </a:lnSpc>
            </a:pPr>
            <a:r>
              <a:rPr lang="en-US" dirty="0"/>
              <a:t>MIPS</a:t>
            </a:r>
            <a:r>
              <a:rPr lang="zh-CN" altLang="en-US" dirty="0"/>
              <a:t>使用延迟分支</a:t>
            </a:r>
            <a:endParaRPr lang="en-US" dirty="0">
              <a:solidFill>
                <a:srgbClr val="FF0000"/>
              </a:solidFill>
            </a:endParaRPr>
          </a:p>
          <a:p>
            <a:pPr lvl="1">
              <a:lnSpc>
                <a:spcPct val="150000"/>
              </a:lnSpc>
            </a:pPr>
            <a:r>
              <a:rPr lang="zh-CN" altLang="en-US" sz="2000" dirty="0"/>
              <a:t>重新排列指令使程序更优</a:t>
            </a:r>
            <a:endParaRPr lang="en-US" sz="2000" dirty="0"/>
          </a:p>
          <a:p>
            <a:pPr lvl="1">
              <a:lnSpc>
                <a:spcPct val="150000"/>
              </a:lnSpc>
            </a:pPr>
            <a:r>
              <a:rPr lang="zh-CN" altLang="en-US" sz="2000" dirty="0"/>
              <a:t>编译器有</a:t>
            </a:r>
            <a:r>
              <a:rPr lang="en-US" altLang="zh-CN" sz="2000" dirty="0"/>
              <a:t>50%</a:t>
            </a:r>
            <a:r>
              <a:rPr lang="zh-CN" altLang="en-US" sz="2000" dirty="0"/>
              <a:t>的机会将一条指令放入分支延迟槽中</a:t>
            </a:r>
            <a:endParaRPr lang="en-US" sz="2000" dirty="0"/>
          </a:p>
          <a:p>
            <a:pPr>
              <a:lnSpc>
                <a:spcPct val="150000"/>
              </a:lnSpc>
            </a:pPr>
            <a:r>
              <a:rPr lang="zh-CN" altLang="en-US" dirty="0"/>
              <a:t>动态预测分支</a:t>
            </a:r>
            <a:endParaRPr lang="en-US" altLang="zh-CN" dirty="0"/>
          </a:p>
        </p:txBody>
      </p:sp>
      <p:sp>
        <p:nvSpPr>
          <p:cNvPr id="4" name="Rectangle 2"/>
          <p:cNvSpPr txBox="1">
            <a:spLocks noChangeArrowheads="1"/>
          </p:cNvSpPr>
          <p:nvPr/>
        </p:nvSpPr>
        <p:spPr bwMode="auto">
          <a:xfrm>
            <a:off x="335360" y="188640"/>
            <a:ext cx="7010400" cy="504056"/>
          </a:xfrm>
          <a:prstGeom prst="rect">
            <a:avLst/>
          </a:prstGeom>
          <a:noFill/>
          <a:ln w="12700">
            <a:noFill/>
            <a:miter lim="800000"/>
          </a:ln>
        </p:spPr>
        <p:txBody>
          <a:bodyPr vert="horz" wrap="square" lIns="63500" tIns="25400" rIns="63500" bIns="25400" numCol="1" anchor="t" anchorCtr="0" compatLnSpc="1">
            <a:no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en-US" sz="3200" dirty="0">
                <a:solidFill>
                  <a:schemeClr val="accent1"/>
                </a:solidFill>
              </a:rPr>
              <a:t>3. </a:t>
            </a:r>
            <a:r>
              <a:rPr lang="zh-CN" altLang="en-US" sz="3200" dirty="0">
                <a:solidFill>
                  <a:schemeClr val="accent1"/>
                </a:solidFill>
              </a:rPr>
              <a:t>控制冒险</a:t>
            </a:r>
            <a:r>
              <a:rPr lang="en-US" altLang="zh-CN" sz="3200" dirty="0">
                <a:solidFill>
                  <a:schemeClr val="accent1"/>
                </a:solidFill>
              </a:rPr>
              <a:t>/</a:t>
            </a:r>
            <a:r>
              <a:rPr lang="zh-CN" altLang="en-US" sz="3200" dirty="0">
                <a:solidFill>
                  <a:schemeClr val="accent1"/>
                </a:solidFill>
              </a:rPr>
              <a:t>分支冒险</a:t>
            </a:r>
            <a:endParaRPr lang="en-AU" sz="3200" dirty="0">
              <a:solidFill>
                <a:schemeClr val="accent1"/>
              </a:solidFill>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Rectangle 2"/>
          <p:cNvSpPr>
            <a:spLocks noGrp="1" noChangeArrowheads="1"/>
          </p:cNvSpPr>
          <p:nvPr>
            <p:ph type="title" idx="4294967295"/>
          </p:nvPr>
        </p:nvSpPr>
        <p:spPr>
          <a:xfrm>
            <a:off x="335360" y="188640"/>
            <a:ext cx="8229600" cy="479747"/>
          </a:xfrm>
        </p:spPr>
        <p:txBody>
          <a:bodyPr/>
          <a:lstStyle/>
          <a:p>
            <a:r>
              <a:rPr lang="en-US" sz="3200" dirty="0">
                <a:solidFill>
                  <a:schemeClr val="accent1"/>
                </a:solidFill>
              </a:rPr>
              <a:t>3. </a:t>
            </a:r>
            <a:r>
              <a:rPr lang="zh-CN" altLang="en-US" sz="3200" dirty="0">
                <a:solidFill>
                  <a:schemeClr val="accent1"/>
                </a:solidFill>
              </a:rPr>
              <a:t>控制冒险</a:t>
            </a:r>
            <a:r>
              <a:rPr lang="en-US" sz="3200" dirty="0">
                <a:solidFill>
                  <a:schemeClr val="accent1"/>
                </a:solidFill>
              </a:rPr>
              <a:t>: </a:t>
            </a:r>
            <a:r>
              <a:rPr lang="zh-CN" altLang="en-US" sz="3200" dirty="0">
                <a:solidFill>
                  <a:schemeClr val="accent1"/>
                </a:solidFill>
              </a:rPr>
              <a:t>分支延迟指令</a:t>
            </a:r>
            <a:endParaRPr lang="en-US" sz="3200" dirty="0">
              <a:solidFill>
                <a:schemeClr val="accent1"/>
              </a:solidFill>
            </a:endParaRPr>
          </a:p>
        </p:txBody>
      </p:sp>
      <p:sp>
        <p:nvSpPr>
          <p:cNvPr id="2778115" name="Rectangle 3"/>
          <p:cNvSpPr>
            <a:spLocks noGrp="1" noChangeArrowheads="1"/>
          </p:cNvSpPr>
          <p:nvPr>
            <p:ph idx="4294967295"/>
          </p:nvPr>
        </p:nvSpPr>
        <p:spPr>
          <a:xfrm>
            <a:off x="215136" y="836712"/>
            <a:ext cx="3792632" cy="3888432"/>
          </a:xfrm>
        </p:spPr>
        <p:txBody>
          <a:bodyPr>
            <a:normAutofit/>
          </a:bodyPr>
          <a:lstStyle/>
          <a:p>
            <a:pPr>
              <a:lnSpc>
                <a:spcPct val="150000"/>
              </a:lnSpc>
            </a:pPr>
            <a:r>
              <a:rPr lang="zh-CN" altLang="en-US" dirty="0"/>
              <a:t>分支延迟槽指令安排</a:t>
            </a:r>
            <a:endParaRPr lang="en-US" altLang="zh-CN" dirty="0"/>
          </a:p>
          <a:p>
            <a:pPr lvl="1">
              <a:lnSpc>
                <a:spcPct val="150000"/>
              </a:lnSpc>
            </a:pPr>
            <a:r>
              <a:rPr lang="en-US" altLang="zh-CN" dirty="0"/>
              <a:t>From before (best choice) </a:t>
            </a:r>
          </a:p>
          <a:p>
            <a:pPr marL="474980" lvl="1" indent="0">
              <a:lnSpc>
                <a:spcPct val="150000"/>
              </a:lnSpc>
              <a:buNone/>
            </a:pPr>
            <a:r>
              <a:rPr lang="en-US" altLang="zh-CN" dirty="0"/>
              <a:t>	</a:t>
            </a:r>
            <a:r>
              <a:rPr lang="zh-CN" altLang="en-US" dirty="0"/>
              <a:t>从前面调度（最佳选择）</a:t>
            </a:r>
            <a:endParaRPr lang="en-US" altLang="zh-CN" dirty="0"/>
          </a:p>
          <a:p>
            <a:pPr lvl="1">
              <a:lnSpc>
                <a:spcPct val="150000"/>
              </a:lnSpc>
            </a:pPr>
            <a:r>
              <a:rPr lang="en-US" dirty="0"/>
              <a:t>From target </a:t>
            </a:r>
          </a:p>
          <a:p>
            <a:pPr marL="858520" lvl="2" indent="0">
              <a:lnSpc>
                <a:spcPct val="150000"/>
              </a:lnSpc>
              <a:buNone/>
            </a:pPr>
            <a:r>
              <a:rPr lang="zh-CN" altLang="en-US" dirty="0"/>
              <a:t>从目标调度 </a:t>
            </a:r>
            <a:endParaRPr lang="en-US" dirty="0"/>
          </a:p>
          <a:p>
            <a:pPr lvl="1">
              <a:lnSpc>
                <a:spcPct val="150000"/>
              </a:lnSpc>
            </a:pPr>
            <a:r>
              <a:rPr lang="en-US" dirty="0"/>
              <a:t>From fall-through </a:t>
            </a:r>
          </a:p>
          <a:p>
            <a:pPr marL="858520" lvl="2" indent="0">
              <a:lnSpc>
                <a:spcPct val="150000"/>
              </a:lnSpc>
              <a:buNone/>
            </a:pPr>
            <a:r>
              <a:rPr lang="zh-CN" altLang="en-US" dirty="0"/>
              <a:t>从不发生转移处调度</a:t>
            </a:r>
            <a:endParaRPr lang="en-US" dirty="0"/>
          </a:p>
        </p:txBody>
      </p:sp>
      <p:pic>
        <p:nvPicPr>
          <p:cNvPr id="2" name="图片 1"/>
          <p:cNvPicPr>
            <a:picLocks noChangeAspect="1"/>
          </p:cNvPicPr>
          <p:nvPr/>
        </p:nvPicPr>
        <p:blipFill>
          <a:blip r:embed="rId3"/>
          <a:stretch>
            <a:fillRect/>
          </a:stretch>
        </p:blipFill>
        <p:spPr>
          <a:xfrm>
            <a:off x="4367808" y="992958"/>
            <a:ext cx="7387605" cy="5501231"/>
          </a:xfrm>
          <a:prstGeom prst="rect">
            <a:avLst/>
          </a:prstGeom>
          <a:noFill/>
        </p:spPr>
      </p:pic>
    </p:spTree>
    <p:extLst>
      <p:ext uri="{BB962C8B-B14F-4D97-AF65-F5344CB8AC3E}">
        <p14:creationId xmlns:p14="http://schemas.microsoft.com/office/powerpoint/2010/main" val="2824601193"/>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2" name="Rectangle 2"/>
          <p:cNvSpPr>
            <a:spLocks noGrp="1" noChangeArrowheads="1"/>
          </p:cNvSpPr>
          <p:nvPr>
            <p:ph type="title" idx="4294967295"/>
          </p:nvPr>
        </p:nvSpPr>
        <p:spPr>
          <a:xfrm>
            <a:off x="237728" y="260648"/>
            <a:ext cx="7010400" cy="372110"/>
          </a:xfrm>
        </p:spPr>
        <p:txBody>
          <a:bodyPr>
            <a:normAutofit/>
          </a:bodyPr>
          <a:lstStyle/>
          <a:p>
            <a:r>
              <a:rPr lang="zh-CN" altLang="en-US" dirty="0">
                <a:solidFill>
                  <a:schemeClr val="accent1"/>
                </a:solidFill>
              </a:rPr>
              <a:t>延迟分支举例</a:t>
            </a:r>
            <a:endParaRPr lang="en-US" dirty="0">
              <a:solidFill>
                <a:schemeClr val="accent1"/>
              </a:solidFill>
            </a:endParaRPr>
          </a:p>
        </p:txBody>
      </p:sp>
      <p:grpSp>
        <p:nvGrpSpPr>
          <p:cNvPr id="2" name="Group 3"/>
          <p:cNvGrpSpPr/>
          <p:nvPr/>
        </p:nvGrpSpPr>
        <p:grpSpPr bwMode="auto">
          <a:xfrm>
            <a:off x="1118808" y="1725612"/>
            <a:ext cx="3594100" cy="3449638"/>
            <a:chOff x="507" y="854"/>
            <a:chExt cx="2264" cy="2173"/>
          </a:xfrm>
        </p:grpSpPr>
        <p:sp>
          <p:nvSpPr>
            <p:cNvPr id="2780164" name="Rectangle 4"/>
            <p:cNvSpPr>
              <a:spLocks noChangeArrowheads="1"/>
            </p:cNvSpPr>
            <p:nvPr/>
          </p:nvSpPr>
          <p:spPr bwMode="auto">
            <a:xfrm>
              <a:off x="507" y="1342"/>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a:cs typeface="Courier New" panose="02070309020205020404"/>
                </a:rPr>
                <a:t>add $1, $2, $3</a:t>
              </a:r>
            </a:p>
          </p:txBody>
        </p:sp>
        <p:sp>
          <p:nvSpPr>
            <p:cNvPr id="2780165" name="Rectangle 5"/>
            <p:cNvSpPr>
              <a:spLocks noChangeArrowheads="1"/>
            </p:cNvSpPr>
            <p:nvPr/>
          </p:nvSpPr>
          <p:spPr bwMode="auto">
            <a:xfrm>
              <a:off x="507" y="1798"/>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a:cs typeface="Courier New" panose="02070309020205020404"/>
                </a:rPr>
                <a:t>sub $4, $5, $6</a:t>
              </a:r>
            </a:p>
          </p:txBody>
        </p:sp>
        <p:sp>
          <p:nvSpPr>
            <p:cNvPr id="2780166" name="Rectangle 6"/>
            <p:cNvSpPr>
              <a:spLocks noChangeArrowheads="1"/>
            </p:cNvSpPr>
            <p:nvPr/>
          </p:nvSpPr>
          <p:spPr bwMode="auto">
            <a:xfrm>
              <a:off x="507" y="2254"/>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a:cs typeface="Courier New" panose="02070309020205020404"/>
                </a:rPr>
                <a:t>beq</a:t>
              </a:r>
              <a:r>
                <a:rPr lang="en-US" sz="2800" dirty="0">
                  <a:solidFill>
                    <a:schemeClr val="tx1"/>
                  </a:solidFill>
                  <a:latin typeface="Courier New" panose="02070309020205020404"/>
                  <a:cs typeface="Courier New" panose="02070309020205020404"/>
                </a:rPr>
                <a:t> $1, $4</a:t>
              </a:r>
              <a:r>
                <a:rPr lang="en-US" sz="2800">
                  <a:solidFill>
                    <a:schemeClr val="tx1"/>
                  </a:solidFill>
                  <a:latin typeface="Courier New" panose="02070309020205020404"/>
                  <a:cs typeface="Courier New" panose="02070309020205020404"/>
                </a:rPr>
                <a:t>, Exit</a:t>
              </a:r>
              <a:endParaRPr lang="en-US" sz="2800" dirty="0">
                <a:solidFill>
                  <a:schemeClr val="tx1"/>
                </a:solidFill>
                <a:latin typeface="Courier New" panose="02070309020205020404"/>
                <a:cs typeface="Courier New" panose="02070309020205020404"/>
              </a:endParaRPr>
            </a:p>
          </p:txBody>
        </p:sp>
        <p:sp>
          <p:nvSpPr>
            <p:cNvPr id="2780167" name="Rectangle 7"/>
            <p:cNvSpPr>
              <a:spLocks noChangeArrowheads="1"/>
            </p:cNvSpPr>
            <p:nvPr/>
          </p:nvSpPr>
          <p:spPr bwMode="auto">
            <a:xfrm>
              <a:off x="507" y="854"/>
              <a:ext cx="2130" cy="286"/>
            </a:xfrm>
            <a:prstGeom prst="rect">
              <a:avLst/>
            </a:prstGeom>
            <a:noFill/>
            <a:ln w="12700">
              <a:noFill/>
              <a:miter lim="800000"/>
            </a:ln>
            <a:effectLst/>
          </p:spPr>
          <p:txBody>
            <a:bodyPr wrap="none" lIns="90487" tIns="44450" rIns="90487" bIns="44450">
              <a:spAutoFit/>
            </a:bodyPr>
            <a:lstStyle/>
            <a:p>
              <a:pPr indent="0">
                <a:buNone/>
              </a:pPr>
              <a:r>
                <a:rPr lang="en-US" sz="2800" dirty="0">
                  <a:latin typeface="Courier New" panose="02070309020205020404"/>
                  <a:cs typeface="Courier New" panose="02070309020205020404"/>
                </a:rPr>
                <a:t>or  $8, $9, $10</a:t>
              </a:r>
            </a:p>
          </p:txBody>
        </p:sp>
        <p:sp>
          <p:nvSpPr>
            <p:cNvPr id="2780168" name="Rectangle 8"/>
            <p:cNvSpPr>
              <a:spLocks noChangeArrowheads="1"/>
            </p:cNvSpPr>
            <p:nvPr/>
          </p:nvSpPr>
          <p:spPr bwMode="auto">
            <a:xfrm>
              <a:off x="507" y="2741"/>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a:cs typeface="Courier New" panose="02070309020205020404"/>
                </a:rPr>
                <a:t>xor</a:t>
              </a:r>
              <a:r>
                <a:rPr lang="en-US" sz="2800" dirty="0">
                  <a:solidFill>
                    <a:schemeClr val="tx1"/>
                  </a:solidFill>
                  <a:latin typeface="Courier New" panose="02070309020205020404"/>
                  <a:cs typeface="Courier New" panose="02070309020205020404"/>
                </a:rPr>
                <a:t> $10, $1, $11</a:t>
              </a:r>
            </a:p>
          </p:txBody>
        </p:sp>
      </p:grpSp>
      <p:sp>
        <p:nvSpPr>
          <p:cNvPr id="2780169" name="Text Box 9"/>
          <p:cNvSpPr txBox="1">
            <a:spLocks noChangeArrowheads="1"/>
          </p:cNvSpPr>
          <p:nvPr/>
        </p:nvSpPr>
        <p:spPr bwMode="auto">
          <a:xfrm>
            <a:off x="1824292" y="1039736"/>
            <a:ext cx="1970405" cy="457200"/>
          </a:xfrm>
          <a:prstGeom prst="rect">
            <a:avLst/>
          </a:prstGeom>
          <a:noFill/>
          <a:ln w="28575">
            <a:noFill/>
            <a:miter lim="800000"/>
          </a:ln>
          <a:effectLst/>
        </p:spPr>
        <p:txBody>
          <a:bodyPr wrap="none" anchor="ctr">
            <a:spAutoFit/>
          </a:bodyPr>
          <a:lstStyle/>
          <a:p>
            <a:pPr indent="0" algn="ctr">
              <a:buNone/>
            </a:pPr>
            <a:r>
              <a:rPr lang="zh-CN" altLang="en-US" sz="2800" b="1" dirty="0">
                <a:latin typeface="+mj-lt"/>
              </a:rPr>
              <a:t>非延迟分支</a:t>
            </a:r>
            <a:endParaRPr lang="en-US" sz="2800" b="1" dirty="0">
              <a:latin typeface="+mj-lt"/>
            </a:endParaRPr>
          </a:p>
        </p:txBody>
      </p:sp>
      <p:grpSp>
        <p:nvGrpSpPr>
          <p:cNvPr id="3" name="Group 10"/>
          <p:cNvGrpSpPr/>
          <p:nvPr/>
        </p:nvGrpSpPr>
        <p:grpSpPr bwMode="auto">
          <a:xfrm>
            <a:off x="6996113" y="1725612"/>
            <a:ext cx="3594100" cy="3402013"/>
            <a:chOff x="3107" y="884"/>
            <a:chExt cx="2264" cy="2143"/>
          </a:xfrm>
        </p:grpSpPr>
        <p:sp>
          <p:nvSpPr>
            <p:cNvPr id="2780171" name="Rectangle 11"/>
            <p:cNvSpPr>
              <a:spLocks noChangeArrowheads="1"/>
            </p:cNvSpPr>
            <p:nvPr/>
          </p:nvSpPr>
          <p:spPr bwMode="auto">
            <a:xfrm>
              <a:off x="3107" y="884"/>
              <a:ext cx="1861"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pitchFamily="49" charset="0"/>
                </a:rPr>
                <a:t>add $1, $2,$3</a:t>
              </a:r>
            </a:p>
          </p:txBody>
        </p:sp>
        <p:sp>
          <p:nvSpPr>
            <p:cNvPr id="2780172" name="Rectangle 12"/>
            <p:cNvSpPr>
              <a:spLocks noChangeArrowheads="1"/>
            </p:cNvSpPr>
            <p:nvPr/>
          </p:nvSpPr>
          <p:spPr bwMode="auto">
            <a:xfrm>
              <a:off x="3107" y="1340"/>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pitchFamily="49" charset="0"/>
                </a:rPr>
                <a:t>sub $4, $5, $6</a:t>
              </a:r>
            </a:p>
          </p:txBody>
        </p:sp>
        <p:sp>
          <p:nvSpPr>
            <p:cNvPr id="2780173" name="Rectangle 13"/>
            <p:cNvSpPr>
              <a:spLocks noChangeArrowheads="1"/>
            </p:cNvSpPr>
            <p:nvPr/>
          </p:nvSpPr>
          <p:spPr bwMode="auto">
            <a:xfrm>
              <a:off x="3107" y="1796"/>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pitchFamily="49" charset="0"/>
                </a:rPr>
                <a:t>beq</a:t>
              </a:r>
              <a:r>
                <a:rPr lang="en-US" sz="2800" dirty="0">
                  <a:solidFill>
                    <a:schemeClr val="tx1"/>
                  </a:solidFill>
                  <a:latin typeface="Courier New" panose="02070309020205020404" pitchFamily="49" charset="0"/>
                </a:rPr>
                <a:t> $1, $4</a:t>
              </a:r>
              <a:r>
                <a:rPr lang="en-US" sz="2800">
                  <a:solidFill>
                    <a:schemeClr val="tx1"/>
                  </a:solidFill>
                  <a:latin typeface="Courier New" panose="02070309020205020404" pitchFamily="49" charset="0"/>
                </a:rPr>
                <a:t>, Exit</a:t>
              </a:r>
              <a:endParaRPr lang="en-US" sz="2800" dirty="0">
                <a:solidFill>
                  <a:schemeClr val="tx1"/>
                </a:solidFill>
                <a:latin typeface="Courier New" panose="02070309020205020404" pitchFamily="49" charset="0"/>
              </a:endParaRPr>
            </a:p>
          </p:txBody>
        </p:sp>
        <p:sp>
          <p:nvSpPr>
            <p:cNvPr id="2780174" name="Rectangle 14"/>
            <p:cNvSpPr>
              <a:spLocks noChangeArrowheads="1"/>
            </p:cNvSpPr>
            <p:nvPr/>
          </p:nvSpPr>
          <p:spPr bwMode="auto">
            <a:xfrm>
              <a:off x="3107" y="2254"/>
              <a:ext cx="2130"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rgbClr val="FF0000"/>
                  </a:solidFill>
                  <a:latin typeface="Courier New" panose="02070309020205020404" pitchFamily="49" charset="0"/>
                </a:rPr>
                <a:t>or  $8, $9, $10</a:t>
              </a:r>
            </a:p>
          </p:txBody>
        </p:sp>
        <p:sp>
          <p:nvSpPr>
            <p:cNvPr id="2780175" name="Rectangle 15"/>
            <p:cNvSpPr>
              <a:spLocks noChangeArrowheads="1"/>
            </p:cNvSpPr>
            <p:nvPr/>
          </p:nvSpPr>
          <p:spPr bwMode="auto">
            <a:xfrm>
              <a:off x="3107" y="2741"/>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pitchFamily="49" charset="0"/>
                </a:rPr>
                <a:t>xor</a:t>
              </a:r>
              <a:r>
                <a:rPr lang="en-US" sz="2800" dirty="0">
                  <a:solidFill>
                    <a:schemeClr val="tx1"/>
                  </a:solidFill>
                  <a:latin typeface="Courier New" panose="02070309020205020404" pitchFamily="49" charset="0"/>
                </a:rPr>
                <a:t> $10, $1, $11</a:t>
              </a:r>
            </a:p>
          </p:txBody>
        </p:sp>
      </p:grpSp>
      <p:sp>
        <p:nvSpPr>
          <p:cNvPr id="2780176" name="Text Box 16"/>
          <p:cNvSpPr txBox="1">
            <a:spLocks noChangeArrowheads="1"/>
          </p:cNvSpPr>
          <p:nvPr/>
        </p:nvSpPr>
        <p:spPr bwMode="auto">
          <a:xfrm>
            <a:off x="7666832" y="1044768"/>
            <a:ext cx="1612900" cy="457200"/>
          </a:xfrm>
          <a:prstGeom prst="rect">
            <a:avLst/>
          </a:prstGeom>
          <a:noFill/>
          <a:ln w="28575">
            <a:noFill/>
            <a:miter lim="800000"/>
          </a:ln>
          <a:effectLst/>
        </p:spPr>
        <p:txBody>
          <a:bodyPr wrap="none" anchor="ctr">
            <a:spAutoFit/>
          </a:bodyPr>
          <a:lstStyle/>
          <a:p>
            <a:pPr indent="0" algn="ctr">
              <a:buNone/>
            </a:pPr>
            <a:r>
              <a:rPr lang="zh-CN" altLang="en-US" sz="2800" b="1" dirty="0">
                <a:latin typeface="+mj-lt"/>
              </a:rPr>
              <a:t>延迟分支 </a:t>
            </a:r>
            <a:endParaRPr lang="en-US" sz="2800" b="1" dirty="0">
              <a:latin typeface="+mj-lt"/>
            </a:endParaRPr>
          </a:p>
        </p:txBody>
      </p:sp>
      <p:grpSp>
        <p:nvGrpSpPr>
          <p:cNvPr id="20" name="Group 19"/>
          <p:cNvGrpSpPr/>
          <p:nvPr/>
        </p:nvGrpSpPr>
        <p:grpSpPr>
          <a:xfrm>
            <a:off x="4810760" y="1938655"/>
            <a:ext cx="2185670" cy="2198370"/>
            <a:chOff x="4522788" y="1985963"/>
            <a:chExt cx="949325" cy="2151062"/>
          </a:xfrm>
        </p:grpSpPr>
        <p:sp>
          <p:nvSpPr>
            <p:cNvPr id="2780183" name="Line 23"/>
            <p:cNvSpPr>
              <a:spLocks noChangeShapeType="1"/>
            </p:cNvSpPr>
            <p:nvPr/>
          </p:nvSpPr>
          <p:spPr bwMode="auto">
            <a:xfrm>
              <a:off x="4522788" y="1985963"/>
              <a:ext cx="949325" cy="2151062"/>
            </a:xfrm>
            <a:prstGeom prst="line">
              <a:avLst/>
            </a:prstGeom>
            <a:noFill/>
            <a:ln w="28575">
              <a:solidFill>
                <a:schemeClr val="tx1"/>
              </a:solidFill>
              <a:round/>
              <a:tailEnd type="triangle" w="med" len="med"/>
            </a:ln>
            <a:effectLst/>
          </p:spPr>
          <p:txBody>
            <a:bodyPr wrap="none" anchor="ctr"/>
            <a:lstStyle/>
            <a:p>
              <a:endParaRPr lang="en-US"/>
            </a:p>
          </p:txBody>
        </p:sp>
        <p:sp>
          <p:nvSpPr>
            <p:cNvPr id="2780184" name="Line 24"/>
            <p:cNvSpPr>
              <a:spLocks noChangeShapeType="1"/>
            </p:cNvSpPr>
            <p:nvPr/>
          </p:nvSpPr>
          <p:spPr bwMode="auto">
            <a:xfrm flipV="1">
              <a:off x="4522789" y="3436937"/>
              <a:ext cx="949324" cy="700088"/>
            </a:xfrm>
            <a:prstGeom prst="line">
              <a:avLst/>
            </a:prstGeom>
            <a:noFill/>
            <a:ln w="28575">
              <a:solidFill>
                <a:schemeClr val="tx1"/>
              </a:solidFill>
              <a:round/>
              <a:tailEnd type="triangle" w="med" len="med"/>
            </a:ln>
            <a:effectLst/>
          </p:spPr>
          <p:txBody>
            <a:bodyPr wrap="none" anchor="ctr"/>
            <a:lstStyle/>
            <a:p>
              <a:endParaRPr lang="en-US"/>
            </a:p>
          </p:txBody>
        </p:sp>
      </p:grpSp>
      <p:grpSp>
        <p:nvGrpSpPr>
          <p:cNvPr id="19" name="Group 18"/>
          <p:cNvGrpSpPr/>
          <p:nvPr/>
        </p:nvGrpSpPr>
        <p:grpSpPr>
          <a:xfrm>
            <a:off x="0" y="1952942"/>
            <a:ext cx="4471290" cy="4717360"/>
            <a:chOff x="0" y="1952942"/>
            <a:chExt cx="4471290" cy="4717360"/>
          </a:xfrm>
        </p:grpSpPr>
        <p:cxnSp>
          <p:nvCxnSpPr>
            <p:cNvPr id="13" name="Straight Connector 12"/>
            <p:cNvCxnSpPr/>
            <p:nvPr/>
          </p:nvCxnSpPr>
          <p:spPr>
            <a:xfrm>
              <a:off x="301752" y="5418118"/>
              <a:ext cx="0" cy="5250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80178" name="Rectangle 18"/>
            <p:cNvSpPr>
              <a:spLocks noChangeArrowheads="1"/>
            </p:cNvSpPr>
            <p:nvPr/>
          </p:nvSpPr>
          <p:spPr bwMode="auto">
            <a:xfrm>
              <a:off x="267590" y="6040468"/>
              <a:ext cx="4203700" cy="401955"/>
            </a:xfrm>
            <a:prstGeom prst="rect">
              <a:avLst/>
            </a:prstGeom>
            <a:noFill/>
            <a:ln w="12700">
              <a:noFill/>
              <a:miter lim="800000"/>
            </a:ln>
            <a:effectLst/>
          </p:spPr>
          <p:txBody>
            <a:bodyPr wrap="none" lIns="90487" tIns="44450" rIns="90487" bIns="44450">
              <a:spAutoFit/>
            </a:bodyPr>
            <a:lstStyle/>
            <a:p>
              <a:pPr indent="0">
                <a:buNone/>
              </a:pPr>
              <a:r>
                <a:rPr lang="en-US" sz="2400" dirty="0" err="1">
                  <a:solidFill>
                    <a:schemeClr val="tx1"/>
                  </a:solidFill>
                  <a:latin typeface="Courier New" panose="02070309020205020404" pitchFamily="49" charset="0"/>
                </a:rPr>
                <a:t>Exit:</a:t>
              </a:r>
              <a:r>
                <a:rPr lang="en-US" altLang="zh-CN" sz="2400" dirty="0" err="1">
                  <a:solidFill>
                    <a:schemeClr val="tx1"/>
                  </a:solidFill>
                  <a:latin typeface="Courier New" panose="02070309020205020404" pitchFamily="49" charset="0"/>
                </a:rPr>
                <a:t>add</a:t>
              </a:r>
              <a:r>
                <a:rPr lang="en-US" altLang="zh-CN" sz="2400" dirty="0" err="1">
                  <a:latin typeface="Courier New" panose="02070309020205020404" pitchFamily="49" charset="0"/>
                </a:rPr>
                <a:t>u</a:t>
              </a:r>
              <a:r>
                <a:rPr lang="en-US" altLang="zh-CN" sz="2400" dirty="0">
                  <a:latin typeface="Courier New" panose="02070309020205020404" pitchFamily="49" charset="0"/>
                </a:rPr>
                <a:t> $7, ($8), $9</a:t>
              </a:r>
              <a:endParaRPr lang="en-US" sz="2800" dirty="0">
                <a:solidFill>
                  <a:schemeClr val="tx1"/>
                </a:solidFill>
                <a:latin typeface="Courier New" panose="02070309020205020404" pitchFamily="49" charset="0"/>
              </a:endParaRPr>
            </a:p>
          </p:txBody>
        </p:sp>
        <p:cxnSp>
          <p:nvCxnSpPr>
            <p:cNvPr id="10" name="Straight Connector 9"/>
            <p:cNvCxnSpPr>
              <a:stCxn id="2780167" idx="1"/>
              <a:endCxn id="2780166" idx="1"/>
            </p:cNvCxnSpPr>
            <p:nvPr/>
          </p:nvCxnSpPr>
          <p:spPr>
            <a:xfrm>
              <a:off x="1118808" y="1952942"/>
              <a:ext cx="0" cy="222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300928" y="4165934"/>
              <a:ext cx="1560923" cy="2504368"/>
            </a:xfrm>
            <a:prstGeom prst="arc">
              <a:avLst>
                <a:gd name="adj1" fmla="val 10735155"/>
                <a:gd name="adj2" fmla="val 16255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0" y="5943189"/>
              <a:ext cx="616945" cy="446594"/>
            </a:xfrm>
            <a:prstGeom prst="arc">
              <a:avLst/>
            </a:prstGeom>
            <a:ln w="381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p:cNvGrpSpPr/>
          <p:nvPr/>
        </p:nvGrpSpPr>
        <p:grpSpPr>
          <a:xfrm>
            <a:off x="5913120" y="1938528"/>
            <a:ext cx="1861851" cy="4731965"/>
            <a:chOff x="0" y="1938337"/>
            <a:chExt cx="1861851" cy="4731965"/>
          </a:xfrm>
        </p:grpSpPr>
        <p:cxnSp>
          <p:nvCxnSpPr>
            <p:cNvPr id="40" name="Straight Connector 39"/>
            <p:cNvCxnSpPr/>
            <p:nvPr/>
          </p:nvCxnSpPr>
          <p:spPr>
            <a:xfrm>
              <a:off x="301752" y="5418118"/>
              <a:ext cx="0" cy="5250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72453" y="1938337"/>
              <a:ext cx="0" cy="22201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300928" y="4165934"/>
              <a:ext cx="1560923" cy="2504368"/>
            </a:xfrm>
            <a:prstGeom prst="arc">
              <a:avLst>
                <a:gd name="adj1" fmla="val 10735155"/>
                <a:gd name="adj2" fmla="val 16255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0" y="5943189"/>
              <a:ext cx="616945" cy="446594"/>
            </a:xfrm>
            <a:prstGeom prst="arc">
              <a:avLst/>
            </a:prstGeom>
            <a:ln w="381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TextBox 20"/>
          <p:cNvSpPr txBox="1"/>
          <p:nvPr/>
        </p:nvSpPr>
        <p:spPr>
          <a:xfrm>
            <a:off x="7428230" y="5190490"/>
            <a:ext cx="3335020" cy="404495"/>
          </a:xfrm>
          <a:prstGeom prst="rect">
            <a:avLst/>
          </a:prstGeom>
          <a:noFill/>
        </p:spPr>
        <p:txBody>
          <a:bodyPr wrap="square" rtlCol="0">
            <a:spAutoFit/>
          </a:bodyPr>
          <a:lstStyle/>
          <a:p>
            <a:pPr indent="0">
              <a:buNone/>
            </a:pPr>
            <a:r>
              <a:rPr lang="zh-CN" altLang="en-US" sz="2400" dirty="0">
                <a:solidFill>
                  <a:srgbClr val="FF0000"/>
                </a:solidFill>
              </a:rPr>
              <a:t>为什么没有其他指令</a:t>
            </a:r>
            <a:r>
              <a:rPr lang="en-US" sz="2400" dirty="0">
                <a:solidFill>
                  <a:srgbClr val="FF0000"/>
                </a:solidFill>
              </a:rPr>
              <a:t>?</a:t>
            </a:r>
          </a:p>
        </p:txBody>
      </p:sp>
      <p:sp>
        <p:nvSpPr>
          <p:cNvPr id="33" name="Rectangle 18"/>
          <p:cNvSpPr>
            <a:spLocks noChangeArrowheads="1"/>
          </p:cNvSpPr>
          <p:nvPr/>
        </p:nvSpPr>
        <p:spPr bwMode="auto">
          <a:xfrm>
            <a:off x="6178141" y="6021288"/>
            <a:ext cx="4203700" cy="401955"/>
          </a:xfrm>
          <a:prstGeom prst="rect">
            <a:avLst/>
          </a:prstGeom>
          <a:noFill/>
          <a:ln w="12700">
            <a:noFill/>
            <a:miter lim="800000"/>
          </a:ln>
          <a:effectLst/>
        </p:spPr>
        <p:txBody>
          <a:bodyPr wrap="none" lIns="90487" tIns="44450" rIns="90487" bIns="44450">
            <a:spAutoFit/>
          </a:bodyPr>
          <a:lstStyle/>
          <a:p>
            <a:pPr indent="0">
              <a:buNone/>
            </a:pPr>
            <a:r>
              <a:rPr lang="en-US" sz="2400" dirty="0" err="1">
                <a:solidFill>
                  <a:schemeClr val="tx1"/>
                </a:solidFill>
                <a:latin typeface="Courier New" panose="02070309020205020404" pitchFamily="49" charset="0"/>
              </a:rPr>
              <a:t>Exit:</a:t>
            </a:r>
            <a:r>
              <a:rPr lang="en-US" altLang="zh-CN" sz="2400" dirty="0" err="1">
                <a:solidFill>
                  <a:schemeClr val="tx1"/>
                </a:solidFill>
                <a:latin typeface="Courier New" panose="02070309020205020404" pitchFamily="49" charset="0"/>
              </a:rPr>
              <a:t>add</a:t>
            </a:r>
            <a:r>
              <a:rPr lang="en-US" altLang="zh-CN" sz="2400" dirty="0" err="1">
                <a:latin typeface="Courier New" panose="02070309020205020404" pitchFamily="49" charset="0"/>
              </a:rPr>
              <a:t>u</a:t>
            </a:r>
            <a:r>
              <a:rPr lang="en-US" altLang="zh-CN" sz="2400" dirty="0">
                <a:latin typeface="Courier New" panose="02070309020205020404" pitchFamily="49" charset="0"/>
              </a:rPr>
              <a:t> $7, ($8), $9</a:t>
            </a:r>
            <a:endParaRPr lang="en-US" sz="2800" dirty="0">
              <a:solidFill>
                <a:schemeClr val="tx1"/>
              </a:solidFill>
              <a:latin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8017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2000"/>
                                        <p:tgtEl>
                                          <p:spTgt spid="39"/>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0176" grpId="0" bldLvl="0" animBg="1"/>
      <p:bldP spid="21" grpId="0"/>
      <p:bldP spid="3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767408" y="764704"/>
            <a:ext cx="10585177" cy="2451953"/>
          </a:xfrm>
        </p:spPr>
        <p:txBody>
          <a:bodyPr/>
          <a:lstStyle/>
          <a:p>
            <a:pPr>
              <a:lnSpc>
                <a:spcPct val="150000"/>
              </a:lnSpc>
            </a:pPr>
            <a:r>
              <a:rPr lang="en-US" altLang="zh-CN" dirty="0">
                <a:ea typeface="宋体" panose="02010600030101010101" pitchFamily="2" charset="-122"/>
              </a:rPr>
              <a:t>CPI</a:t>
            </a:r>
            <a:r>
              <a:rPr lang="zh-CN" altLang="en-US" dirty="0">
                <a:ea typeface="宋体" panose="02010600030101010101" pitchFamily="2" charset="-122"/>
              </a:rPr>
              <a:t>：指令平均执行时钟周期数</a:t>
            </a:r>
          </a:p>
          <a:p>
            <a:pPr lvl="1">
              <a:lnSpc>
                <a:spcPct val="150000"/>
              </a:lnSpc>
            </a:pPr>
            <a:r>
              <a:rPr lang="en-US" altLang="zh-CN" sz="2000" dirty="0">
                <a:ea typeface="宋体" panose="02010600030101010101" pitchFamily="2" charset="-122"/>
              </a:rPr>
              <a:t>CPI</a:t>
            </a:r>
            <a:r>
              <a:rPr lang="zh-CN" altLang="en-US" sz="2000" dirty="0">
                <a:ea typeface="宋体" panose="02010600030101010101" pitchFamily="2" charset="-122"/>
              </a:rPr>
              <a:t>：</a:t>
            </a:r>
            <a:r>
              <a:rPr lang="en-US" altLang="zh-CN" sz="2000" dirty="0">
                <a:solidFill>
                  <a:srgbClr val="FF0000"/>
                </a:solidFill>
                <a:ea typeface="宋体" panose="02010600030101010101" pitchFamily="2" charset="-122"/>
              </a:rPr>
              <a:t>C</a:t>
            </a:r>
            <a:r>
              <a:rPr lang="en-US" altLang="zh-CN" sz="2000" dirty="0">
                <a:ea typeface="宋体" panose="02010600030101010101" pitchFamily="2" charset="-122"/>
              </a:rPr>
              <a:t>lock cycles </a:t>
            </a:r>
            <a:r>
              <a:rPr lang="en-US" altLang="zh-CN" sz="2000" dirty="0">
                <a:solidFill>
                  <a:srgbClr val="FF0000"/>
                </a:solidFill>
                <a:ea typeface="宋体" panose="02010600030101010101" pitchFamily="2" charset="-122"/>
              </a:rPr>
              <a:t>P</a:t>
            </a:r>
            <a:r>
              <a:rPr lang="en-US" altLang="zh-CN" sz="2000" dirty="0">
                <a:ea typeface="宋体" panose="02010600030101010101" pitchFamily="2" charset="-122"/>
              </a:rPr>
              <a:t>er </a:t>
            </a:r>
            <a:r>
              <a:rPr lang="en-US" altLang="zh-CN" sz="2000" dirty="0">
                <a:solidFill>
                  <a:srgbClr val="FF0000"/>
                </a:solidFill>
                <a:ea typeface="宋体" panose="02010600030101010101" pitchFamily="2" charset="-122"/>
              </a:rPr>
              <a:t>I</a:t>
            </a:r>
            <a:r>
              <a:rPr lang="en-US" altLang="zh-CN" sz="2000" dirty="0">
                <a:ea typeface="宋体" panose="02010600030101010101" pitchFamily="2" charset="-122"/>
              </a:rPr>
              <a:t>nstruction</a:t>
            </a:r>
            <a:r>
              <a:rPr lang="zh-CN" altLang="en-US" sz="2000" dirty="0">
                <a:ea typeface="宋体" panose="02010600030101010101" pitchFamily="2" charset="-122"/>
              </a:rPr>
              <a:t>。</a:t>
            </a:r>
            <a:endParaRPr lang="en-US" altLang="zh-CN" sz="2000" dirty="0">
              <a:ea typeface="宋体" panose="02010600030101010101" pitchFamily="2" charset="-122"/>
            </a:endParaRPr>
          </a:p>
          <a:p>
            <a:pPr lvl="1">
              <a:lnSpc>
                <a:spcPct val="150000"/>
              </a:lnSpc>
            </a:pPr>
            <a:r>
              <a:rPr lang="zh-CN" altLang="en-US" sz="2000" dirty="0">
                <a:ea typeface="宋体" panose="02010600030101010101" pitchFamily="2" charset="-122"/>
              </a:rPr>
              <a:t>不同指令功能不同，所需时间也不同，</a:t>
            </a:r>
            <a:r>
              <a:rPr lang="en-US" altLang="zh-CN" sz="2000" dirty="0">
                <a:ea typeface="宋体" panose="02010600030101010101" pitchFamily="2" charset="-122"/>
              </a:rPr>
              <a:t>CPI</a:t>
            </a:r>
            <a:r>
              <a:rPr lang="zh-CN" altLang="en-US" sz="2000" dirty="0">
                <a:ea typeface="宋体" panose="02010600030101010101" pitchFamily="2" charset="-122"/>
              </a:rPr>
              <a:t>只是某一机器中一个程序或程序片段每条指令所用时钟周期的平均值。</a:t>
            </a:r>
            <a:endParaRPr lang="en-US" altLang="zh-CN" sz="2000" dirty="0">
              <a:ea typeface="宋体" panose="02010600030101010101" pitchFamily="2" charset="-122"/>
            </a:endParaRPr>
          </a:p>
          <a:p>
            <a:pPr lvl="1">
              <a:lnSpc>
                <a:spcPct val="150000"/>
              </a:lnSpc>
            </a:pPr>
            <a:r>
              <a:rPr lang="zh-CN" altLang="en-US" sz="2000" dirty="0">
                <a:ea typeface="宋体" panose="02010600030101010101" pitchFamily="2" charset="-122"/>
              </a:rPr>
              <a:t>不同指令集的</a:t>
            </a:r>
            <a:r>
              <a:rPr lang="en-US" altLang="zh-CN" sz="2000" dirty="0">
                <a:ea typeface="宋体" panose="02010600030101010101" pitchFamily="2" charset="-122"/>
              </a:rPr>
              <a:t>CPI</a:t>
            </a:r>
            <a:r>
              <a:rPr lang="zh-CN" altLang="en-US" sz="2000" dirty="0">
                <a:ea typeface="宋体" panose="02010600030101010101" pitchFamily="2" charset="-122"/>
              </a:rPr>
              <a:t>比较没有实际意义。</a:t>
            </a:r>
            <a:endParaRPr lang="en-US" altLang="zh-CN" sz="2000" dirty="0">
              <a:ea typeface="宋体" panose="02010600030101010101" pitchFamily="2" charset="-122"/>
            </a:endParaRPr>
          </a:p>
        </p:txBody>
      </p:sp>
      <p:pic>
        <p:nvPicPr>
          <p:cNvPr id="80897" name="Picture 1"/>
          <p:cNvPicPr>
            <a:picLocks noChangeAspect="1" noChangeArrowheads="1"/>
          </p:cNvPicPr>
          <p:nvPr/>
        </p:nvPicPr>
        <p:blipFill>
          <a:blip r:embed="rId2" cstate="print"/>
          <a:srcRect/>
          <a:stretch>
            <a:fillRect/>
          </a:stretch>
        </p:blipFill>
        <p:spPr bwMode="auto">
          <a:xfrm>
            <a:off x="2541612" y="3382094"/>
            <a:ext cx="6362700" cy="3143250"/>
          </a:xfrm>
          <a:prstGeom prst="rect">
            <a:avLst/>
          </a:prstGeom>
          <a:noFill/>
          <a:ln w="19050">
            <a:noFill/>
            <a:miter lim="800000"/>
            <a:headEnd/>
            <a:tailEnd/>
          </a:ln>
        </p:spPr>
      </p:pic>
      <p:sp>
        <p:nvSpPr>
          <p:cNvPr id="2"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
        <p:nvSpPr>
          <p:cNvPr id="5" name="文本框 4"/>
          <p:cNvSpPr txBox="1"/>
          <p:nvPr/>
        </p:nvSpPr>
        <p:spPr>
          <a:xfrm>
            <a:off x="6168008" y="2821869"/>
            <a:ext cx="2592288" cy="428271"/>
          </a:xfrm>
          <a:prstGeom prst="rect">
            <a:avLst/>
          </a:prstGeom>
          <a:noFill/>
        </p:spPr>
        <p:txBody>
          <a:bodyPr wrap="square" rtlCol="0">
            <a:spAutoFit/>
          </a:bodyPr>
          <a:lstStyle/>
          <a:p>
            <a:pPr>
              <a:buNone/>
            </a:pPr>
            <a:r>
              <a:rPr lang="zh-CN" altLang="en-US" sz="2000" dirty="0">
                <a:solidFill>
                  <a:srgbClr val="FF0000"/>
                </a:solidFill>
              </a:rPr>
              <a:t>什么时候有意义？</a:t>
            </a:r>
          </a:p>
        </p:txBody>
      </p:sp>
      <p:sp>
        <p:nvSpPr>
          <p:cNvPr id="3" name="左大括号 2"/>
          <p:cNvSpPr/>
          <p:nvPr/>
        </p:nvSpPr>
        <p:spPr bwMode="auto">
          <a:xfrm>
            <a:off x="2765412" y="3566293"/>
            <a:ext cx="216024" cy="720080"/>
          </a:xfrm>
          <a:prstGeom prst="leftBrace">
            <a:avLst/>
          </a:prstGeom>
          <a:noFill/>
          <a:ln w="222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5" name="Rectangle 3"/>
          <p:cNvSpPr>
            <a:spLocks noGrp="1" noChangeArrowheads="1"/>
          </p:cNvSpPr>
          <p:nvPr>
            <p:ph idx="4294967295"/>
          </p:nvPr>
        </p:nvSpPr>
        <p:spPr>
          <a:xfrm>
            <a:off x="486410" y="955040"/>
            <a:ext cx="8229600" cy="1224280"/>
          </a:xfrm>
        </p:spPr>
        <p:txBody>
          <a:bodyPr>
            <a:normAutofit/>
          </a:bodyPr>
          <a:lstStyle/>
          <a:p>
            <a:pPr>
              <a:lnSpc>
                <a:spcPct val="150000"/>
              </a:lnSpc>
            </a:pPr>
            <a:r>
              <a:rPr lang="zh-CN" altLang="en-US" dirty="0"/>
              <a:t>跳转指令（</a:t>
            </a:r>
            <a:r>
              <a:rPr lang="en-US" altLang="zh-CN" dirty="0"/>
              <a:t>	J</a:t>
            </a:r>
            <a:r>
              <a:rPr lang="zh-CN" altLang="en-US" dirty="0"/>
              <a:t>指令）也需要一个延迟槽</a:t>
            </a:r>
            <a:endParaRPr lang="en-US" dirty="0"/>
          </a:p>
          <a:p>
            <a:pPr lvl="1">
              <a:lnSpc>
                <a:spcPct val="150000"/>
              </a:lnSpc>
            </a:pPr>
            <a:r>
              <a:rPr lang="zh-CN" altLang="en-US" sz="2000" dirty="0"/>
              <a:t>为什么仅需一个延迟槽即可</a:t>
            </a:r>
            <a:r>
              <a:rPr lang="en-US" sz="2000" dirty="0"/>
              <a:t>?</a:t>
            </a:r>
          </a:p>
        </p:txBody>
      </p:sp>
      <p:pic>
        <p:nvPicPr>
          <p:cNvPr id="3" name="图片 2"/>
          <p:cNvPicPr>
            <a:picLocks noChangeAspect="1"/>
          </p:cNvPicPr>
          <p:nvPr/>
        </p:nvPicPr>
        <p:blipFill>
          <a:blip r:embed="rId3"/>
          <a:stretch>
            <a:fillRect/>
          </a:stretch>
        </p:blipFill>
        <p:spPr>
          <a:xfrm>
            <a:off x="1202055" y="2179320"/>
            <a:ext cx="9787890" cy="4100195"/>
          </a:xfrm>
          <a:prstGeom prst="rect">
            <a:avLst/>
          </a:prstGeom>
        </p:spPr>
      </p:pic>
      <p:sp>
        <p:nvSpPr>
          <p:cNvPr id="5" name="Rectangle 2"/>
          <p:cNvSpPr txBox="1">
            <a:spLocks noChangeArrowheads="1"/>
          </p:cNvSpPr>
          <p:nvPr/>
        </p:nvSpPr>
        <p:spPr bwMode="auto">
          <a:xfrm>
            <a:off x="335360" y="116632"/>
            <a:ext cx="7010400" cy="504056"/>
          </a:xfrm>
          <a:prstGeom prst="rect">
            <a:avLst/>
          </a:prstGeom>
          <a:noFill/>
          <a:ln w="12700">
            <a:noFill/>
            <a:miter lim="800000"/>
          </a:ln>
        </p:spPr>
        <p:txBody>
          <a:bodyPr vert="horz" wrap="square" lIns="63500" tIns="25400" rIns="63500" bIns="25400" numCol="1" anchor="t" anchorCtr="0" compatLnSpc="1">
            <a:no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en-US" sz="3200" dirty="0">
                <a:solidFill>
                  <a:schemeClr val="accent1"/>
                </a:solidFill>
              </a:rPr>
              <a:t>3. </a:t>
            </a:r>
            <a:r>
              <a:rPr lang="zh-CN" altLang="en-US" sz="3200" dirty="0">
                <a:solidFill>
                  <a:schemeClr val="accent1"/>
                </a:solidFill>
              </a:rPr>
              <a:t>控制冒险：跳转指令</a:t>
            </a:r>
            <a:endParaRPr lang="en-AU" sz="3200" dirty="0">
              <a:solidFill>
                <a:schemeClr val="accent1"/>
              </a:solidFill>
            </a:endParaRPr>
          </a:p>
        </p:txBody>
      </p:sp>
      <p:sp>
        <p:nvSpPr>
          <p:cNvPr id="6" name="Oval 3"/>
          <p:cNvSpPr/>
          <p:nvPr/>
        </p:nvSpPr>
        <p:spPr>
          <a:xfrm>
            <a:off x="3393313" y="4931623"/>
            <a:ext cx="1944216" cy="9388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13690"/>
            <a:ext cx="7010400" cy="372110"/>
          </a:xfrm>
        </p:spPr>
        <p:txBody>
          <a:bodyPr>
            <a:normAutofit fontScale="90000"/>
          </a:bodyPr>
          <a:lstStyle/>
          <a:p>
            <a:r>
              <a:rPr lang="en-US" sz="2665" dirty="0">
                <a:solidFill>
                  <a:schemeClr val="accent1"/>
                </a:solidFill>
              </a:rPr>
              <a:t>MIPS</a:t>
            </a:r>
            <a:r>
              <a:rPr lang="zh-CN" altLang="en-US" sz="2665" dirty="0">
                <a:solidFill>
                  <a:schemeClr val="accent1"/>
                </a:solidFill>
              </a:rPr>
              <a:t>中的延迟跳转</a:t>
            </a:r>
            <a:endParaRPr lang="en-US" sz="2665" dirty="0">
              <a:solidFill>
                <a:schemeClr val="accent1"/>
              </a:solidFill>
            </a:endParaRPr>
          </a:p>
        </p:txBody>
      </p:sp>
      <p:sp>
        <p:nvSpPr>
          <p:cNvPr id="3" name="Content Placeholder 2"/>
          <p:cNvSpPr>
            <a:spLocks noGrp="1"/>
          </p:cNvSpPr>
          <p:nvPr>
            <p:ph idx="4294967295"/>
          </p:nvPr>
        </p:nvSpPr>
        <p:spPr>
          <a:xfrm>
            <a:off x="863600" y="1379855"/>
            <a:ext cx="10464800" cy="2551981"/>
          </a:xfrm>
        </p:spPr>
        <p:txBody>
          <a:bodyPr/>
          <a:lstStyle/>
          <a:p>
            <a:r>
              <a:rPr lang="en-US" sz="3000" dirty="0">
                <a:latin typeface="Courier New" panose="02070309020205020404" pitchFamily="49" charset="0"/>
                <a:cs typeface="Courier New" panose="02070309020205020404" pitchFamily="49" charset="0"/>
              </a:rPr>
              <a:t>jal</a:t>
            </a:r>
            <a:r>
              <a:rPr lang="en-US" dirty="0"/>
              <a:t>:</a:t>
            </a:r>
            <a:br>
              <a:rPr lang="en-US" dirty="0"/>
            </a:br>
            <a:r>
              <a:rPr lang="en-US" sz="3000" dirty="0">
                <a:latin typeface="Courier New" panose="02070309020205020404" pitchFamily="49" charset="0"/>
                <a:cs typeface="Courier New" panose="02070309020205020404" pitchFamily="49" charset="0"/>
              </a:rPr>
              <a:t>R[31]=PC+8; PC=JumpAddr</a:t>
            </a:r>
          </a:p>
          <a:p>
            <a:pPr lvl="1"/>
            <a:r>
              <a:rPr lang="en-US" sz="2600" dirty="0">
                <a:latin typeface="Courier New" panose="02070309020205020404" pitchFamily="49" charset="0"/>
                <a:cs typeface="Courier New" panose="02070309020205020404" pitchFamily="49" charset="0"/>
              </a:rPr>
              <a:t>PC+8</a:t>
            </a:r>
            <a:r>
              <a:rPr lang="en-US" dirty="0"/>
              <a:t> </a:t>
            </a:r>
            <a:r>
              <a:rPr lang="zh-CN" altLang="en-US" sz="2400" dirty="0">
                <a:latin typeface="Courier New" panose="02070309020205020404" pitchFamily="49" charset="0"/>
                <a:cs typeface="Courier New" panose="02070309020205020404" pitchFamily="49" charset="0"/>
              </a:rPr>
              <a:t>因为跳转延迟槽</a:t>
            </a:r>
            <a:r>
              <a:rPr lang="en-US" sz="2400" dirty="0">
                <a:latin typeface="Courier New" panose="02070309020205020404" pitchFamily="49" charset="0"/>
                <a:cs typeface="Courier New" panose="02070309020205020404" pitchFamily="49" charset="0"/>
              </a:rPr>
              <a:t>!</a:t>
            </a:r>
          </a:p>
          <a:p>
            <a:pPr lvl="1"/>
            <a:r>
              <a:rPr lang="zh-CN" altLang="en-US" sz="2400" dirty="0">
                <a:latin typeface="Courier New" panose="02070309020205020404" pitchFamily="49" charset="0"/>
                <a:cs typeface="Courier New" panose="02070309020205020404" pitchFamily="49" charset="0"/>
              </a:rPr>
              <a:t>位于</a:t>
            </a:r>
            <a:r>
              <a:rPr lang="en-US" sz="2600" dirty="0">
                <a:latin typeface="Courier New" panose="02070309020205020404" pitchFamily="49" charset="0"/>
                <a:cs typeface="Courier New" panose="02070309020205020404" pitchFamily="49" charset="0"/>
              </a:rPr>
              <a:t>PC+4</a:t>
            </a:r>
            <a:r>
              <a:rPr lang="en-US" dirty="0"/>
              <a:t> </a:t>
            </a:r>
            <a:r>
              <a:rPr lang="zh-CN" altLang="en-US" sz="2400" dirty="0"/>
              <a:t>的指令总会在跳转前执行</a:t>
            </a:r>
            <a:r>
              <a:rPr lang="en-US" sz="2400" dirty="0"/>
              <a:t>, </a:t>
            </a:r>
            <a:r>
              <a:rPr lang="zh-CN" altLang="en-US" sz="2400" dirty="0"/>
              <a:t>所以返回位置</a:t>
            </a:r>
            <a:r>
              <a:rPr lang="en-US" sz="2400" dirty="0"/>
              <a:t> </a:t>
            </a:r>
            <a:r>
              <a:rPr lang="en-US" sz="2600" dirty="0">
                <a:latin typeface="Courier New" panose="02070309020205020404" pitchFamily="49" charset="0"/>
                <a:cs typeface="Courier New" panose="02070309020205020404" pitchFamily="49" charset="0"/>
              </a:rPr>
              <a:t>PC+8</a:t>
            </a:r>
          </a:p>
          <a:p>
            <a:pPr lvl="1"/>
            <a:endParaRPr lang="en-US" dirty="0"/>
          </a:p>
        </p:txBody>
      </p:sp>
      <p:sp>
        <p:nvSpPr>
          <p:cNvPr id="4" name="Oval 3"/>
          <p:cNvSpPr/>
          <p:nvPr/>
        </p:nvSpPr>
        <p:spPr>
          <a:xfrm>
            <a:off x="3236335" y="2022085"/>
            <a:ext cx="308472" cy="506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8" name="TextBox 12"/>
          <p:cNvSpPr txBox="1">
            <a:spLocks noChangeArrowheads="1"/>
          </p:cNvSpPr>
          <p:nvPr/>
        </p:nvSpPr>
        <p:spPr bwMode="auto">
          <a:xfrm>
            <a:off x="-1270" y="251460"/>
            <a:ext cx="9130030" cy="404495"/>
          </a:xfrm>
          <a:prstGeom prst="rect">
            <a:avLst/>
          </a:prstGeom>
          <a:noFill/>
          <a:ln w="9525">
            <a:noFill/>
            <a:miter lim="800000"/>
          </a:ln>
        </p:spPr>
        <p:txBody>
          <a:bodyPr wrap="square">
            <a:spAutoFit/>
          </a:bodyPr>
          <a:lstStyle/>
          <a:p>
            <a:pPr indent="0">
              <a:buNone/>
            </a:pPr>
            <a:r>
              <a:rPr lang="zh-CN" altLang="en-US" sz="2400" b="1" dirty="0">
                <a:solidFill>
                  <a:srgbClr val="000000"/>
                </a:solidFill>
              </a:rPr>
              <a:t>问题</a:t>
            </a:r>
            <a:r>
              <a:rPr lang="en-US" sz="2400" b="1" dirty="0">
                <a:solidFill>
                  <a:srgbClr val="000000"/>
                </a:solidFill>
              </a:rPr>
              <a:t>:</a:t>
            </a:r>
            <a:r>
              <a:rPr lang="en-US" sz="2400" dirty="0">
                <a:solidFill>
                  <a:srgbClr val="000000"/>
                </a:solidFill>
              </a:rPr>
              <a:t>  </a:t>
            </a:r>
            <a:r>
              <a:rPr lang="zh-CN" altLang="en-US" sz="2400" dirty="0">
                <a:solidFill>
                  <a:srgbClr val="000000"/>
                </a:solidFill>
              </a:rPr>
              <a:t>为下列每组指令中</a:t>
            </a:r>
            <a:r>
              <a:rPr lang="zh-CN" altLang="en-US" sz="2400" dirty="0">
                <a:cs typeface="Courier New" panose="02070309020205020404" pitchFamily="49" charset="0"/>
              </a:rPr>
              <a:t>选择一个较合适的描述。</a:t>
            </a:r>
            <a:endParaRPr lang="zh-CN" altLang="en-US" sz="2400" dirty="0">
              <a:ea typeface="Courier New" panose="02070309020205020404" pitchFamily="49" charset="0"/>
              <a:cs typeface="Courier New" panose="02070309020205020404" pitchFamily="49" charset="0"/>
            </a:endParaRPr>
          </a:p>
        </p:txBody>
      </p:sp>
      <p:grpSp>
        <p:nvGrpSpPr>
          <p:cNvPr id="4" name="Group 10"/>
          <p:cNvGrpSpPr/>
          <p:nvPr/>
        </p:nvGrpSpPr>
        <p:grpSpPr bwMode="auto">
          <a:xfrm>
            <a:off x="998220" y="4388346"/>
            <a:ext cx="5127171" cy="457200"/>
            <a:chOff x="960651" y="1743729"/>
            <a:chExt cx="5127011" cy="342906"/>
          </a:xfrm>
        </p:grpSpPr>
        <p:sp>
          <p:nvSpPr>
            <p:cNvPr id="53259" name="TextBox 2"/>
            <p:cNvSpPr txBox="1">
              <a:spLocks noChangeArrowheads="1"/>
            </p:cNvSpPr>
            <p:nvPr/>
          </p:nvSpPr>
          <p:spPr bwMode="auto">
            <a:xfrm>
              <a:off x="1515805" y="1743729"/>
              <a:ext cx="4571857" cy="342906"/>
            </a:xfrm>
            <a:prstGeom prst="rect">
              <a:avLst/>
            </a:prstGeom>
            <a:noFill/>
            <a:ln w="9525">
              <a:noFill/>
              <a:miter lim="800000"/>
            </a:ln>
          </p:spPr>
          <p:txBody>
            <a:bodyPr wrap="square">
              <a:spAutoFit/>
            </a:bodyPr>
            <a:lstStyle/>
            <a:p>
              <a:pPr indent="0">
                <a:buNone/>
              </a:pPr>
              <a:r>
                <a:rPr lang="en-US" sz="2800" b="1" dirty="0">
                  <a:solidFill>
                    <a:srgbClr val="FF8000"/>
                  </a:solidFill>
                </a:rPr>
                <a:t>No stalls as </a:t>
              </a:r>
              <a:r>
                <a:rPr lang="en-US" altLang="zh-CN" sz="2800" b="1" dirty="0">
                  <a:solidFill>
                    <a:srgbClr val="FF8000"/>
                  </a:solidFill>
                </a:rPr>
                <a:t>it</a:t>
              </a:r>
              <a:r>
                <a:rPr lang="en-US" sz="2800" b="1" dirty="0">
                  <a:solidFill>
                    <a:srgbClr val="FF8000"/>
                  </a:solidFill>
                </a:rPr>
                <a:t> is</a:t>
              </a:r>
              <a:endParaRPr lang="en-US" sz="2800" b="1" dirty="0">
                <a:solidFill>
                  <a:srgbClr val="FF8000"/>
                </a:solidFill>
                <a:latin typeface="Symbol" panose="05050102010706020507" pitchFamily="1" charset="2"/>
              </a:endParaRPr>
            </a:p>
          </p:txBody>
        </p:sp>
        <p:sp>
          <p:nvSpPr>
            <p:cNvPr id="53260" name="Rectangle 6"/>
            <p:cNvSpPr>
              <a:spLocks noChangeArrowheads="1"/>
            </p:cNvSpPr>
            <p:nvPr/>
          </p:nvSpPr>
          <p:spPr bwMode="auto">
            <a:xfrm>
              <a:off x="960651" y="1809750"/>
              <a:ext cx="412737" cy="244797"/>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5" name="Group 2"/>
          <p:cNvGrpSpPr/>
          <p:nvPr/>
        </p:nvGrpSpPr>
        <p:grpSpPr>
          <a:xfrm>
            <a:off x="998220" y="4860066"/>
            <a:ext cx="5127171" cy="457200"/>
            <a:chOff x="960438" y="3240088"/>
            <a:chExt cx="5127171" cy="457200"/>
          </a:xfrm>
        </p:grpSpPr>
        <p:sp>
          <p:nvSpPr>
            <p:cNvPr id="53250" name="TextBox 3"/>
            <p:cNvSpPr txBox="1">
              <a:spLocks noChangeArrowheads="1"/>
            </p:cNvSpPr>
            <p:nvPr/>
          </p:nvSpPr>
          <p:spPr bwMode="auto">
            <a:xfrm>
              <a:off x="1515609" y="3240088"/>
              <a:ext cx="4572000" cy="457200"/>
            </a:xfrm>
            <a:prstGeom prst="rect">
              <a:avLst/>
            </a:prstGeom>
            <a:noFill/>
            <a:ln w="9525">
              <a:noFill/>
              <a:miter lim="800000"/>
            </a:ln>
          </p:spPr>
          <p:txBody>
            <a:bodyPr>
              <a:spAutoFit/>
            </a:bodyPr>
            <a:lstStyle/>
            <a:p>
              <a:pPr indent="0">
                <a:buNone/>
              </a:pPr>
              <a:r>
                <a:rPr lang="en-US" sz="2800" b="1" dirty="0">
                  <a:solidFill>
                    <a:srgbClr val="408000"/>
                  </a:solidFill>
                </a:rPr>
                <a:t>No stalls with forwarding</a:t>
              </a:r>
              <a:endParaRPr lang="en-US" sz="2800" b="1" dirty="0">
                <a:solidFill>
                  <a:srgbClr val="408000"/>
                </a:solidFill>
                <a:latin typeface="Symbol" panose="05050102010706020507" pitchFamily="1" charset="2"/>
              </a:endParaRPr>
            </a:p>
          </p:txBody>
        </p:sp>
        <p:sp>
          <p:nvSpPr>
            <p:cNvPr id="53254" name="Rectangle 7"/>
            <p:cNvSpPr>
              <a:spLocks noChangeArrowheads="1"/>
            </p:cNvSpPr>
            <p:nvPr/>
          </p:nvSpPr>
          <p:spPr bwMode="auto">
            <a:xfrm>
              <a:off x="960438" y="33432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6" name="Group 3"/>
          <p:cNvGrpSpPr/>
          <p:nvPr/>
        </p:nvGrpSpPr>
        <p:grpSpPr>
          <a:xfrm>
            <a:off x="998220" y="5317564"/>
            <a:ext cx="5127171" cy="457200"/>
            <a:chOff x="960438" y="4191953"/>
            <a:chExt cx="5127171" cy="457200"/>
          </a:xfrm>
        </p:grpSpPr>
        <p:sp>
          <p:nvSpPr>
            <p:cNvPr id="53251" name="TextBox 4"/>
            <p:cNvSpPr txBox="1">
              <a:spLocks noChangeArrowheads="1"/>
            </p:cNvSpPr>
            <p:nvPr/>
          </p:nvSpPr>
          <p:spPr bwMode="auto">
            <a:xfrm>
              <a:off x="1515609" y="4191953"/>
              <a:ext cx="4572000" cy="457200"/>
            </a:xfrm>
            <a:prstGeom prst="rect">
              <a:avLst/>
            </a:prstGeom>
            <a:noFill/>
            <a:ln w="9525">
              <a:noFill/>
              <a:miter lim="800000"/>
            </a:ln>
          </p:spPr>
          <p:txBody>
            <a:bodyPr>
              <a:spAutoFit/>
            </a:bodyPr>
            <a:lstStyle/>
            <a:p>
              <a:pPr indent="0">
                <a:buNone/>
              </a:pPr>
              <a:r>
                <a:rPr lang="en-US" sz="2800" b="1" dirty="0">
                  <a:solidFill>
                    <a:srgbClr val="FF66A0"/>
                  </a:solidFill>
                </a:rPr>
                <a:t>Must stall</a:t>
              </a:r>
              <a:endParaRPr lang="en-US" sz="2800" b="1" dirty="0">
                <a:solidFill>
                  <a:srgbClr val="FF66A0"/>
                </a:solidFill>
                <a:latin typeface="Symbol" panose="05050102010706020507" pitchFamily="1" charset="2"/>
              </a:endParaRPr>
            </a:p>
          </p:txBody>
        </p:sp>
        <p:sp>
          <p:nvSpPr>
            <p:cNvPr id="53255" name="Rectangle 8"/>
            <p:cNvSpPr>
              <a:spLocks noChangeArrowheads="1"/>
            </p:cNvSpPr>
            <p:nvPr/>
          </p:nvSpPr>
          <p:spPr bwMode="auto">
            <a:xfrm>
              <a:off x="960438" y="42576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aphicFrame>
        <p:nvGraphicFramePr>
          <p:cNvPr id="21" name="Table 20"/>
          <p:cNvGraphicFramePr>
            <a:graphicFrameLocks noGrp="1"/>
          </p:cNvGraphicFramePr>
          <p:nvPr/>
        </p:nvGraphicFramePr>
        <p:xfrm>
          <a:off x="540752" y="1571650"/>
          <a:ext cx="8044815" cy="1981200"/>
        </p:xfrm>
        <a:graphic>
          <a:graphicData uri="http://schemas.openxmlformats.org/drawingml/2006/table">
            <a:tbl>
              <a:tblPr firstRow="1" bandRow="1">
                <a:tableStyleId>{2D5ABB26-0587-4C30-8999-92F81FD0307C}</a:tableStyleId>
              </a:tblPr>
              <a:tblGrid>
                <a:gridCol w="2681605">
                  <a:extLst>
                    <a:ext uri="{9D8B030D-6E8A-4147-A177-3AD203B41FA5}">
                      <a16:colId xmlns:a16="http://schemas.microsoft.com/office/drawing/2014/main" val="20000"/>
                    </a:ext>
                  </a:extLst>
                </a:gridCol>
                <a:gridCol w="2681605">
                  <a:extLst>
                    <a:ext uri="{9D8B030D-6E8A-4147-A177-3AD203B41FA5}">
                      <a16:colId xmlns:a16="http://schemas.microsoft.com/office/drawing/2014/main" val="20001"/>
                    </a:ext>
                  </a:extLst>
                </a:gridCol>
                <a:gridCol w="2681605">
                  <a:extLst>
                    <a:ext uri="{9D8B030D-6E8A-4147-A177-3AD203B41FA5}">
                      <a16:colId xmlns:a16="http://schemas.microsoft.com/office/drawing/2014/main" val="20002"/>
                    </a:ext>
                  </a:extLst>
                </a:gridCol>
              </a:tblGrid>
              <a:tr h="1981200">
                <a:tc>
                  <a:txBody>
                    <a:bodyPr/>
                    <a:lstStyle/>
                    <a:p>
                      <a:pPr algn="l">
                        <a:tabLst>
                          <a:tab pos="626745" algn="l"/>
                        </a:tabLst>
                      </a:pPr>
                      <a:r>
                        <a:rPr lang="en-US" sz="2800" baseline="0" dirty="0">
                          <a:latin typeface="+mn-lt"/>
                        </a:rPr>
                        <a:t>1:</a:t>
                      </a:r>
                    </a:p>
                    <a:p>
                      <a:pPr algn="l">
                        <a:tabLst>
                          <a:tab pos="626745" algn="l"/>
                        </a:tabLst>
                      </a:pPr>
                      <a:r>
                        <a:rPr lang="en-US" sz="2000" baseline="0" dirty="0">
                          <a:latin typeface="Courier New" panose="02070309020205020404"/>
                          <a:cs typeface="Courier New" panose="02070309020205020404"/>
                        </a:rPr>
                        <a:t> </a:t>
                      </a:r>
                      <a:r>
                        <a:rPr lang="en-US" sz="2000" baseline="0" dirty="0" err="1">
                          <a:latin typeface="Courier New" panose="02070309020205020404"/>
                          <a:cs typeface="Courier New" panose="02070309020205020404"/>
                        </a:rPr>
                        <a:t>lw</a:t>
                      </a:r>
                      <a:r>
                        <a:rPr lang="en-US" sz="2000" kern="1200" dirty="0">
                          <a:solidFill>
                            <a:schemeClr val="tx1"/>
                          </a:solidFill>
                          <a:latin typeface="Courier New" panose="02070309020205020404"/>
                          <a:ea typeface="+mn-ea"/>
                          <a:cs typeface="Courier New" panose="02070309020205020404"/>
                        </a:rPr>
                        <a:t>	</a:t>
                      </a:r>
                      <a:r>
                        <a:rPr lang="en-US" sz="2000" baseline="0" dirty="0">
                          <a:solidFill>
                            <a:srgbClr val="FF0000"/>
                          </a:solidFill>
                          <a:latin typeface="Courier New" panose="02070309020205020404"/>
                          <a:cs typeface="Courier New" panose="02070309020205020404"/>
                        </a:rPr>
                        <a:t>$t0</a:t>
                      </a:r>
                      <a:r>
                        <a:rPr lang="en-US" sz="2000" baseline="0" dirty="0">
                          <a:latin typeface="Courier New" panose="02070309020205020404"/>
                          <a:cs typeface="Courier New" panose="02070309020205020404"/>
                        </a:rPr>
                        <a:t>,0($t0)</a:t>
                      </a:r>
                    </a:p>
                    <a:p>
                      <a:pPr algn="l">
                        <a:tabLst>
                          <a:tab pos="626745" algn="l"/>
                        </a:tabLst>
                      </a:pPr>
                      <a:r>
                        <a:rPr lang="en-US" sz="2000" baseline="0" dirty="0">
                          <a:latin typeface="Courier New" panose="02070309020205020404"/>
                          <a:cs typeface="Courier New" panose="02070309020205020404"/>
                        </a:rPr>
                        <a:t> add $t1,</a:t>
                      </a:r>
                      <a:r>
                        <a:rPr lang="en-US" sz="2000" baseline="0" dirty="0">
                          <a:solidFill>
                            <a:srgbClr val="FF0000"/>
                          </a:solidFill>
                          <a:latin typeface="Courier New" panose="02070309020205020404"/>
                          <a:cs typeface="Courier New" panose="02070309020205020404"/>
                        </a:rPr>
                        <a:t>$t0</a:t>
                      </a:r>
                      <a:r>
                        <a:rPr lang="en-US" sz="2000" baseline="0" dirty="0">
                          <a:solidFill>
                            <a:schemeClr val="tx1"/>
                          </a:solidFill>
                          <a:latin typeface="Courier New" panose="02070309020205020404"/>
                          <a:cs typeface="Courier New" panose="02070309020205020404"/>
                        </a:rPr>
                        <a:t>,</a:t>
                      </a:r>
                      <a:r>
                        <a:rPr lang="en-US" sz="2000" baseline="0" dirty="0">
                          <a:solidFill>
                            <a:srgbClr val="FF0000"/>
                          </a:solidFill>
                          <a:latin typeface="Courier New" panose="02070309020205020404"/>
                          <a:cs typeface="Courier New" panose="02070309020205020404"/>
                        </a:rPr>
                        <a:t>$t0</a:t>
                      </a:r>
                      <a:endParaRPr lang="en-US" sz="2000" dirty="0">
                        <a:solidFill>
                          <a:srgbClr val="FF0000"/>
                        </a:solidFill>
                        <a:latin typeface="Courier New" panose="02070309020205020404"/>
                        <a:cs typeface="Courier New" panose="02070309020205020404"/>
                      </a:endParaRPr>
                    </a:p>
                  </a:txBody>
                  <a:tcPr/>
                </a:tc>
                <a:tc>
                  <a:txBody>
                    <a:bodyPr/>
                    <a:lstStyle/>
                    <a:p>
                      <a:r>
                        <a:rPr lang="en-US" sz="2800" kern="1200" baseline="0" dirty="0">
                          <a:solidFill>
                            <a:schemeClr val="tx1"/>
                          </a:solidFill>
                          <a:latin typeface="+mn-lt"/>
                          <a:ea typeface="+mn-ea"/>
                          <a:cs typeface="+mn-cs"/>
                        </a:rPr>
                        <a:t>2:</a:t>
                      </a:r>
                    </a:p>
                    <a:p>
                      <a:r>
                        <a:rPr lang="en-US" sz="2000" kern="1200" baseline="0" dirty="0">
                          <a:solidFill>
                            <a:schemeClr val="tx1"/>
                          </a:solidFill>
                          <a:latin typeface="Courier New" panose="02070309020205020404"/>
                          <a:ea typeface="+mn-ea"/>
                          <a:cs typeface="Courier New" panose="02070309020205020404"/>
                        </a:rPr>
                        <a:t> add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,$t0,$t0</a:t>
                      </a:r>
                    </a:p>
                    <a:p>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$t2,$t0,5</a:t>
                      </a:r>
                    </a:p>
                    <a:p>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$t4,</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tc>
                  <a:txBody>
                    <a:bodyPr/>
                    <a:lstStyle/>
                    <a:p>
                      <a:pPr>
                        <a:tabLst>
                          <a:tab pos="337820" algn="l"/>
                        </a:tabLst>
                      </a:pPr>
                      <a:r>
                        <a:rPr lang="en-US" sz="2400" kern="1200" baseline="0" dirty="0">
                          <a:solidFill>
                            <a:schemeClr val="tx1"/>
                          </a:solidFill>
                          <a:latin typeface="+mn-lt"/>
                          <a:ea typeface="+mn-ea"/>
                          <a:cs typeface="+mn-cs"/>
                        </a:rPr>
                        <a:t>3: </a:t>
                      </a:r>
                      <a:r>
                        <a:rPr lang="en-US" sz="1600" kern="1200" dirty="0">
                          <a:solidFill>
                            <a:schemeClr val="tx1"/>
                          </a:solidFill>
                          <a:latin typeface="+mn-lt"/>
                          <a:ea typeface="+mn-ea"/>
                          <a:cs typeface="Courier New" panose="02070309020205020404"/>
                        </a:rPr>
                        <a:t>	</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,$t0,1</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$t3,$t0,4</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$t5,</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extLst>
                  <a:ext uri="{0D108BD9-81ED-4DB2-BD59-A6C34878D82A}">
                    <a16:rowId xmlns:a16="http://schemas.microsoft.com/office/drawing/2014/main" val="10000"/>
                  </a:ext>
                </a:extLst>
              </a:tr>
            </a:tbl>
          </a:graphicData>
        </a:graphic>
      </p:graphicFrame>
      <p:graphicFrame>
        <p:nvGraphicFramePr>
          <p:cNvPr id="14" name="Table 20"/>
          <p:cNvGraphicFramePr>
            <a:graphicFrameLocks noGrp="1"/>
          </p:cNvGraphicFramePr>
          <p:nvPr>
            <p:extLst>
              <p:ext uri="{D42A27DB-BD31-4B8C-83A1-F6EECF244321}">
                <p14:modId xmlns:p14="http://schemas.microsoft.com/office/powerpoint/2010/main" val="668854001"/>
              </p:ext>
            </p:extLst>
          </p:nvPr>
        </p:nvGraphicFramePr>
        <p:xfrm>
          <a:off x="3377873" y="1571600"/>
          <a:ext cx="8044815" cy="1676400"/>
        </p:xfrm>
        <a:graphic>
          <a:graphicData uri="http://schemas.openxmlformats.org/drawingml/2006/table">
            <a:tbl>
              <a:tblPr firstRow="1" bandRow="1">
                <a:tableStyleId>{2D5ABB26-0587-4C30-8999-92F81FD0307C}</a:tableStyleId>
              </a:tblPr>
              <a:tblGrid>
                <a:gridCol w="2681605">
                  <a:extLst>
                    <a:ext uri="{9D8B030D-6E8A-4147-A177-3AD203B41FA5}">
                      <a16:colId xmlns:a16="http://schemas.microsoft.com/office/drawing/2014/main" val="20000"/>
                    </a:ext>
                  </a:extLst>
                </a:gridCol>
                <a:gridCol w="2681605">
                  <a:extLst>
                    <a:ext uri="{9D8B030D-6E8A-4147-A177-3AD203B41FA5}">
                      <a16:colId xmlns:a16="http://schemas.microsoft.com/office/drawing/2014/main" val="20001"/>
                    </a:ext>
                  </a:extLst>
                </a:gridCol>
                <a:gridCol w="2681605">
                  <a:extLst>
                    <a:ext uri="{9D8B030D-6E8A-4147-A177-3AD203B41FA5}">
                      <a16:colId xmlns:a16="http://schemas.microsoft.com/office/drawing/2014/main" val="20002"/>
                    </a:ext>
                  </a:extLst>
                </a:gridCol>
              </a:tblGrid>
              <a:tr h="440009">
                <a:tc>
                  <a:txBody>
                    <a:bodyPr/>
                    <a:lstStyle/>
                    <a:p>
                      <a:pPr algn="l">
                        <a:tabLst>
                          <a:tab pos="626745" algn="l"/>
                        </a:tabLst>
                      </a:pPr>
                      <a:endParaRPr lang="en-US" sz="2000" dirty="0">
                        <a:solidFill>
                          <a:srgbClr val="000000"/>
                        </a:solidFill>
                        <a:latin typeface="Courier New" panose="02070309020205020404"/>
                        <a:cs typeface="Courier New" panose="02070309020205020404"/>
                      </a:endParaRPr>
                    </a:p>
                  </a:txBody>
                  <a:tcPr/>
                </a:tc>
                <a:tc>
                  <a:txBody>
                    <a:bodyPr/>
                    <a:lstStyle/>
                    <a:p>
                      <a:endParaRPr lang="en-US" sz="2000" dirty="0">
                        <a:solidFill>
                          <a:srgbClr val="000000"/>
                        </a:solidFill>
                        <a:latin typeface="Courier New" panose="02070309020205020404"/>
                        <a:cs typeface="Courier New" panose="02070309020205020404"/>
                      </a:endParaRPr>
                    </a:p>
                  </a:txBody>
                  <a:tcPr/>
                </a:tc>
                <a:tc>
                  <a:txBody>
                    <a:bodyPr/>
                    <a:lstStyle/>
                    <a:p>
                      <a:pPr>
                        <a:tabLst>
                          <a:tab pos="337820" algn="l"/>
                        </a:tabLst>
                      </a:pPr>
                      <a:r>
                        <a:rPr lang="en-US" sz="2400" kern="1200" baseline="0" dirty="0">
                          <a:solidFill>
                            <a:schemeClr val="tx1"/>
                          </a:solidFill>
                          <a:latin typeface="+mn-lt"/>
                          <a:ea typeface="+mn-ea"/>
                          <a:cs typeface="+mn-cs"/>
                        </a:rPr>
                        <a:t>4: </a:t>
                      </a:r>
                      <a:r>
                        <a:rPr lang="en-US" sz="1600" kern="1200" dirty="0">
                          <a:solidFill>
                            <a:schemeClr val="tx1"/>
                          </a:solidFill>
                          <a:latin typeface="+mn-lt"/>
                          <a:ea typeface="+mn-ea"/>
                          <a:cs typeface="Courier New" panose="02070309020205020404"/>
                        </a:rPr>
                        <a:t>	</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,$t0,1</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$t5,</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0" y="283210"/>
            <a:ext cx="7010400" cy="371475"/>
          </a:xfrm>
        </p:spPr>
        <p:txBody>
          <a:bodyPr/>
          <a:lstStyle/>
          <a:p>
            <a:r>
              <a:rPr lang="en-US" dirty="0">
                <a:solidFill>
                  <a:schemeClr val="accent1"/>
                </a:solidFill>
              </a:rPr>
              <a:t>#1</a:t>
            </a:r>
          </a:p>
        </p:txBody>
      </p:sp>
      <p:grpSp>
        <p:nvGrpSpPr>
          <p:cNvPr id="2" name="Group 4"/>
          <p:cNvGrpSpPr/>
          <p:nvPr/>
        </p:nvGrpSpPr>
        <p:grpSpPr bwMode="auto">
          <a:xfrm>
            <a:off x="3232645" y="1179513"/>
            <a:ext cx="8335963" cy="5056188"/>
            <a:chOff x="-123" y="551"/>
            <a:chExt cx="5251"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350" cy="286"/>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cs typeface="Arial" panose="020B0604020202020204" pitchFamily="34" charset="0"/>
                </a:rPr>
                <a:t>lw</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12" cy="286"/>
            </a:xfrm>
            <a:prstGeom prst="rect">
              <a:avLst/>
            </a:prstGeom>
            <a:noFill/>
            <a:ln w="12700">
              <a:noFill/>
              <a:miter lim="800000"/>
            </a:ln>
            <a:effectLst/>
          </p:spPr>
          <p:txBody>
            <a:bodyPr wrap="none" lIns="90487" tIns="44450" rIns="90487" bIns="44450">
              <a:spAutoFit/>
            </a:bodyPr>
            <a:lstStyle/>
            <a:p>
              <a:pPr indent="0">
                <a:buNone/>
              </a:pPr>
              <a:r>
                <a:rPr lang="en-US" sz="2800" b="1" dirty="0">
                  <a:latin typeface="Arial" panose="020B0604020202020204" pitchFamily="34" charset="0"/>
                  <a:cs typeface="Arial" panose="020B0604020202020204" pitchFamily="34" charset="0"/>
                </a:rPr>
                <a:t>add</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0" name="Rectangle 162"/>
            <p:cNvSpPr>
              <a:spLocks noChangeArrowheads="1"/>
            </p:cNvSpPr>
            <p:nvPr/>
          </p:nvSpPr>
          <p:spPr bwMode="auto">
            <a:xfrm>
              <a:off x="-123" y="1035"/>
              <a:ext cx="686" cy="598"/>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dirty="0" err="1">
                  <a:solidFill>
                    <a:schemeClr val="tx1"/>
                  </a:solidFill>
                  <a:latin typeface="Arial" panose="020B0604020202020204" pitchFamily="34" charset="0"/>
                </a:rPr>
                <a:t>Instr</a:t>
              </a:r>
              <a:endParaRPr lang="en-US" sz="2800" b="1" dirty="0">
                <a:solidFill>
                  <a:schemeClr val="tx1"/>
                </a:solidFill>
                <a:latin typeface="Arial" panose="020B0604020202020204" pitchFamily="34" charset="0"/>
              </a:endParaRPr>
            </a:p>
            <a:p>
              <a:pPr indent="0" algn="ctr">
                <a:lnSpc>
                  <a:spcPct val="80000"/>
                </a:lnSpc>
                <a:buNone/>
              </a:pPr>
              <a:r>
                <a:rPr lang="en-US" sz="2800" b="1" dirty="0">
                  <a:solidFill>
                    <a:schemeClr val="tx1"/>
                  </a:solidFill>
                  <a:latin typeface="Arial" panose="020B0604020202020204" pitchFamily="34" charset="0"/>
                </a:rPr>
                <a:t>order</a:t>
              </a:r>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flipH="1">
            <a:off x="7554429" y="2453054"/>
            <a:ext cx="580291" cy="720969"/>
          </a:xfrm>
          <a:prstGeom prst="line">
            <a:avLst/>
          </a:prstGeom>
          <a:noFill/>
          <a:ln w="38100">
            <a:solidFill>
              <a:srgbClr val="FF0000"/>
            </a:solidFill>
            <a:round/>
            <a:tailEnd type="triangle" w="med" len="med"/>
          </a:ln>
          <a:effectLst/>
        </p:spPr>
        <p:txBody>
          <a:bodyPr wrap="none" anchor="ctr"/>
          <a:lstStyle/>
          <a:p>
            <a:endParaRPr lang="en-US"/>
          </a:p>
        </p:txBody>
      </p:sp>
      <p:sp>
        <p:nvSpPr>
          <p:cNvPr id="167" name="TextBox 4"/>
          <p:cNvSpPr txBox="1">
            <a:spLocks noChangeArrowheads="1"/>
          </p:cNvSpPr>
          <p:nvPr/>
        </p:nvSpPr>
        <p:spPr bwMode="auto">
          <a:xfrm>
            <a:off x="9722346" y="2257547"/>
            <a:ext cx="1675310" cy="823595"/>
          </a:xfrm>
          <a:prstGeom prst="rect">
            <a:avLst/>
          </a:prstGeom>
          <a:solidFill>
            <a:schemeClr val="bg1"/>
          </a:solidFill>
          <a:ln w="9525">
            <a:noFill/>
            <a:miter lim="800000"/>
          </a:ln>
        </p:spPr>
        <p:txBody>
          <a:bodyPr wrap="square">
            <a:spAutoFit/>
          </a:bodyPr>
          <a:lstStyle/>
          <a:p>
            <a:pPr indent="0">
              <a:buNone/>
            </a:pPr>
            <a:r>
              <a:rPr lang="en-US" altLang="zh-CN" sz="2800" b="1" dirty="0">
                <a:solidFill>
                  <a:srgbClr val="FF66A0"/>
                </a:solidFill>
              </a:rPr>
              <a:t>Must stall</a:t>
            </a:r>
            <a:endParaRPr lang="en-US" altLang="zh-CN" sz="2800" b="1" dirty="0">
              <a:solidFill>
                <a:srgbClr val="FF66A0"/>
              </a:solidFill>
              <a:latin typeface="Symbol" panose="05050102010706020507" pitchFamily="1" charset="2"/>
            </a:endParaRPr>
          </a:p>
        </p:txBody>
      </p:sp>
      <p:sp>
        <p:nvSpPr>
          <p:cNvPr id="2761732" name="矩形 2761731"/>
          <p:cNvSpPr/>
          <p:nvPr/>
        </p:nvSpPr>
        <p:spPr>
          <a:xfrm>
            <a:off x="191344" y="908720"/>
            <a:ext cx="2767634" cy="1175706"/>
          </a:xfrm>
          <a:prstGeom prst="rect">
            <a:avLst/>
          </a:prstGeom>
        </p:spPr>
        <p:txBody>
          <a:bodyPr wrap="square">
            <a:spAutoFit/>
          </a:bodyPr>
          <a:lstStyle/>
          <a:p>
            <a:pPr>
              <a:buNone/>
              <a:tabLst>
                <a:tab pos="626745" algn="l"/>
              </a:tabLst>
            </a:pPr>
            <a:r>
              <a:rPr lang="en-US" altLang="zh-CN" sz="2400" dirty="0"/>
              <a:t>1:</a:t>
            </a:r>
          </a:p>
          <a:p>
            <a:pPr>
              <a:buNone/>
              <a:tabLst>
                <a:tab pos="626745" algn="l"/>
              </a:tabLst>
            </a:pPr>
            <a:r>
              <a:rPr lang="en-US" altLang="zh-CN"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lw</a:t>
            </a:r>
            <a:r>
              <a:rPr lang="en-US" altLang="zh-CN" sz="2000" dirty="0">
                <a:latin typeface="Courier New" panose="02070309020205020404"/>
                <a:cs typeface="Courier New" panose="02070309020205020404"/>
              </a:rPr>
              <a:t>	</a:t>
            </a:r>
            <a:r>
              <a:rPr lang="en-US" altLang="zh-CN" sz="2000" dirty="0">
                <a:solidFill>
                  <a:srgbClr val="FF0000"/>
                </a:solidFill>
                <a:latin typeface="Courier New" panose="02070309020205020404"/>
                <a:cs typeface="Courier New" panose="02070309020205020404"/>
              </a:rPr>
              <a:t>$t0</a:t>
            </a:r>
            <a:r>
              <a:rPr lang="en-US" altLang="zh-CN" sz="2000" dirty="0">
                <a:latin typeface="Courier New" panose="02070309020205020404"/>
                <a:cs typeface="Courier New" panose="02070309020205020404"/>
              </a:rPr>
              <a:t>,0($t0)</a:t>
            </a:r>
          </a:p>
          <a:p>
            <a:pPr>
              <a:buNone/>
              <a:tabLst>
                <a:tab pos="626745" algn="l"/>
              </a:tabLst>
            </a:pPr>
            <a:r>
              <a:rPr lang="en-US" altLang="zh-CN" sz="2000" dirty="0">
                <a:latin typeface="Courier New" panose="02070309020205020404"/>
                <a:cs typeface="Courier New" panose="02070309020205020404"/>
              </a:rPr>
              <a:t> add $t1,</a:t>
            </a:r>
            <a:r>
              <a:rPr lang="en-US" altLang="zh-CN" sz="2000" dirty="0">
                <a:solidFill>
                  <a:srgbClr val="FF0000"/>
                </a:solidFill>
                <a:latin typeface="Courier New" panose="02070309020205020404"/>
                <a:cs typeface="Courier New" panose="02070309020205020404"/>
              </a:rPr>
              <a:t>$t0</a:t>
            </a:r>
            <a:r>
              <a:rPr lang="en-US" altLang="zh-CN" sz="2000" dirty="0">
                <a:latin typeface="Courier New" panose="02070309020205020404"/>
                <a:cs typeface="Courier New" panose="02070309020205020404"/>
              </a:rPr>
              <a:t>,</a:t>
            </a:r>
            <a:r>
              <a:rPr lang="en-US" altLang="zh-CN" sz="2000" dirty="0">
                <a:solidFill>
                  <a:srgbClr val="FF0000"/>
                </a:solidFill>
                <a:latin typeface="Courier New" panose="02070309020205020404"/>
                <a:cs typeface="Courier New" panose="02070309020205020404"/>
              </a:rPr>
              <a:t>$t0</a:t>
            </a:r>
          </a:p>
        </p:txBody>
      </p:sp>
      <p:sp>
        <p:nvSpPr>
          <p:cNvPr id="168" name="TextBox 4"/>
          <p:cNvSpPr txBox="1">
            <a:spLocks noChangeArrowheads="1"/>
          </p:cNvSpPr>
          <p:nvPr/>
        </p:nvSpPr>
        <p:spPr bwMode="auto">
          <a:xfrm>
            <a:off x="496692" y="3456554"/>
            <a:ext cx="2609253" cy="1046440"/>
          </a:xfrm>
          <a:prstGeom prst="rect">
            <a:avLst/>
          </a:prstGeom>
          <a:solidFill>
            <a:schemeClr val="bg1"/>
          </a:solidFill>
          <a:ln w="9525">
            <a:noFill/>
            <a:miter lim="800000"/>
          </a:ln>
        </p:spPr>
        <p:txBody>
          <a:bodyPr wrap="square">
            <a:spAutoFit/>
          </a:bodyPr>
          <a:lstStyle/>
          <a:p>
            <a:pPr indent="0">
              <a:buNone/>
            </a:pPr>
            <a:r>
              <a:rPr lang="en-US" altLang="zh-CN" sz="2000" b="1" dirty="0" err="1">
                <a:solidFill>
                  <a:schemeClr val="accent2"/>
                </a:solidFill>
              </a:rPr>
              <a:t>lw</a:t>
            </a:r>
            <a:r>
              <a:rPr lang="zh-CN" altLang="en-US" sz="2000" b="1" dirty="0">
                <a:solidFill>
                  <a:schemeClr val="accent2"/>
                </a:solidFill>
              </a:rPr>
              <a:t>指令：</a:t>
            </a:r>
            <a:endParaRPr lang="en-US" altLang="zh-CN" sz="2000" b="1" dirty="0">
              <a:solidFill>
                <a:schemeClr val="accent2"/>
              </a:solidFill>
            </a:endParaRPr>
          </a:p>
          <a:p>
            <a:pPr marL="342900" indent="-342900"/>
            <a:r>
              <a:rPr lang="zh-CN" altLang="en-US" dirty="0">
                <a:solidFill>
                  <a:schemeClr val="accent2"/>
                </a:solidFill>
                <a:latin typeface="Symbol" panose="05050102010706020507" pitchFamily="1" charset="2"/>
              </a:rPr>
              <a:t>有旁路，阻塞</a:t>
            </a:r>
            <a:r>
              <a:rPr lang="en-US" altLang="zh-CN" dirty="0">
                <a:solidFill>
                  <a:schemeClr val="accent2"/>
                </a:solidFill>
                <a:latin typeface="Symbol" panose="05050102010706020507" pitchFamily="1" charset="2"/>
              </a:rPr>
              <a:t>1</a:t>
            </a:r>
            <a:r>
              <a:rPr lang="zh-CN" altLang="en-US" dirty="0">
                <a:solidFill>
                  <a:schemeClr val="accent2"/>
                </a:solidFill>
                <a:latin typeface="Symbol" panose="05050102010706020507" pitchFamily="1" charset="2"/>
              </a:rPr>
              <a:t>个</a:t>
            </a:r>
            <a:r>
              <a:rPr lang="en-US" altLang="zh-CN" dirty="0" err="1">
                <a:solidFill>
                  <a:schemeClr val="accent2"/>
                </a:solidFill>
                <a:latin typeface="+mn-ea"/>
                <a:ea typeface="+mn-ea"/>
              </a:rPr>
              <a:t>clk</a:t>
            </a:r>
            <a:endParaRPr lang="en-US" altLang="zh-CN" dirty="0">
              <a:solidFill>
                <a:schemeClr val="accent2"/>
              </a:solidFill>
              <a:latin typeface="+mn-ea"/>
              <a:ea typeface="+mn-ea"/>
            </a:endParaRPr>
          </a:p>
          <a:p>
            <a:pPr marL="342900" indent="-342900"/>
            <a:r>
              <a:rPr lang="zh-CN" altLang="en-US" dirty="0">
                <a:solidFill>
                  <a:schemeClr val="accent2"/>
                </a:solidFill>
                <a:latin typeface="+mn-ea"/>
                <a:ea typeface="+mn-ea"/>
              </a:rPr>
              <a:t>无旁路，阻塞</a:t>
            </a:r>
            <a:r>
              <a:rPr lang="en-US" altLang="zh-CN" dirty="0">
                <a:solidFill>
                  <a:schemeClr val="accent2"/>
                </a:solidFill>
                <a:latin typeface="+mn-ea"/>
                <a:ea typeface="+mn-ea"/>
              </a:rPr>
              <a:t>2</a:t>
            </a:r>
            <a:r>
              <a:rPr lang="zh-CN" altLang="en-US" dirty="0">
                <a:solidFill>
                  <a:schemeClr val="accent2"/>
                </a:solidFill>
                <a:latin typeface="+mn-ea"/>
                <a:ea typeface="+mn-ea"/>
              </a:rPr>
              <a:t>个</a:t>
            </a:r>
            <a:r>
              <a:rPr lang="en-US" altLang="zh-CN" dirty="0" err="1">
                <a:solidFill>
                  <a:srgbClr val="063DE8"/>
                </a:solidFill>
              </a:rPr>
              <a:t>clk</a:t>
            </a:r>
            <a:endParaRPr lang="en-US" altLang="zh-CN" dirty="0">
              <a:solidFill>
                <a:srgbClr val="063DE8"/>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bldLvl="0" animBg="1"/>
      <p:bldP spid="168"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38735" y="323850"/>
            <a:ext cx="7010400" cy="371475"/>
          </a:xfrm>
        </p:spPr>
        <p:txBody>
          <a:bodyPr/>
          <a:lstStyle/>
          <a:p>
            <a:r>
              <a:rPr lang="en-US" dirty="0">
                <a:solidFill>
                  <a:schemeClr val="accent1"/>
                </a:solidFill>
              </a:rPr>
              <a:t>#2</a:t>
            </a:r>
          </a:p>
        </p:txBody>
      </p:sp>
      <p:grpSp>
        <p:nvGrpSpPr>
          <p:cNvPr id="2" name="Group 4"/>
          <p:cNvGrpSpPr/>
          <p:nvPr/>
        </p:nvGrpSpPr>
        <p:grpSpPr bwMode="auto">
          <a:xfrm>
            <a:off x="3637953" y="1179513"/>
            <a:ext cx="8335963" cy="5056188"/>
            <a:chOff x="-123" y="551"/>
            <a:chExt cx="5251"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12" cy="286"/>
            </a:xfrm>
            <a:prstGeom prst="rect">
              <a:avLst/>
            </a:prstGeom>
            <a:noFill/>
            <a:ln w="12700">
              <a:noFill/>
              <a:miter lim="800000"/>
            </a:ln>
            <a:effectLst/>
          </p:spPr>
          <p:txBody>
            <a:bodyPr wrap="none" lIns="90487" tIns="44450" rIns="90487" bIns="44450">
              <a:spAutoFit/>
            </a:bodyPr>
            <a:lstStyle/>
            <a:p>
              <a:pPr indent="0">
                <a:buNone/>
              </a:pPr>
              <a:r>
                <a:rPr lang="en-US" sz="2800" b="1" dirty="0">
                  <a:solidFill>
                    <a:schemeClr val="tx1"/>
                  </a:solidFill>
                  <a:latin typeface="Arial" panose="020B0604020202020204" pitchFamily="34" charset="0"/>
                  <a:cs typeface="Arial" panose="020B0604020202020204" pitchFamily="34" charset="0"/>
                </a:rPr>
                <a:t>add</a:t>
              </a: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0" name="Rectangle 162"/>
            <p:cNvSpPr>
              <a:spLocks noChangeArrowheads="1"/>
            </p:cNvSpPr>
            <p:nvPr/>
          </p:nvSpPr>
          <p:spPr bwMode="auto">
            <a:xfrm>
              <a:off x="-123" y="1035"/>
              <a:ext cx="686" cy="598"/>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a:off x="7948338" y="2497992"/>
            <a:ext cx="697200" cy="1484923"/>
          </a:xfrm>
          <a:prstGeom prst="line">
            <a:avLst/>
          </a:prstGeom>
          <a:noFill/>
          <a:ln w="38100">
            <a:solidFill>
              <a:schemeClr val="accent2">
                <a:alpha val="80000"/>
              </a:schemeClr>
            </a:solidFill>
            <a:round/>
            <a:tailEnd type="triangle" w="med" len="med"/>
          </a:ln>
          <a:effectLst/>
        </p:spPr>
        <p:txBody>
          <a:bodyPr wrap="none" anchor="ctr"/>
          <a:lstStyle/>
          <a:p>
            <a:endParaRPr lang="en-US"/>
          </a:p>
        </p:txBody>
      </p:sp>
      <p:sp>
        <p:nvSpPr>
          <p:cNvPr id="167" name="TextBox 166"/>
          <p:cNvSpPr txBox="1"/>
          <p:nvPr/>
        </p:nvSpPr>
        <p:spPr>
          <a:xfrm>
            <a:off x="7001376" y="1732085"/>
            <a:ext cx="1644161" cy="352425"/>
          </a:xfrm>
          <a:prstGeom prst="rect">
            <a:avLst/>
          </a:prstGeom>
          <a:noFill/>
        </p:spPr>
        <p:txBody>
          <a:bodyPr wrap="square" rtlCol="0">
            <a:spAutoFit/>
          </a:bodyPr>
          <a:lstStyle/>
          <a:p>
            <a:pPr indent="0">
              <a:buNone/>
            </a:pPr>
            <a:r>
              <a:rPr lang="en-US" sz="2000" b="1" dirty="0">
                <a:solidFill>
                  <a:schemeClr val="accent2"/>
                </a:solidFill>
              </a:rPr>
              <a:t>forwarding</a:t>
            </a:r>
          </a:p>
        </p:txBody>
      </p:sp>
      <p:sp>
        <p:nvSpPr>
          <p:cNvPr id="168" name="Line 164"/>
          <p:cNvSpPr>
            <a:spLocks noChangeShapeType="1"/>
          </p:cNvSpPr>
          <p:nvPr/>
        </p:nvSpPr>
        <p:spPr bwMode="auto">
          <a:xfrm flipH="1">
            <a:off x="8260752" y="2523391"/>
            <a:ext cx="750888" cy="1459523"/>
          </a:xfrm>
          <a:prstGeom prst="line">
            <a:avLst/>
          </a:prstGeom>
          <a:noFill/>
          <a:ln w="38100">
            <a:solidFill>
              <a:srgbClr val="FF0000">
                <a:alpha val="80000"/>
              </a:srgbClr>
            </a:solidFill>
            <a:round/>
            <a:tailEnd type="triangle" w="med" len="med"/>
          </a:ln>
          <a:effectLst/>
        </p:spPr>
        <p:txBody>
          <a:bodyPr wrap="none" anchor="ctr"/>
          <a:lstStyle/>
          <a:p>
            <a:endParaRPr lang="en-US">
              <a:solidFill>
                <a:srgbClr val="FF0000"/>
              </a:solidFill>
            </a:endParaRPr>
          </a:p>
        </p:txBody>
      </p:sp>
      <p:sp>
        <p:nvSpPr>
          <p:cNvPr id="170" name="TextBox 3"/>
          <p:cNvSpPr txBox="1">
            <a:spLocks noChangeArrowheads="1"/>
          </p:cNvSpPr>
          <p:nvPr/>
        </p:nvSpPr>
        <p:spPr bwMode="auto">
          <a:xfrm>
            <a:off x="10146704" y="2467386"/>
            <a:ext cx="2045296" cy="1189355"/>
          </a:xfrm>
          <a:prstGeom prst="rect">
            <a:avLst/>
          </a:prstGeom>
          <a:solidFill>
            <a:schemeClr val="bg1"/>
          </a:solidFill>
          <a:ln w="9525">
            <a:noFill/>
            <a:miter lim="800000"/>
          </a:ln>
        </p:spPr>
        <p:txBody>
          <a:bodyPr wrap="square">
            <a:spAutoFit/>
          </a:bodyPr>
          <a:lstStyle/>
          <a:p>
            <a:pPr indent="0">
              <a:buNone/>
            </a:pPr>
            <a:r>
              <a:rPr lang="en-US" sz="2800" b="1" dirty="0">
                <a:solidFill>
                  <a:srgbClr val="408000"/>
                </a:solidFill>
              </a:rPr>
              <a:t>No </a:t>
            </a:r>
            <a:r>
              <a:rPr lang="en-US" sz="2800" b="1">
                <a:solidFill>
                  <a:srgbClr val="408000"/>
                </a:solidFill>
              </a:rPr>
              <a:t>stalls with </a:t>
            </a:r>
            <a:br>
              <a:rPr lang="en-US" sz="2800" b="1">
                <a:solidFill>
                  <a:srgbClr val="408000"/>
                </a:solidFill>
              </a:rPr>
            </a:br>
            <a:r>
              <a:rPr lang="en-US" sz="2800" b="1">
                <a:solidFill>
                  <a:srgbClr val="408000"/>
                </a:solidFill>
              </a:rPr>
              <a:t>forwarding</a:t>
            </a:r>
            <a:endParaRPr lang="en-US" sz="2800" b="1" dirty="0">
              <a:solidFill>
                <a:srgbClr val="408000"/>
              </a:solidFill>
              <a:latin typeface="Symbol" panose="05050102010706020507" pitchFamily="1" charset="2"/>
            </a:endParaRPr>
          </a:p>
        </p:txBody>
      </p:sp>
      <p:sp>
        <p:nvSpPr>
          <p:cNvPr id="2761732" name="矩形 2761731"/>
          <p:cNvSpPr/>
          <p:nvPr/>
        </p:nvSpPr>
        <p:spPr>
          <a:xfrm>
            <a:off x="191344" y="908720"/>
            <a:ext cx="6096000" cy="1560427"/>
          </a:xfrm>
          <a:prstGeom prst="rect">
            <a:avLst/>
          </a:prstGeom>
        </p:spPr>
        <p:txBody>
          <a:bodyPr>
            <a:spAutoFit/>
          </a:bodyPr>
          <a:lstStyle/>
          <a:p>
            <a:pPr>
              <a:buNone/>
            </a:pPr>
            <a:r>
              <a:rPr lang="en-US" altLang="zh-CN" sz="2400" dirty="0"/>
              <a:t>2:</a:t>
            </a:r>
          </a:p>
          <a:p>
            <a:pPr>
              <a:buNone/>
            </a:pPr>
            <a:r>
              <a:rPr lang="en-US" altLang="zh-CN" sz="2000" dirty="0">
                <a:latin typeface="Courier New" panose="02070309020205020404"/>
                <a:cs typeface="Courier New" panose="02070309020205020404"/>
              </a:rPr>
              <a:t> add </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,$t0,$t0</a:t>
            </a:r>
          </a:p>
          <a:p>
            <a:pPr>
              <a:buNone/>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$t2,$t0,5</a:t>
            </a:r>
          </a:p>
          <a:p>
            <a:pPr>
              <a:buNone/>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$t4,</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,5</a:t>
            </a:r>
            <a:endParaRPr lang="en-US" altLang="zh-CN" sz="2000" dirty="0">
              <a:solidFill>
                <a:srgbClr val="000000"/>
              </a:solidFill>
              <a:latin typeface="Courier New" panose="02070309020205020404"/>
              <a:cs typeface="Courier New" panose="02070309020205020404"/>
            </a:endParaRPr>
          </a:p>
        </p:txBody>
      </p:sp>
      <p:sp>
        <p:nvSpPr>
          <p:cNvPr id="171" name="TextBox 4"/>
          <p:cNvSpPr txBox="1">
            <a:spLocks noChangeArrowheads="1"/>
          </p:cNvSpPr>
          <p:nvPr/>
        </p:nvSpPr>
        <p:spPr bwMode="auto">
          <a:xfrm>
            <a:off x="496692" y="3456554"/>
            <a:ext cx="2790424" cy="1392689"/>
          </a:xfrm>
          <a:prstGeom prst="rect">
            <a:avLst/>
          </a:prstGeom>
          <a:solidFill>
            <a:schemeClr val="bg1"/>
          </a:solidFill>
          <a:ln w="9525">
            <a:noFill/>
            <a:miter lim="800000"/>
          </a:ln>
        </p:spPr>
        <p:txBody>
          <a:bodyPr wrap="square">
            <a:spAutoFit/>
          </a:bodyPr>
          <a:lstStyle/>
          <a:p>
            <a:pPr indent="0">
              <a:buNone/>
            </a:pPr>
            <a:r>
              <a:rPr lang="en-US" altLang="zh-CN" sz="2000" b="1" dirty="0">
                <a:solidFill>
                  <a:schemeClr val="accent2"/>
                </a:solidFill>
              </a:rPr>
              <a:t>R</a:t>
            </a:r>
            <a:r>
              <a:rPr lang="zh-CN" altLang="en-US" sz="2000" b="1" dirty="0">
                <a:solidFill>
                  <a:schemeClr val="accent2"/>
                </a:solidFill>
              </a:rPr>
              <a:t>指令：</a:t>
            </a:r>
            <a:endParaRPr lang="en-US" altLang="zh-CN" sz="2000" b="1" dirty="0">
              <a:solidFill>
                <a:schemeClr val="accent2"/>
              </a:solidFill>
            </a:endParaRPr>
          </a:p>
          <a:p>
            <a:pPr marL="342900" indent="-342900"/>
            <a:r>
              <a:rPr lang="zh-CN" altLang="en-US" dirty="0">
                <a:solidFill>
                  <a:schemeClr val="accent2"/>
                </a:solidFill>
                <a:latin typeface="Symbol" panose="05050102010706020507" pitchFamily="1" charset="2"/>
              </a:rPr>
              <a:t>有旁路，无需阻塞</a:t>
            </a:r>
            <a:endParaRPr lang="en-US" altLang="zh-CN" dirty="0">
              <a:solidFill>
                <a:schemeClr val="accent2"/>
              </a:solidFill>
              <a:latin typeface="+mn-ea"/>
              <a:ea typeface="+mn-ea"/>
            </a:endParaRPr>
          </a:p>
          <a:p>
            <a:pPr marL="342900" indent="-342900"/>
            <a:r>
              <a:rPr lang="zh-CN" altLang="en-US" dirty="0">
                <a:solidFill>
                  <a:schemeClr val="accent2"/>
                </a:solidFill>
                <a:latin typeface="+mn-ea"/>
                <a:ea typeface="+mn-ea"/>
              </a:rPr>
              <a:t>无旁路，间隔</a:t>
            </a:r>
            <a:r>
              <a:rPr lang="en-US" altLang="zh-CN" dirty="0">
                <a:solidFill>
                  <a:schemeClr val="accent2"/>
                </a:solidFill>
                <a:latin typeface="+mn-ea"/>
                <a:ea typeface="+mn-ea"/>
              </a:rPr>
              <a:t>2</a:t>
            </a:r>
            <a:r>
              <a:rPr lang="zh-CN" altLang="en-US" dirty="0">
                <a:solidFill>
                  <a:schemeClr val="accent2"/>
                </a:solidFill>
                <a:latin typeface="+mn-ea"/>
                <a:ea typeface="+mn-ea"/>
              </a:rPr>
              <a:t>条指令</a:t>
            </a:r>
            <a:endParaRPr lang="en-US" altLang="zh-CN" dirty="0">
              <a:solidFill>
                <a:schemeClr val="accent2"/>
              </a:solidFill>
              <a:latin typeface="+mn-ea"/>
              <a:ea typeface="+mn-ea"/>
            </a:endParaRPr>
          </a:p>
          <a:p>
            <a:pPr marL="800100" lvl="1" indent="-342900">
              <a:buFont typeface="Arial" panose="020B0604020202020204" pitchFamily="34" charset="0"/>
              <a:buChar char="•"/>
            </a:pPr>
            <a:r>
              <a:rPr lang="zh-CN" altLang="en-US" dirty="0">
                <a:solidFill>
                  <a:schemeClr val="accent2"/>
                </a:solidFill>
                <a:latin typeface="+mn-ea"/>
                <a:ea typeface="+mn-ea"/>
              </a:rPr>
              <a:t>和 </a:t>
            </a:r>
            <a:r>
              <a:rPr lang="en-US" altLang="zh-CN" dirty="0" err="1">
                <a:solidFill>
                  <a:schemeClr val="accent2"/>
                </a:solidFill>
                <a:latin typeface="+mn-ea"/>
                <a:ea typeface="+mn-ea"/>
              </a:rPr>
              <a:t>lw</a:t>
            </a:r>
            <a:r>
              <a:rPr lang="en-US" altLang="zh-CN" dirty="0">
                <a:solidFill>
                  <a:schemeClr val="accent2"/>
                </a:solidFill>
                <a:latin typeface="+mn-ea"/>
                <a:ea typeface="+mn-ea"/>
              </a:rPr>
              <a:t> </a:t>
            </a:r>
            <a:r>
              <a:rPr lang="zh-CN" altLang="en-US" dirty="0">
                <a:solidFill>
                  <a:schemeClr val="accent2"/>
                </a:solidFill>
                <a:latin typeface="+mn-ea"/>
                <a:ea typeface="+mn-ea"/>
              </a:rPr>
              <a:t>相同</a:t>
            </a:r>
            <a:endParaRPr lang="en-US" altLang="zh-CN" dirty="0">
              <a:solidFill>
                <a:srgbClr val="063DE8"/>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761892"/>
                                        </p:tgtEl>
                                        <p:attrNameLst>
                                          <p:attrName>style.visibility</p:attrName>
                                        </p:attrNameLst>
                                      </p:cBhvr>
                                      <p:to>
                                        <p:strVal val="visible"/>
                                      </p:to>
                                    </p:set>
                                    <p:animEffect transition="in" filter="wipe(up)">
                                      <p:cBhvr>
                                        <p:cTn id="11" dur="500"/>
                                        <p:tgtEl>
                                          <p:spTgt spid="2761892"/>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p:bldP spid="168" grpId="0" bldLvl="0" animBg="1"/>
      <p:bldP spid="170" grpId="0" bldLvl="0" animBg="1"/>
      <p:bldP spid="171"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0" y="303530"/>
            <a:ext cx="7010400" cy="371475"/>
          </a:xfrm>
        </p:spPr>
        <p:txBody>
          <a:bodyPr/>
          <a:lstStyle/>
          <a:p>
            <a:r>
              <a:rPr lang="en-US" dirty="0">
                <a:solidFill>
                  <a:schemeClr val="accent1"/>
                </a:solidFill>
              </a:rPr>
              <a:t>#3</a:t>
            </a:r>
          </a:p>
        </p:txBody>
      </p:sp>
      <p:grpSp>
        <p:nvGrpSpPr>
          <p:cNvPr id="2" name="Group 4"/>
          <p:cNvGrpSpPr/>
          <p:nvPr/>
        </p:nvGrpSpPr>
        <p:grpSpPr bwMode="auto">
          <a:xfrm>
            <a:off x="4021559" y="1179513"/>
            <a:ext cx="7259638" cy="5056188"/>
            <a:chOff x="555" y="551"/>
            <a:chExt cx="4573"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74"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dirty="0" err="1">
                  <a:solidFill>
                    <a:schemeClr val="tx1"/>
                  </a:solidFill>
                  <a:latin typeface="Times" pitchFamily="-65" charset="0"/>
                </a:rPr>
                <a:t>Reg</a:t>
              </a:r>
              <a:endParaRPr lang="en-US" sz="1600" b="1" dirty="0">
                <a:solidFill>
                  <a:schemeClr val="tx1"/>
                </a:solidFill>
                <a:latin typeface="Times" pitchFamily="-65" charset="0"/>
              </a:endParaRP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a:off x="8313303" y="2602522"/>
            <a:ext cx="413239" cy="2769577"/>
          </a:xfrm>
          <a:prstGeom prst="line">
            <a:avLst/>
          </a:prstGeom>
          <a:noFill/>
          <a:ln w="38100">
            <a:solidFill>
              <a:schemeClr val="accent2">
                <a:alpha val="80000"/>
              </a:schemeClr>
            </a:solidFill>
            <a:round/>
            <a:tailEnd type="triangle" w="med" len="med"/>
          </a:ln>
          <a:effectLst/>
        </p:spPr>
        <p:txBody>
          <a:bodyPr wrap="none" anchor="ctr"/>
          <a:lstStyle/>
          <a:p>
            <a:endParaRPr lang="en-US"/>
          </a:p>
        </p:txBody>
      </p:sp>
      <p:sp>
        <p:nvSpPr>
          <p:cNvPr id="167" name="TextBox 2"/>
          <p:cNvSpPr txBox="1">
            <a:spLocks noChangeArrowheads="1"/>
          </p:cNvSpPr>
          <p:nvPr/>
        </p:nvSpPr>
        <p:spPr bwMode="auto">
          <a:xfrm>
            <a:off x="9493671" y="2277110"/>
            <a:ext cx="2578993" cy="457200"/>
          </a:xfrm>
          <a:prstGeom prst="rect">
            <a:avLst/>
          </a:prstGeom>
          <a:solidFill>
            <a:schemeClr val="bg1"/>
          </a:solidFill>
          <a:ln w="9525">
            <a:noFill/>
            <a:miter lim="800000"/>
          </a:ln>
        </p:spPr>
        <p:txBody>
          <a:bodyPr wrap="square">
            <a:spAutoFit/>
          </a:bodyPr>
          <a:lstStyle/>
          <a:p>
            <a:pPr indent="0">
              <a:buNone/>
            </a:pPr>
            <a:r>
              <a:rPr lang="en-US" sz="2800" b="1" dirty="0">
                <a:solidFill>
                  <a:srgbClr val="FF8000"/>
                </a:solidFill>
              </a:rPr>
              <a:t>No stalls as is</a:t>
            </a:r>
            <a:endParaRPr lang="en-US" sz="2800" b="1" dirty="0">
              <a:solidFill>
                <a:srgbClr val="FF8000"/>
              </a:solidFill>
              <a:latin typeface="Symbol" panose="05050102010706020507" pitchFamily="1" charset="2"/>
            </a:endParaRPr>
          </a:p>
        </p:txBody>
      </p:sp>
      <p:sp>
        <p:nvSpPr>
          <p:cNvPr id="33" name="Rectangle 162"/>
          <p:cNvSpPr>
            <a:spLocks noChangeArrowheads="1"/>
          </p:cNvSpPr>
          <p:nvPr/>
        </p:nvSpPr>
        <p:spPr bwMode="auto">
          <a:xfrm>
            <a:off x="2945234" y="1947863"/>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
        <p:nvSpPr>
          <p:cNvPr id="2761732" name="矩形 2761731"/>
          <p:cNvSpPr/>
          <p:nvPr/>
        </p:nvSpPr>
        <p:spPr>
          <a:xfrm>
            <a:off x="186857" y="908720"/>
            <a:ext cx="2884807" cy="2329869"/>
          </a:xfrm>
          <a:prstGeom prst="rect">
            <a:avLst/>
          </a:prstGeom>
        </p:spPr>
        <p:txBody>
          <a:bodyPr wrap="square">
            <a:spAutoFit/>
          </a:bodyPr>
          <a:lstStyle/>
          <a:p>
            <a:pPr>
              <a:buNone/>
              <a:tabLst>
                <a:tab pos="337820" algn="l"/>
              </a:tabLst>
            </a:pPr>
            <a:r>
              <a:rPr lang="en-US" altLang="zh-CN" sz="2400" dirty="0"/>
              <a:t>3: </a:t>
            </a:r>
            <a:r>
              <a:rPr lang="en-US" altLang="zh-CN" sz="2400" dirty="0">
                <a:cs typeface="Courier New" panose="02070309020205020404"/>
              </a:rPr>
              <a:t>	</a:t>
            </a:r>
          </a:p>
          <a:p>
            <a:pPr>
              <a:buNone/>
              <a:tabLst>
                <a:tab pos="337820" algn="l"/>
              </a:tabLst>
            </a:pPr>
            <a:r>
              <a:rPr lang="en-US" altLang="zh-CN"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,$t0,1</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$t2,$t0,2</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$t3,$t0,2</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$t3,$t0,4</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$t5,</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,5</a:t>
            </a:r>
            <a:endParaRPr lang="en-US" altLang="zh-CN" sz="2000" dirty="0">
              <a:solidFill>
                <a:srgbClr val="000000"/>
              </a:solidFill>
              <a:latin typeface="Courier New" panose="02070309020205020404"/>
              <a:cs typeface="Courier New" panose="020703090202050204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11430" y="313690"/>
            <a:ext cx="7010400" cy="371475"/>
          </a:xfrm>
        </p:spPr>
        <p:txBody>
          <a:bodyPr/>
          <a:lstStyle/>
          <a:p>
            <a:r>
              <a:rPr lang="en-US" dirty="0">
                <a:solidFill>
                  <a:schemeClr val="accent1"/>
                </a:solidFill>
              </a:rPr>
              <a:t>#4</a:t>
            </a:r>
          </a:p>
        </p:txBody>
      </p:sp>
      <p:grpSp>
        <p:nvGrpSpPr>
          <p:cNvPr id="2" name="Group 4"/>
          <p:cNvGrpSpPr/>
          <p:nvPr/>
        </p:nvGrpSpPr>
        <p:grpSpPr bwMode="auto">
          <a:xfrm>
            <a:off x="4132684" y="1179513"/>
            <a:ext cx="6992938" cy="5056188"/>
            <a:chOff x="555" y="551"/>
            <a:chExt cx="4405"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74"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dirty="0" err="1">
                  <a:solidFill>
                    <a:schemeClr val="tx1"/>
                  </a:solidFill>
                  <a:latin typeface="Times" pitchFamily="-65" charset="0"/>
                </a:rPr>
                <a:t>Reg</a:t>
              </a:r>
              <a:endParaRPr lang="en-US" sz="1600" b="1" dirty="0">
                <a:solidFill>
                  <a:schemeClr val="tx1"/>
                </a:solidFill>
                <a:latin typeface="Times" pitchFamily="-65" charset="0"/>
              </a:endParaRP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flipH="1">
            <a:off x="8395122" y="2643188"/>
            <a:ext cx="1165" cy="1929607"/>
          </a:xfrm>
          <a:prstGeom prst="line">
            <a:avLst/>
          </a:prstGeom>
          <a:noFill/>
          <a:ln w="38100">
            <a:solidFill>
              <a:schemeClr val="accent2">
                <a:alpha val="80000"/>
              </a:schemeClr>
            </a:solidFill>
            <a:round/>
            <a:tailEnd type="triangle" w="med" len="med"/>
          </a:ln>
          <a:effectLst/>
        </p:spPr>
        <p:txBody>
          <a:bodyPr wrap="none" anchor="ctr"/>
          <a:lstStyle/>
          <a:p>
            <a:endParaRPr lang="en-US"/>
          </a:p>
        </p:txBody>
      </p:sp>
      <p:sp>
        <p:nvSpPr>
          <p:cNvPr id="135" name="TextBox 2"/>
          <p:cNvSpPr txBox="1">
            <a:spLocks noChangeArrowheads="1"/>
          </p:cNvSpPr>
          <p:nvPr/>
        </p:nvSpPr>
        <p:spPr bwMode="auto">
          <a:xfrm>
            <a:off x="9604796" y="2232660"/>
            <a:ext cx="2587204" cy="457200"/>
          </a:xfrm>
          <a:prstGeom prst="rect">
            <a:avLst/>
          </a:prstGeom>
          <a:solidFill>
            <a:schemeClr val="bg1"/>
          </a:solidFill>
          <a:ln w="9525">
            <a:noFill/>
            <a:miter lim="800000"/>
          </a:ln>
        </p:spPr>
        <p:txBody>
          <a:bodyPr wrap="square">
            <a:spAutoFit/>
          </a:bodyPr>
          <a:lstStyle/>
          <a:p>
            <a:pPr indent="0">
              <a:buNone/>
            </a:pPr>
            <a:r>
              <a:rPr lang="en-US" sz="2800" b="1" dirty="0">
                <a:solidFill>
                  <a:srgbClr val="FF8000"/>
                </a:solidFill>
              </a:rPr>
              <a:t>No stalls as is</a:t>
            </a:r>
            <a:endParaRPr lang="en-US" sz="2800" b="1" dirty="0">
              <a:solidFill>
                <a:srgbClr val="FF8000"/>
              </a:solidFill>
              <a:latin typeface="Symbol" panose="05050102010706020507" pitchFamily="1" charset="2"/>
            </a:endParaRPr>
          </a:p>
        </p:txBody>
      </p:sp>
      <p:sp>
        <p:nvSpPr>
          <p:cNvPr id="29" name="Rectangle 162"/>
          <p:cNvSpPr>
            <a:spLocks noChangeArrowheads="1"/>
          </p:cNvSpPr>
          <p:nvPr/>
        </p:nvSpPr>
        <p:spPr bwMode="auto">
          <a:xfrm>
            <a:off x="3056359" y="1947863"/>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
        <p:nvSpPr>
          <p:cNvPr id="28" name="矩形 27"/>
          <p:cNvSpPr/>
          <p:nvPr/>
        </p:nvSpPr>
        <p:spPr>
          <a:xfrm>
            <a:off x="216024" y="907788"/>
            <a:ext cx="6096000" cy="1945148"/>
          </a:xfrm>
          <a:prstGeom prst="rect">
            <a:avLst/>
          </a:prstGeom>
        </p:spPr>
        <p:txBody>
          <a:bodyPr>
            <a:spAutoFit/>
          </a:bodyPr>
          <a:lstStyle/>
          <a:p>
            <a:pPr>
              <a:buNone/>
              <a:tabLst>
                <a:tab pos="337820" algn="l"/>
              </a:tabLst>
            </a:pPr>
            <a:r>
              <a:rPr lang="en-US" altLang="zh-CN" sz="2400" dirty="0"/>
              <a:t>4: </a:t>
            </a:r>
            <a:r>
              <a:rPr lang="en-US" altLang="zh-CN" sz="2400" dirty="0">
                <a:cs typeface="Courier New" panose="02070309020205020404"/>
              </a:rPr>
              <a:t>	</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,$t0,1</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$t2,$t0,2</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$t3,$t0,2</a:t>
            </a:r>
          </a:p>
          <a:p>
            <a:pPr>
              <a:buNone/>
              <a:tabLst>
                <a:tab pos="337820" algn="l"/>
              </a:tabLst>
            </a:pPr>
            <a:r>
              <a:rPr lang="en-US" altLang="zh-CN" sz="2000" dirty="0">
                <a:latin typeface="Courier New" panose="02070309020205020404"/>
                <a:cs typeface="Courier New" panose="02070309020205020404"/>
              </a:rPr>
              <a:t> </a:t>
            </a:r>
            <a:r>
              <a:rPr lang="en-US" altLang="zh-CN" sz="2000" dirty="0" err="1">
                <a:latin typeface="Courier New" panose="02070309020205020404"/>
                <a:cs typeface="Courier New" panose="02070309020205020404"/>
              </a:rPr>
              <a:t>addi</a:t>
            </a:r>
            <a:r>
              <a:rPr lang="en-US" altLang="zh-CN" sz="2000" dirty="0">
                <a:latin typeface="Courier New" panose="02070309020205020404"/>
                <a:cs typeface="Courier New" panose="02070309020205020404"/>
              </a:rPr>
              <a:t> $t5,</a:t>
            </a:r>
            <a:r>
              <a:rPr lang="en-US" altLang="zh-CN" sz="2000" dirty="0">
                <a:solidFill>
                  <a:srgbClr val="FF0000"/>
                </a:solidFill>
                <a:latin typeface="Courier New" panose="02070309020205020404"/>
                <a:cs typeface="Courier New" panose="02070309020205020404"/>
              </a:rPr>
              <a:t>$t1</a:t>
            </a:r>
            <a:r>
              <a:rPr lang="en-US" altLang="zh-CN" sz="2000" dirty="0">
                <a:latin typeface="Courier New" panose="02070309020205020404"/>
                <a:cs typeface="Courier New" panose="02070309020205020404"/>
              </a:rPr>
              <a:t>,5</a:t>
            </a:r>
            <a:endParaRPr lang="en-US" altLang="zh-CN" sz="2000" dirty="0">
              <a:solidFill>
                <a:srgbClr val="000000"/>
              </a:solidFill>
              <a:latin typeface="Courier New" panose="02070309020205020404"/>
              <a:cs typeface="Courier New" panose="020703090202050204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3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1920875" y="1020444"/>
            <a:ext cx="7958455" cy="4215513"/>
          </a:xfrm>
        </p:spPr>
        <p:txBody>
          <a:bodyPr/>
          <a:lstStyle/>
          <a:p>
            <a:pPr>
              <a:lnSpc>
                <a:spcPct val="110000"/>
              </a:lnSpc>
            </a:pPr>
            <a:r>
              <a:rPr lang="en-US" altLang="zh-CN" dirty="0">
                <a:ea typeface="宋体" panose="02010600030101010101" pitchFamily="2" charset="-122"/>
              </a:rPr>
              <a:t>MIPS</a:t>
            </a:r>
            <a:r>
              <a:rPr lang="zh-CN" altLang="en-US" dirty="0">
                <a:ea typeface="宋体" panose="02010600030101010101" pitchFamily="2" charset="-122"/>
              </a:rPr>
              <a:t>：百万指令每秒</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MIPS</a:t>
            </a:r>
            <a:r>
              <a:rPr lang="zh-CN" altLang="en-US" dirty="0">
                <a:ea typeface="宋体" panose="02010600030101010101" pitchFamily="2" charset="-122"/>
              </a:rPr>
              <a:t>：</a:t>
            </a:r>
            <a:r>
              <a:rPr lang="en-US" altLang="zh-CN" dirty="0">
                <a:solidFill>
                  <a:srgbClr val="FF0000"/>
                </a:solidFill>
                <a:ea typeface="宋体" panose="02010600030101010101" pitchFamily="2" charset="-122"/>
              </a:rPr>
              <a:t>M</a:t>
            </a:r>
            <a:r>
              <a:rPr lang="en-US" altLang="zh-CN" dirty="0">
                <a:ea typeface="宋体" panose="02010600030101010101" pitchFamily="2" charset="-122"/>
              </a:rPr>
              <a:t>illion </a:t>
            </a:r>
            <a:r>
              <a:rPr lang="en-US" altLang="zh-CN" dirty="0">
                <a:solidFill>
                  <a:srgbClr val="FF0000"/>
                </a:solidFill>
                <a:ea typeface="宋体" panose="02010600030101010101" pitchFamily="2" charset="-122"/>
              </a:rPr>
              <a:t>I</a:t>
            </a:r>
            <a:r>
              <a:rPr lang="en-US" altLang="zh-CN" dirty="0">
                <a:ea typeface="宋体" panose="02010600030101010101" pitchFamily="2" charset="-122"/>
              </a:rPr>
              <a:t>nstruction </a:t>
            </a:r>
            <a:r>
              <a:rPr lang="en-US" altLang="zh-CN" dirty="0">
                <a:solidFill>
                  <a:srgbClr val="FF0000"/>
                </a:solidFill>
                <a:ea typeface="宋体" panose="02010600030101010101" pitchFamily="2" charset="-122"/>
              </a:rPr>
              <a:t>P</a:t>
            </a:r>
            <a:r>
              <a:rPr lang="en-US" altLang="zh-CN" dirty="0">
                <a:ea typeface="宋体" panose="02010600030101010101" pitchFamily="2" charset="-122"/>
              </a:rPr>
              <a:t>er </a:t>
            </a:r>
            <a:r>
              <a:rPr lang="en-US" altLang="zh-CN" dirty="0">
                <a:solidFill>
                  <a:srgbClr val="FF0000"/>
                </a:solidFill>
                <a:ea typeface="宋体" panose="02010600030101010101" pitchFamily="2" charset="-122"/>
              </a:rPr>
              <a:t>S</a:t>
            </a:r>
            <a:r>
              <a:rPr lang="en-US" altLang="zh-CN" dirty="0">
                <a:ea typeface="宋体" panose="02010600030101010101" pitchFamily="2" charset="-122"/>
              </a:rPr>
              <a:t>econd</a:t>
            </a:r>
          </a:p>
          <a:p>
            <a:pPr lvl="1">
              <a:lnSpc>
                <a:spcPct val="110000"/>
              </a:lnSpc>
            </a:pPr>
            <a:r>
              <a:rPr lang="zh-CN" altLang="en-US" dirty="0">
                <a:ea typeface="宋体" panose="02010600030101010101" pitchFamily="2" charset="-122"/>
              </a:rPr>
              <a:t>不同指令集的</a:t>
            </a:r>
            <a:r>
              <a:rPr lang="en-US" altLang="zh-CN" dirty="0">
                <a:ea typeface="宋体" panose="02010600030101010101" pitchFamily="2" charset="-122"/>
              </a:rPr>
              <a:t>MIPS</a:t>
            </a:r>
            <a:r>
              <a:rPr lang="zh-CN" altLang="en-US" dirty="0">
                <a:ea typeface="宋体" panose="02010600030101010101" pitchFamily="2" charset="-122"/>
              </a:rPr>
              <a:t>比较没有实际意义</a:t>
            </a:r>
            <a:endParaRPr lang="en-US" altLang="zh-CN" dirty="0">
              <a:ea typeface="宋体" panose="02010600030101010101" pitchFamily="2" charset="-122"/>
            </a:endParaRPr>
          </a:p>
          <a:p>
            <a:pPr lvl="1">
              <a:lnSpc>
                <a:spcPct val="110000"/>
              </a:lnSpc>
            </a:pPr>
            <a:r>
              <a:rPr lang="zh-CN" altLang="en-US" dirty="0">
                <a:ea typeface="宋体" panose="02010600030101010101" pitchFamily="2" charset="-122"/>
              </a:rPr>
              <a:t>即使同一台机器，用不同的测试程序测出来的</a:t>
            </a:r>
            <a:r>
              <a:rPr lang="en-US" altLang="zh-CN" dirty="0">
                <a:ea typeface="宋体" panose="02010600030101010101" pitchFamily="2" charset="-122"/>
              </a:rPr>
              <a:t>MIPS</a:t>
            </a:r>
            <a:r>
              <a:rPr lang="zh-CN" altLang="en-US" dirty="0">
                <a:ea typeface="宋体" panose="02010600030101010101" pitchFamily="2" charset="-122"/>
              </a:rPr>
              <a:t>值也可能不一样。</a:t>
            </a:r>
            <a:endParaRPr lang="en-US" altLang="zh-CN" dirty="0">
              <a:ea typeface="宋体" panose="02010600030101010101" pitchFamily="2" charset="-122"/>
            </a:endParaRPr>
          </a:p>
          <a:p>
            <a:pPr lvl="1">
              <a:lnSpc>
                <a:spcPct val="110000"/>
              </a:lnSpc>
            </a:pPr>
            <a:endParaRPr lang="en-US" altLang="zh-CN" dirty="0">
              <a:ea typeface="宋体" panose="02010600030101010101" pitchFamily="2" charset="-122"/>
            </a:endParaRPr>
          </a:p>
          <a:p>
            <a:pPr lvl="1">
              <a:lnSpc>
                <a:spcPct val="110000"/>
              </a:lnSpc>
            </a:pPr>
            <a:endParaRPr lang="en-US" altLang="zh-CN" dirty="0">
              <a:ea typeface="宋体" panose="02010600030101010101" pitchFamily="2" charset="-122"/>
            </a:endParaRPr>
          </a:p>
          <a:p>
            <a:pPr lvl="1">
              <a:lnSpc>
                <a:spcPct val="110000"/>
              </a:lnSpc>
            </a:pPr>
            <a:endParaRPr lang="en-US" altLang="zh-CN" dirty="0">
              <a:ea typeface="宋体" panose="02010600030101010101" pitchFamily="2" charset="-122"/>
            </a:endParaRPr>
          </a:p>
          <a:p>
            <a:pPr lvl="1">
              <a:lnSpc>
                <a:spcPct val="110000"/>
              </a:lnSpc>
            </a:pPr>
            <a:endParaRPr lang="en-US" altLang="zh-CN" dirty="0">
              <a:ea typeface="宋体" panose="02010600030101010101" pitchFamily="2" charset="-122"/>
            </a:endParaRPr>
          </a:p>
          <a:p>
            <a:pPr>
              <a:lnSpc>
                <a:spcPct val="110000"/>
              </a:lnSpc>
            </a:pPr>
            <a:r>
              <a:rPr lang="en-US" altLang="zh-CN" dirty="0">
                <a:ea typeface="宋体" panose="02010600030101010101" pitchFamily="2" charset="-122"/>
              </a:rPr>
              <a:t>MFLOPS</a:t>
            </a:r>
            <a:r>
              <a:rPr lang="zh-CN" altLang="en-US" dirty="0">
                <a:ea typeface="宋体" panose="02010600030101010101" pitchFamily="2" charset="-122"/>
              </a:rPr>
              <a:t>：百万浮点数操作每秒</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MFLOPS</a:t>
            </a:r>
            <a:r>
              <a:rPr lang="zh-CN" altLang="en-US" dirty="0">
                <a:ea typeface="宋体" panose="02010600030101010101" pitchFamily="2" charset="-122"/>
              </a:rPr>
              <a:t>：</a:t>
            </a:r>
            <a:r>
              <a:rPr lang="en-US" altLang="zh-CN" dirty="0">
                <a:solidFill>
                  <a:srgbClr val="FF0000"/>
                </a:solidFill>
                <a:ea typeface="宋体" panose="02010600030101010101" pitchFamily="2" charset="-122"/>
              </a:rPr>
              <a:t> M</a:t>
            </a:r>
            <a:r>
              <a:rPr lang="en-US" altLang="zh-CN" dirty="0">
                <a:ea typeface="宋体" panose="02010600030101010101" pitchFamily="2" charset="-122"/>
              </a:rPr>
              <a:t>illion </a:t>
            </a:r>
            <a:r>
              <a:rPr lang="en-US" altLang="zh-CN" dirty="0">
                <a:solidFill>
                  <a:srgbClr val="FF0000"/>
                </a:solidFill>
                <a:ea typeface="宋体" panose="02010600030101010101" pitchFamily="2" charset="-122"/>
              </a:rPr>
              <a:t>Fl</a:t>
            </a:r>
            <a:r>
              <a:rPr lang="en-US" altLang="zh-CN" dirty="0">
                <a:ea typeface="宋体" panose="02010600030101010101" pitchFamily="2" charset="-122"/>
              </a:rPr>
              <a:t>oating point </a:t>
            </a:r>
            <a:r>
              <a:rPr lang="en-US" altLang="zh-CN" dirty="0">
                <a:solidFill>
                  <a:srgbClr val="FF0000"/>
                </a:solidFill>
                <a:ea typeface="宋体" panose="02010600030101010101" pitchFamily="2" charset="-122"/>
              </a:rPr>
              <a:t>O</a:t>
            </a:r>
            <a:r>
              <a:rPr lang="en-US" altLang="zh-CN" dirty="0">
                <a:ea typeface="宋体" panose="02010600030101010101" pitchFamily="2" charset="-122"/>
              </a:rPr>
              <a:t>perations </a:t>
            </a:r>
            <a:r>
              <a:rPr lang="en-US" altLang="zh-CN" dirty="0">
                <a:solidFill>
                  <a:srgbClr val="FF0000"/>
                </a:solidFill>
                <a:ea typeface="宋体" panose="02010600030101010101" pitchFamily="2" charset="-122"/>
              </a:rPr>
              <a:t>P</a:t>
            </a:r>
            <a:r>
              <a:rPr lang="en-US" altLang="zh-CN" dirty="0">
                <a:ea typeface="宋体" panose="02010600030101010101" pitchFamily="2" charset="-122"/>
              </a:rPr>
              <a:t>er </a:t>
            </a:r>
            <a:r>
              <a:rPr lang="en-US" altLang="zh-CN" dirty="0">
                <a:solidFill>
                  <a:srgbClr val="FF0000"/>
                </a:solidFill>
                <a:ea typeface="宋体" panose="02010600030101010101" pitchFamily="2" charset="-122"/>
              </a:rPr>
              <a:t>S</a:t>
            </a:r>
            <a:r>
              <a:rPr lang="en-US" altLang="zh-CN" dirty="0">
                <a:ea typeface="宋体" panose="02010600030101010101" pitchFamily="2" charset="-122"/>
              </a:rPr>
              <a:t>econd</a:t>
            </a:r>
          </a:p>
          <a:p>
            <a:pPr lvl="1">
              <a:lnSpc>
                <a:spcPct val="110000"/>
              </a:lnSpc>
            </a:pPr>
            <a:r>
              <a:rPr lang="zh-CN" altLang="en-US" dirty="0">
                <a:ea typeface="宋体" panose="02010600030101010101" pitchFamily="2" charset="-122"/>
              </a:rPr>
              <a:t>可以比较不同机器的浮点运算能力</a:t>
            </a:r>
            <a:r>
              <a:rPr lang="en-US" altLang="zh-CN" dirty="0">
                <a:ea typeface="宋体" panose="02010600030101010101" pitchFamily="2" charset="-122"/>
              </a:rPr>
              <a:t>, </a:t>
            </a:r>
            <a:r>
              <a:rPr lang="zh-CN" altLang="en-US" dirty="0">
                <a:ea typeface="宋体" panose="02010600030101010101" pitchFamily="2" charset="-122"/>
              </a:rPr>
              <a:t>但有局限性</a:t>
            </a:r>
          </a:p>
          <a:p>
            <a:pPr lvl="1">
              <a:lnSpc>
                <a:spcPct val="110000"/>
              </a:lnSpc>
            </a:pPr>
            <a:r>
              <a:rPr lang="en-US" altLang="zh-CN" dirty="0">
                <a:ea typeface="宋体" panose="02010600030101010101" pitchFamily="2" charset="-122"/>
              </a:rPr>
              <a:t>MFLOPS</a:t>
            </a:r>
            <a:r>
              <a:rPr lang="zh-CN" altLang="en-US" dirty="0">
                <a:ea typeface="宋体" panose="02010600030101010101" pitchFamily="2" charset="-122"/>
              </a:rPr>
              <a:t>不仅和机器有关</a:t>
            </a:r>
            <a:r>
              <a:rPr lang="en-US" altLang="zh-CN" dirty="0">
                <a:ea typeface="宋体" panose="02010600030101010101" pitchFamily="2" charset="-122"/>
              </a:rPr>
              <a:t>, </a:t>
            </a:r>
            <a:r>
              <a:rPr lang="zh-CN" altLang="en-US" dirty="0">
                <a:ea typeface="宋体" panose="02010600030101010101" pitchFamily="2" charset="-122"/>
              </a:rPr>
              <a:t>也和所用测试程序有关</a:t>
            </a:r>
          </a:p>
          <a:p>
            <a:pPr lvl="1">
              <a:lnSpc>
                <a:spcPct val="110000"/>
              </a:lnSpc>
            </a:pPr>
            <a:r>
              <a:rPr lang="en-US" altLang="zh-CN" dirty="0">
                <a:ea typeface="宋体" panose="02010600030101010101" pitchFamily="2" charset="-122"/>
              </a:rPr>
              <a:t>MFLOPS</a:t>
            </a:r>
            <a:r>
              <a:rPr lang="zh-CN" altLang="en-US" dirty="0">
                <a:ea typeface="宋体" panose="02010600030101010101" pitchFamily="2" charset="-122"/>
              </a:rPr>
              <a:t>与整数</a:t>
            </a:r>
            <a:r>
              <a:rPr lang="en-US" altLang="zh-CN" dirty="0">
                <a:ea typeface="宋体" panose="02010600030101010101" pitchFamily="2" charset="-122"/>
              </a:rPr>
              <a:t>. </a:t>
            </a:r>
            <a:r>
              <a:rPr lang="zh-CN" altLang="en-US" dirty="0">
                <a:ea typeface="宋体" panose="02010600030101010101" pitchFamily="2" charset="-122"/>
              </a:rPr>
              <a:t>浮点操作的比例有关</a:t>
            </a:r>
          </a:p>
        </p:txBody>
      </p:sp>
      <p:pic>
        <p:nvPicPr>
          <p:cNvPr id="97282" name="Picture 2"/>
          <p:cNvPicPr>
            <a:picLocks noChangeAspect="1" noChangeArrowheads="1"/>
          </p:cNvPicPr>
          <p:nvPr/>
        </p:nvPicPr>
        <p:blipFill>
          <a:blip r:embed="rId2" cstate="print"/>
          <a:srcRect/>
          <a:stretch>
            <a:fillRect/>
          </a:stretch>
        </p:blipFill>
        <p:spPr bwMode="auto">
          <a:xfrm>
            <a:off x="2676763" y="2336671"/>
            <a:ext cx="4333875" cy="97155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2687156" y="5235957"/>
            <a:ext cx="4381500" cy="885825"/>
          </a:xfrm>
          <a:prstGeom prst="rect">
            <a:avLst/>
          </a:prstGeom>
          <a:noFill/>
          <a:ln w="9525">
            <a:noFill/>
            <a:miter lim="800000"/>
            <a:headEnd/>
            <a:tailEnd/>
          </a:ln>
        </p:spPr>
      </p:pic>
      <p:sp>
        <p:nvSpPr>
          <p:cNvPr id="2"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
        <p:nvSpPr>
          <p:cNvPr id="3" name="圆角矩形标注 2"/>
          <p:cNvSpPr/>
          <p:nvPr/>
        </p:nvSpPr>
        <p:spPr bwMode="auto">
          <a:xfrm>
            <a:off x="7320136" y="2376666"/>
            <a:ext cx="1800200" cy="405785"/>
          </a:xfrm>
          <a:prstGeom prst="wedgeRoundRectCallout">
            <a:avLst>
              <a:gd name="adj1" fmla="val -102220"/>
              <a:gd name="adj2" fmla="val 17158"/>
              <a:gd name="adj3" fmla="val 16667"/>
            </a:avLst>
          </a:prstGeom>
          <a:solidFill>
            <a:srgbClr val="F6F5BD"/>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latin typeface="Courier New" panose="02070309020205020404" pitchFamily="49" charset="0"/>
              </a:rPr>
              <a:t>时钟周期数</a:t>
            </a:r>
            <a:r>
              <a:rPr lang="en-US" altLang="zh-CN" dirty="0">
                <a:latin typeface="Courier New" panose="02070309020205020404" pitchFamily="49" charset="0"/>
              </a:rPr>
              <a:t>/</a:t>
            </a:r>
            <a:r>
              <a:rPr lang="zh-CN" altLang="en-US" dirty="0">
                <a:latin typeface="Courier New" panose="02070309020205020404" pitchFamily="49" charset="0"/>
              </a:rPr>
              <a:t>秒</a:t>
            </a:r>
          </a:p>
        </p:txBody>
      </p:sp>
      <p:sp>
        <p:nvSpPr>
          <p:cNvPr id="7" name="圆角矩形标注 6"/>
          <p:cNvSpPr/>
          <p:nvPr/>
        </p:nvSpPr>
        <p:spPr bwMode="auto">
          <a:xfrm>
            <a:off x="7320136" y="3239239"/>
            <a:ext cx="2448272" cy="405785"/>
          </a:xfrm>
          <a:prstGeom prst="wedgeRoundRectCallout">
            <a:avLst>
              <a:gd name="adj1" fmla="val -102778"/>
              <a:gd name="adj2" fmla="val -72466"/>
              <a:gd name="adj3" fmla="val 16667"/>
            </a:avLst>
          </a:prstGeom>
          <a:solidFill>
            <a:srgbClr val="F6F5BD"/>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a:latin typeface="Courier New" panose="02070309020205020404" pitchFamily="49" charset="0"/>
              </a:rPr>
              <a:t>时钟周期数</a:t>
            </a:r>
            <a:r>
              <a:rPr lang="en-US" altLang="zh-CN" dirty="0">
                <a:latin typeface="Courier New" panose="02070309020205020404" pitchFamily="49" charset="0"/>
              </a:rPr>
              <a:t>/</a:t>
            </a:r>
            <a:r>
              <a:rPr lang="zh-CN" altLang="en-US" dirty="0">
                <a:latin typeface="Courier New" panose="02070309020205020404" pitchFamily="49" charset="0"/>
              </a:rPr>
              <a:t>指令条数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2147">
                                            <p:txEl>
                                              <p:pRg st="8" end="8"/>
                                            </p:txEl>
                                          </p:spTgt>
                                        </p:tgtEl>
                                        <p:attrNameLst>
                                          <p:attrName>style.visibility</p:attrName>
                                        </p:attrNameLst>
                                      </p:cBhvr>
                                      <p:to>
                                        <p:strVal val="visible"/>
                                      </p:to>
                                    </p:set>
                                    <p:animEffect transition="in" filter="fade">
                                      <p:cBhvr>
                                        <p:cTn id="15" dur="500"/>
                                        <p:tgtEl>
                                          <p:spTgt spid="26214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62147">
                                            <p:txEl>
                                              <p:pRg st="9" end="9"/>
                                            </p:txEl>
                                          </p:spTgt>
                                        </p:tgtEl>
                                        <p:attrNameLst>
                                          <p:attrName>style.visibility</p:attrName>
                                        </p:attrNameLst>
                                      </p:cBhvr>
                                      <p:to>
                                        <p:strVal val="visible"/>
                                      </p:to>
                                    </p:set>
                                    <p:animEffect transition="in" filter="fade">
                                      <p:cBhvr>
                                        <p:cTn id="18" dur="500"/>
                                        <p:tgtEl>
                                          <p:spTgt spid="262147">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62147">
                                            <p:txEl>
                                              <p:pRg st="10" end="10"/>
                                            </p:txEl>
                                          </p:spTgt>
                                        </p:tgtEl>
                                        <p:attrNameLst>
                                          <p:attrName>style.visibility</p:attrName>
                                        </p:attrNameLst>
                                      </p:cBhvr>
                                      <p:to>
                                        <p:strVal val="visible"/>
                                      </p:to>
                                    </p:set>
                                    <p:animEffect transition="in" filter="fade">
                                      <p:cBhvr>
                                        <p:cTn id="21" dur="500"/>
                                        <p:tgtEl>
                                          <p:spTgt spid="262147">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62147">
                                            <p:txEl>
                                              <p:pRg st="11" end="11"/>
                                            </p:txEl>
                                          </p:spTgt>
                                        </p:tgtEl>
                                        <p:attrNameLst>
                                          <p:attrName>style.visibility</p:attrName>
                                        </p:attrNameLst>
                                      </p:cBhvr>
                                      <p:to>
                                        <p:strVal val="visible"/>
                                      </p:to>
                                    </p:set>
                                    <p:animEffect transition="in" filter="fade">
                                      <p:cBhvr>
                                        <p:cTn id="24" dur="500"/>
                                        <p:tgtEl>
                                          <p:spTgt spid="262147">
                                            <p:txEl>
                                              <p:pRg st="11" end="1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62147">
                                            <p:txEl>
                                              <p:pRg st="12" end="12"/>
                                            </p:txEl>
                                          </p:spTgt>
                                        </p:tgtEl>
                                        <p:attrNameLst>
                                          <p:attrName>style.visibility</p:attrName>
                                        </p:attrNameLst>
                                      </p:cBhvr>
                                      <p:to>
                                        <p:strVal val="visible"/>
                                      </p:to>
                                    </p:set>
                                    <p:animEffect transition="in" filter="fade">
                                      <p:cBhvr>
                                        <p:cTn id="27" dur="500"/>
                                        <p:tgtEl>
                                          <p:spTgt spid="262147">
                                            <p:txEl>
                                              <p:pRg st="12" end="1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7283"/>
                                        </p:tgtEl>
                                        <p:attrNameLst>
                                          <p:attrName>style.visibility</p:attrName>
                                        </p:attrNameLst>
                                      </p:cBhvr>
                                      <p:to>
                                        <p:strVal val="visible"/>
                                      </p:to>
                                    </p:set>
                                    <p:animEffect transition="in" filter="fade">
                                      <p:cBhvr>
                                        <p:cTn id="30" dur="500"/>
                                        <p:tgtEl>
                                          <p:spTgt spid="97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1890395" y="836712"/>
            <a:ext cx="7958455" cy="2913618"/>
          </a:xfrm>
        </p:spPr>
        <p:txBody>
          <a:bodyPr/>
          <a:lstStyle/>
          <a:p>
            <a:pPr>
              <a:lnSpc>
                <a:spcPct val="150000"/>
              </a:lnSpc>
            </a:pPr>
            <a:r>
              <a:rPr lang="zh-CN" altLang="en-US" dirty="0">
                <a:ea typeface="宋体" panose="02010600030101010101" pitchFamily="2" charset="-122"/>
              </a:rPr>
              <a:t>影响计算机性能的因素</a:t>
            </a:r>
            <a:endParaRPr lang="en-US" altLang="zh-CN" dirty="0">
              <a:ea typeface="宋体" panose="02010600030101010101" pitchFamily="2" charset="-122"/>
            </a:endParaRPr>
          </a:p>
          <a:p>
            <a:pPr lvl="1">
              <a:lnSpc>
                <a:spcPct val="150000"/>
              </a:lnSpc>
            </a:pPr>
            <a:r>
              <a:rPr lang="zh-CN" altLang="en-US" sz="2000" dirty="0">
                <a:solidFill>
                  <a:schemeClr val="accent1"/>
                </a:solidFill>
                <a:ea typeface="宋体" panose="02010600030101010101" pitchFamily="2" charset="-122"/>
              </a:rPr>
              <a:t>指令数</a:t>
            </a:r>
            <a:r>
              <a:rPr lang="zh-CN" altLang="en-US" sz="2000" dirty="0">
                <a:ea typeface="宋体" panose="02010600030101010101" pitchFamily="2" charset="-122"/>
              </a:rPr>
              <a:t>：取决于指令集体系结构</a:t>
            </a:r>
            <a:r>
              <a:rPr lang="en-US" altLang="zh-CN" sz="2000" dirty="0">
                <a:ea typeface="宋体" panose="02010600030101010101" pitchFamily="2" charset="-122"/>
              </a:rPr>
              <a:t>(ISA)</a:t>
            </a:r>
            <a:r>
              <a:rPr lang="zh-CN" altLang="en-US" sz="2000" dirty="0">
                <a:ea typeface="宋体" panose="02010600030101010101" pitchFamily="2" charset="-122"/>
              </a:rPr>
              <a:t>，与指令集的具体实现无关；</a:t>
            </a:r>
            <a:r>
              <a:rPr lang="en-US" altLang="zh-CN" sz="2000" dirty="0">
                <a:ea typeface="宋体" panose="02010600030101010101" pitchFamily="2" charset="-122"/>
              </a:rPr>
              <a:t>ISA</a:t>
            </a:r>
            <a:r>
              <a:rPr lang="zh-CN" altLang="en-US" sz="2000" dirty="0">
                <a:ea typeface="宋体" panose="02010600030101010101" pitchFamily="2" charset="-122"/>
              </a:rPr>
              <a:t>对编译器有很大的影响；</a:t>
            </a:r>
            <a:endParaRPr lang="en-US" altLang="zh-CN" sz="2000" dirty="0">
              <a:ea typeface="宋体" panose="02010600030101010101" pitchFamily="2" charset="-122"/>
            </a:endParaRPr>
          </a:p>
          <a:p>
            <a:pPr lvl="1">
              <a:lnSpc>
                <a:spcPct val="150000"/>
              </a:lnSpc>
            </a:pPr>
            <a:r>
              <a:rPr lang="en-US" altLang="zh-CN" sz="2000" dirty="0">
                <a:solidFill>
                  <a:schemeClr val="accent1"/>
                </a:solidFill>
                <a:ea typeface="宋体" panose="02010600030101010101" pitchFamily="2" charset="-122"/>
              </a:rPr>
              <a:t>CPI</a:t>
            </a:r>
            <a:r>
              <a:rPr lang="zh-CN" altLang="en-US" sz="2000" dirty="0">
                <a:ea typeface="宋体" panose="02010600030101010101" pitchFamily="2" charset="-122"/>
              </a:rPr>
              <a:t>：机器的实现细节（存储系统结构、处理器结构）；测试程序包含的各类指令的组成等；</a:t>
            </a:r>
            <a:endParaRPr lang="en-US" altLang="zh-CN" sz="2000" dirty="0">
              <a:ea typeface="宋体" panose="02010600030101010101" pitchFamily="2" charset="-122"/>
            </a:endParaRPr>
          </a:p>
          <a:p>
            <a:pPr lvl="1">
              <a:lnSpc>
                <a:spcPct val="150000"/>
              </a:lnSpc>
            </a:pPr>
            <a:r>
              <a:rPr lang="zh-CN" altLang="en-US" sz="2000" dirty="0">
                <a:solidFill>
                  <a:schemeClr val="accent1"/>
                </a:solidFill>
                <a:ea typeface="宋体" panose="02010600030101010101" pitchFamily="2" charset="-122"/>
              </a:rPr>
              <a:t>时钟周期</a:t>
            </a:r>
            <a:r>
              <a:rPr lang="zh-CN" altLang="en-US" sz="2000" dirty="0">
                <a:ea typeface="宋体" panose="02010600030101010101" pitchFamily="2" charset="-122"/>
              </a:rPr>
              <a:t>：与机器的实现细节密切相关</a:t>
            </a:r>
            <a:endParaRPr lang="en-US" altLang="zh-CN" sz="2000" dirty="0">
              <a:ea typeface="宋体" panose="02010600030101010101" pitchFamily="2" charset="-122"/>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3956454"/>
            <a:ext cx="5227154" cy="220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57910" y="1009650"/>
            <a:ext cx="7848600" cy="512445"/>
          </a:xfrm>
        </p:spPr>
        <p:txBody>
          <a:bodyPr/>
          <a:lstStyle/>
          <a:p>
            <a:r>
              <a:rPr lang="zh-CN" altLang="en-US" dirty="0"/>
              <a:t>示例一</a:t>
            </a:r>
          </a:p>
        </p:txBody>
      </p:sp>
      <p:pic>
        <p:nvPicPr>
          <p:cNvPr id="98306" name="Picture 2"/>
          <p:cNvPicPr>
            <a:picLocks noChangeAspect="1" noChangeArrowheads="1"/>
          </p:cNvPicPr>
          <p:nvPr/>
        </p:nvPicPr>
        <p:blipFill>
          <a:blip r:embed="rId2" cstate="print"/>
          <a:srcRect/>
          <a:stretch>
            <a:fillRect/>
          </a:stretch>
        </p:blipFill>
        <p:spPr bwMode="auto">
          <a:xfrm>
            <a:off x="1913890" y="1841500"/>
            <a:ext cx="8790305" cy="3816350"/>
          </a:xfrm>
          <a:prstGeom prst="rect">
            <a:avLst/>
          </a:prstGeom>
          <a:noFill/>
          <a:ln w="9525">
            <a:noFill/>
            <a:miter lim="800000"/>
            <a:headEnd/>
            <a:tailEnd/>
          </a:ln>
        </p:spPr>
      </p:pic>
      <p:sp>
        <p:nvSpPr>
          <p:cNvPr id="262146"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pic>
        <p:nvPicPr>
          <p:cNvPr id="5" name="Picture 2"/>
          <p:cNvPicPr>
            <a:picLocks noChangeAspect="1" noChangeArrowheads="1"/>
          </p:cNvPicPr>
          <p:nvPr/>
        </p:nvPicPr>
        <p:blipFill>
          <a:blip r:embed="rId3" cstate="print"/>
          <a:srcRect/>
          <a:stretch>
            <a:fillRect/>
          </a:stretch>
        </p:blipFill>
        <p:spPr bwMode="auto">
          <a:xfrm>
            <a:off x="8328248" y="5298808"/>
            <a:ext cx="3203213" cy="718083"/>
          </a:xfrm>
          <a:prstGeom prst="rect">
            <a:avLst/>
          </a:prstGeom>
          <a:noFill/>
          <a:ln w="19050">
            <a:solidFill>
              <a:schemeClr val="accent1"/>
            </a:solidFill>
            <a:miter lim="800000"/>
            <a:headEnd/>
            <a:tailEnd/>
          </a:ln>
        </p:spPr>
      </p:pic>
      <p:cxnSp>
        <p:nvCxnSpPr>
          <p:cNvPr id="4" name="直接连接符 3"/>
          <p:cNvCxnSpPr/>
          <p:nvPr/>
        </p:nvCxnSpPr>
        <p:spPr bwMode="auto">
          <a:xfrm>
            <a:off x="4367808" y="2852936"/>
            <a:ext cx="864096" cy="0"/>
          </a:xfrm>
          <a:prstGeom prst="line">
            <a:avLst/>
          </a:prstGeom>
          <a:noFill/>
          <a:ln w="25400" cap="flat" cmpd="sng" algn="ctr">
            <a:solidFill>
              <a:schemeClr val="accent1"/>
            </a:solidFill>
            <a:prstDash val="solid"/>
            <a:round/>
            <a:headEnd type="none" w="med" len="med"/>
            <a:tailEnd type="none" w="med" len="med"/>
          </a:ln>
        </p:spPr>
      </p:cxnSp>
      <p:cxnSp>
        <p:nvCxnSpPr>
          <p:cNvPr id="11" name="直接连接符 10"/>
          <p:cNvCxnSpPr/>
          <p:nvPr/>
        </p:nvCxnSpPr>
        <p:spPr bwMode="auto">
          <a:xfrm>
            <a:off x="8184232" y="2852936"/>
            <a:ext cx="1008112" cy="0"/>
          </a:xfrm>
          <a:prstGeom prst="line">
            <a:avLst/>
          </a:prstGeom>
          <a:noFill/>
          <a:ln w="25400" cap="flat" cmpd="sng" algn="ctr">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14095" y="756315"/>
            <a:ext cx="7848600" cy="512445"/>
          </a:xfrm>
        </p:spPr>
        <p:txBody>
          <a:bodyPr/>
          <a:lstStyle/>
          <a:p>
            <a:r>
              <a:rPr lang="zh-CN" altLang="en-US" dirty="0"/>
              <a:t>示例二</a:t>
            </a:r>
          </a:p>
        </p:txBody>
      </p:sp>
      <p:pic>
        <p:nvPicPr>
          <p:cNvPr id="99332" name="Picture 4"/>
          <p:cNvPicPr>
            <a:picLocks noChangeAspect="1" noChangeArrowheads="1"/>
          </p:cNvPicPr>
          <p:nvPr/>
        </p:nvPicPr>
        <p:blipFill>
          <a:blip r:embed="rId2" cstate="print"/>
          <a:srcRect/>
          <a:stretch>
            <a:fillRect/>
          </a:stretch>
        </p:blipFill>
        <p:spPr bwMode="auto">
          <a:xfrm>
            <a:off x="1847528" y="1334843"/>
            <a:ext cx="7345309" cy="4902469"/>
          </a:xfrm>
          <a:prstGeom prst="rect">
            <a:avLst/>
          </a:prstGeom>
          <a:noFill/>
          <a:ln w="9525">
            <a:noFill/>
            <a:miter lim="800000"/>
            <a:headEnd/>
            <a:tailEnd/>
          </a:ln>
        </p:spPr>
      </p:pic>
      <p:sp>
        <p:nvSpPr>
          <p:cNvPr id="262146" name="Rectangle 2"/>
          <p:cNvSpPr>
            <a:spLocks noGrp="1" noChangeArrowheads="1"/>
          </p:cNvSpPr>
          <p:nvPr/>
        </p:nvSpPr>
        <p:spPr>
          <a:xfrm>
            <a:off x="16572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pic>
        <p:nvPicPr>
          <p:cNvPr id="6" name="Picture 2"/>
          <p:cNvPicPr>
            <a:picLocks noChangeAspect="1" noChangeArrowheads="1"/>
          </p:cNvPicPr>
          <p:nvPr/>
        </p:nvPicPr>
        <p:blipFill>
          <a:blip r:embed="rId3" cstate="print"/>
          <a:srcRect/>
          <a:stretch>
            <a:fillRect/>
          </a:stretch>
        </p:blipFill>
        <p:spPr bwMode="auto">
          <a:xfrm>
            <a:off x="7176120" y="4941168"/>
            <a:ext cx="3203213" cy="718083"/>
          </a:xfrm>
          <a:prstGeom prst="rect">
            <a:avLst/>
          </a:prstGeom>
          <a:noFill/>
          <a:ln w="19050">
            <a:solidFill>
              <a:schemeClr val="accent1"/>
            </a:solidFill>
            <a:miter lim="800000"/>
            <a:headEnd/>
            <a:tailEnd/>
          </a:ln>
        </p:spPr>
      </p:pic>
      <p:cxnSp>
        <p:nvCxnSpPr>
          <p:cNvPr id="7" name="直接连接符 6"/>
          <p:cNvCxnSpPr/>
          <p:nvPr/>
        </p:nvCxnSpPr>
        <p:spPr bwMode="auto">
          <a:xfrm>
            <a:off x="3575720" y="3814440"/>
            <a:ext cx="360040" cy="0"/>
          </a:xfrm>
          <a:prstGeom prst="line">
            <a:avLst/>
          </a:prstGeom>
          <a:noFill/>
          <a:ln w="25400" cap="flat" cmpd="sng" algn="ctr">
            <a:solidFill>
              <a:schemeClr val="accent1"/>
            </a:solidFill>
            <a:prstDash val="solid"/>
            <a:round/>
            <a:headEnd type="none" w="med" len="med"/>
            <a:tailEnd type="none" w="med" len="med"/>
          </a:ln>
        </p:spPr>
      </p:cxnSp>
      <p:cxnSp>
        <p:nvCxnSpPr>
          <p:cNvPr id="9" name="直接连接符 8"/>
          <p:cNvCxnSpPr/>
          <p:nvPr/>
        </p:nvCxnSpPr>
        <p:spPr bwMode="auto">
          <a:xfrm>
            <a:off x="4079776" y="3814440"/>
            <a:ext cx="504056" cy="0"/>
          </a:xfrm>
          <a:prstGeom prst="line">
            <a:avLst/>
          </a:prstGeom>
          <a:noFill/>
          <a:ln w="25400" cap="flat" cmpd="sng" algn="ctr">
            <a:solidFill>
              <a:schemeClr val="accent1"/>
            </a:solidFill>
            <a:prstDash val="solid"/>
            <a:round/>
            <a:headEnd type="none" w="med" len="med"/>
            <a:tailEnd type="none" w="med" len="med"/>
          </a:ln>
        </p:spPr>
      </p:cxnSp>
      <p:cxnSp>
        <p:nvCxnSpPr>
          <p:cNvPr id="11" name="直接连接符 10"/>
          <p:cNvCxnSpPr/>
          <p:nvPr/>
        </p:nvCxnSpPr>
        <p:spPr bwMode="auto">
          <a:xfrm>
            <a:off x="4871864" y="3814440"/>
            <a:ext cx="1296144" cy="0"/>
          </a:xfrm>
          <a:prstGeom prst="line">
            <a:avLst/>
          </a:prstGeom>
          <a:noFill/>
          <a:ln w="25400" cap="flat" cmpd="sng" algn="ctr">
            <a:solidFill>
              <a:schemeClr val="accent1"/>
            </a:solidFill>
            <a:prstDash val="solid"/>
            <a:round/>
            <a:headEnd type="none" w="med" len="med"/>
            <a:tailEnd type="none" w="med" len="med"/>
          </a:ln>
        </p:spPr>
      </p:cxnSp>
      <p:pic>
        <p:nvPicPr>
          <p:cNvPr id="10" name="图片 9"/>
          <p:cNvPicPr>
            <a:picLocks noChangeAspect="1"/>
          </p:cNvPicPr>
          <p:nvPr/>
        </p:nvPicPr>
        <p:blipFill>
          <a:blip r:embed="rId4"/>
          <a:stretch>
            <a:fillRect/>
          </a:stretch>
        </p:blipFill>
        <p:spPr>
          <a:xfrm>
            <a:off x="7200735" y="6275792"/>
            <a:ext cx="3063599" cy="308025"/>
          </a:xfrm>
          <a:prstGeom prst="rect">
            <a:avLst/>
          </a:prstGeom>
          <a:ln w="19050">
            <a:solidFill>
              <a:srgbClr val="FF0000"/>
            </a:solidFill>
          </a:ln>
        </p:spPr>
      </p:pic>
      <p:sp>
        <p:nvSpPr>
          <p:cNvPr id="2" name="矩形 1"/>
          <p:cNvSpPr/>
          <p:nvPr/>
        </p:nvSpPr>
        <p:spPr bwMode="auto">
          <a:xfrm>
            <a:off x="1703512" y="3861048"/>
            <a:ext cx="8784976" cy="2808312"/>
          </a:xfrm>
          <a:prstGeom prst="rect">
            <a:avLst/>
          </a:prstGeom>
          <a:solidFill>
            <a:schemeClr val="bg1"/>
          </a:solidFill>
          <a:ln w="12700">
            <a:no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idx="4294967295"/>
          </p:nvPr>
        </p:nvSpPr>
        <p:spPr>
          <a:xfrm>
            <a:off x="1727200" y="1125855"/>
            <a:ext cx="7969200" cy="609782"/>
          </a:xfrm>
        </p:spPr>
        <p:txBody>
          <a:bodyPr/>
          <a:lstStyle/>
          <a:p>
            <a:r>
              <a:rPr lang="zh-CN" altLang="en-US" sz="3200" dirty="0">
                <a:solidFill>
                  <a:srgbClr val="FF0000"/>
                </a:solidFill>
              </a:rPr>
              <a:t>流水线及其冒险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66092" y="188595"/>
            <a:ext cx="7658100" cy="516890"/>
          </a:xfrm>
        </p:spPr>
        <p:txBody>
          <a:bodyPr lIns="90488" tIns="44450" rIns="90488" bIns="44450"/>
          <a:lstStyle/>
          <a:p>
            <a:pPr algn="l" eaLnBrk="1" hangingPunct="1">
              <a:defRPr/>
            </a:pPr>
            <a:r>
              <a:rPr lang="zh-CN" altLang="en-US" sz="3200" dirty="0"/>
              <a:t>洗衣房：生活中的流水线</a:t>
            </a:r>
          </a:p>
        </p:txBody>
      </p:sp>
      <p:sp>
        <p:nvSpPr>
          <p:cNvPr id="5123" name="Rectangle 3"/>
          <p:cNvSpPr>
            <a:spLocks noGrp="1" noChangeArrowheads="1"/>
          </p:cNvSpPr>
          <p:nvPr>
            <p:ph type="body" idx="4294967295"/>
          </p:nvPr>
        </p:nvSpPr>
        <p:spPr>
          <a:xfrm>
            <a:off x="813147" y="980728"/>
            <a:ext cx="7731125" cy="4891083"/>
          </a:xfrm>
          <a:noFill/>
        </p:spPr>
        <p:txBody>
          <a:bodyPr wrap="square" lIns="90488" tIns="44450" rIns="90488" bIns="44450"/>
          <a:lstStyle/>
          <a:p>
            <a:pPr eaLnBrk="1" hangingPunct="1">
              <a:lnSpc>
                <a:spcPct val="150000"/>
              </a:lnSpc>
            </a:pPr>
            <a:r>
              <a:rPr lang="zh-CN" altLang="en-US" sz="2800" dirty="0">
                <a:ea typeface="黑体" panose="02010609060101010101" pitchFamily="49" charset="-122"/>
              </a:rPr>
              <a:t>处理器：洗衣房</a:t>
            </a:r>
          </a:p>
          <a:p>
            <a:pPr eaLnBrk="1" hangingPunct="1">
              <a:lnSpc>
                <a:spcPct val="150000"/>
              </a:lnSpc>
            </a:pPr>
            <a:r>
              <a:rPr lang="en-US" altLang="zh-CN" sz="2800" dirty="0">
                <a:solidFill>
                  <a:srgbClr val="000000"/>
                </a:solidFill>
                <a:latin typeface="TT55Fo00" charset="0"/>
                <a:ea typeface="黑体" panose="02010609060101010101" pitchFamily="49" charset="-122"/>
              </a:rPr>
              <a:t>4</a:t>
            </a:r>
            <a:r>
              <a:rPr lang="zh-CN" altLang="en-US" sz="2800" dirty="0">
                <a:solidFill>
                  <a:srgbClr val="000000"/>
                </a:solidFill>
                <a:latin typeface="TT55Fo00" charset="0"/>
                <a:ea typeface="黑体" panose="02010609060101010101" pitchFamily="49" charset="-122"/>
              </a:rPr>
              <a:t>条指令：</a:t>
            </a:r>
            <a:r>
              <a:rPr lang="zh-CN" altLang="en-US" sz="2800" dirty="0">
                <a:latin typeface="TT55Fo00" charset="0"/>
                <a:ea typeface="黑体" panose="02010609060101010101" pitchFamily="49" charset="-122"/>
              </a:rPr>
              <a:t>张三</a:t>
            </a:r>
            <a:r>
              <a:rPr lang="zh-CN" altLang="en-US" sz="2800" dirty="0">
                <a:solidFill>
                  <a:srgbClr val="000000"/>
                </a:solidFill>
                <a:latin typeface="TT55Fo00" charset="0"/>
                <a:ea typeface="黑体" panose="02010609060101010101" pitchFamily="49" charset="-122"/>
              </a:rPr>
              <a:t>、李四、</a:t>
            </a:r>
            <a:r>
              <a:rPr lang="zh-CN" altLang="en-US" sz="2800" dirty="0">
                <a:latin typeface="TT55Fo00" charset="0"/>
                <a:ea typeface="黑体" panose="02010609060101010101" pitchFamily="49" charset="-122"/>
              </a:rPr>
              <a:t>王五</a:t>
            </a:r>
            <a:r>
              <a:rPr lang="zh-CN" altLang="en-US" sz="2800" dirty="0">
                <a:solidFill>
                  <a:srgbClr val="000000"/>
                </a:solidFill>
                <a:latin typeface="TT55Fo00" charset="0"/>
                <a:ea typeface="黑体" panose="02010609060101010101" pitchFamily="49" charset="-122"/>
              </a:rPr>
              <a:t>、赵六</a:t>
            </a:r>
            <a:endParaRPr lang="en-US" altLang="zh-CN" sz="2800" dirty="0">
              <a:solidFill>
                <a:srgbClr val="000000"/>
              </a:solidFill>
              <a:latin typeface="TT55Fo00" charset="0"/>
              <a:ea typeface="黑体" panose="02010609060101010101" pitchFamily="49" charset="-122"/>
            </a:endParaRPr>
          </a:p>
          <a:p>
            <a:pPr eaLnBrk="1" hangingPunct="1">
              <a:lnSpc>
                <a:spcPct val="150000"/>
              </a:lnSpc>
            </a:pPr>
            <a:r>
              <a:rPr lang="zh-CN" altLang="en-US" sz="2800" dirty="0">
                <a:solidFill>
                  <a:srgbClr val="000000"/>
                </a:solidFill>
                <a:latin typeface="TT55Fo00" charset="0"/>
                <a:ea typeface="黑体" panose="02010609060101010101" pitchFamily="49" charset="-122"/>
              </a:rPr>
              <a:t>指令：洗衣服</a:t>
            </a:r>
          </a:p>
          <a:p>
            <a:pPr lvl="1" eaLnBrk="1" hangingPunct="1">
              <a:lnSpc>
                <a:spcPct val="150000"/>
              </a:lnSpc>
            </a:pPr>
            <a:r>
              <a:rPr lang="zh-CN" altLang="en-US" sz="2400" dirty="0">
                <a:solidFill>
                  <a:srgbClr val="000000"/>
                </a:solidFill>
                <a:latin typeface="TT55Fo00" charset="0"/>
                <a:ea typeface="黑体" panose="02010609060101010101" pitchFamily="49" charset="-122"/>
              </a:rPr>
              <a:t>指令过程：洗涤</a:t>
            </a:r>
            <a:r>
              <a:rPr lang="zh-CN" altLang="en-US" sz="2400" dirty="0">
                <a:latin typeface="宋体" panose="02010600030101010101" pitchFamily="2" charset="-122"/>
                <a:ea typeface="黑体" panose="02010609060101010101" pitchFamily="49" charset="-122"/>
              </a:rPr>
              <a:t>→烘干→熨整</a:t>
            </a:r>
            <a:endParaRPr lang="zh-CN" altLang="en-US" sz="2400" dirty="0">
              <a:solidFill>
                <a:srgbClr val="000000"/>
              </a:solidFill>
              <a:latin typeface="TT55Fo00" charset="0"/>
              <a:ea typeface="黑体" panose="02010609060101010101" pitchFamily="49" charset="-122"/>
            </a:endParaRPr>
          </a:p>
          <a:p>
            <a:pPr eaLnBrk="1" hangingPunct="1">
              <a:lnSpc>
                <a:spcPct val="150000"/>
              </a:lnSpc>
            </a:pPr>
            <a:r>
              <a:rPr lang="zh-CN" altLang="en-US" sz="2800" dirty="0">
                <a:ea typeface="黑体" panose="02010609060101010101" pitchFamily="49" charset="-122"/>
              </a:rPr>
              <a:t>指令各阶段延迟</a:t>
            </a:r>
          </a:p>
          <a:p>
            <a:pPr lvl="1" eaLnBrk="1" hangingPunct="1">
              <a:lnSpc>
                <a:spcPct val="150000"/>
              </a:lnSpc>
            </a:pPr>
            <a:r>
              <a:rPr lang="zh-CN" altLang="en-US" sz="2400" dirty="0">
                <a:ea typeface="黑体" panose="02010609060101010101" pitchFamily="49" charset="-122"/>
              </a:rPr>
              <a:t>洗衣：</a:t>
            </a:r>
            <a:r>
              <a:rPr lang="en-US" altLang="zh-CN" sz="2400" dirty="0">
                <a:ea typeface="黑体" panose="02010609060101010101" pitchFamily="49" charset="-122"/>
              </a:rPr>
              <a:t>30</a:t>
            </a:r>
            <a:r>
              <a:rPr lang="zh-CN" altLang="en-US" sz="2400" dirty="0">
                <a:ea typeface="黑体" panose="02010609060101010101" pitchFamily="49" charset="-122"/>
              </a:rPr>
              <a:t>分钟</a:t>
            </a:r>
          </a:p>
          <a:p>
            <a:pPr lvl="1" eaLnBrk="1" hangingPunct="1">
              <a:lnSpc>
                <a:spcPct val="150000"/>
              </a:lnSpc>
            </a:pPr>
            <a:r>
              <a:rPr lang="zh-CN" altLang="en-US" sz="2400" dirty="0">
                <a:ea typeface="黑体" panose="02010609060101010101" pitchFamily="49" charset="-122"/>
              </a:rPr>
              <a:t>烘干：</a:t>
            </a:r>
            <a:r>
              <a:rPr lang="en-US" altLang="zh-CN" sz="2400" dirty="0">
                <a:ea typeface="黑体" panose="02010609060101010101" pitchFamily="49" charset="-122"/>
              </a:rPr>
              <a:t>40</a:t>
            </a:r>
            <a:r>
              <a:rPr lang="zh-CN" altLang="en-US" sz="2400" dirty="0">
                <a:ea typeface="黑体" panose="02010609060101010101" pitchFamily="49" charset="-122"/>
              </a:rPr>
              <a:t>分钟</a:t>
            </a:r>
          </a:p>
          <a:p>
            <a:pPr lvl="1" eaLnBrk="1" hangingPunct="1">
              <a:lnSpc>
                <a:spcPct val="150000"/>
              </a:lnSpc>
            </a:pPr>
            <a:r>
              <a:rPr lang="zh-CN" altLang="en-US" sz="2400" dirty="0">
                <a:ea typeface="黑体" panose="02010609060101010101" pitchFamily="49" charset="-122"/>
              </a:rPr>
              <a:t>熨整：</a:t>
            </a:r>
            <a:r>
              <a:rPr lang="en-US" altLang="zh-CN" sz="2400" dirty="0">
                <a:ea typeface="黑体" panose="02010609060101010101" pitchFamily="49" charset="-122"/>
              </a:rPr>
              <a:t>20</a:t>
            </a:r>
            <a:r>
              <a:rPr lang="zh-CN" altLang="en-US" sz="2400" dirty="0">
                <a:ea typeface="黑体" panose="02010609060101010101" pitchFamily="49" charset="-122"/>
              </a:rPr>
              <a:t>分钟</a:t>
            </a:r>
          </a:p>
        </p:txBody>
      </p:sp>
      <p:grpSp>
        <p:nvGrpSpPr>
          <p:cNvPr id="7172" name="Group 4"/>
          <p:cNvGrpSpPr/>
          <p:nvPr/>
        </p:nvGrpSpPr>
        <p:grpSpPr bwMode="auto">
          <a:xfrm>
            <a:off x="8878888" y="4243388"/>
            <a:ext cx="673100" cy="800100"/>
            <a:chOff x="4228" y="2820"/>
            <a:chExt cx="424" cy="504"/>
          </a:xfrm>
        </p:grpSpPr>
        <p:grpSp>
          <p:nvGrpSpPr>
            <p:cNvPr id="7202" name="Group 5"/>
            <p:cNvGrpSpPr/>
            <p:nvPr/>
          </p:nvGrpSpPr>
          <p:grpSpPr bwMode="auto">
            <a:xfrm>
              <a:off x="4228" y="2820"/>
              <a:ext cx="424" cy="504"/>
              <a:chOff x="4228" y="2820"/>
              <a:chExt cx="424" cy="504"/>
            </a:xfrm>
          </p:grpSpPr>
          <p:sp>
            <p:nvSpPr>
              <p:cNvPr id="7205"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6"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203" name="Oval 8"/>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4"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73" name="Group 10"/>
          <p:cNvGrpSpPr/>
          <p:nvPr/>
        </p:nvGrpSpPr>
        <p:grpSpPr bwMode="auto">
          <a:xfrm>
            <a:off x="8878888" y="5310188"/>
            <a:ext cx="661987" cy="649287"/>
            <a:chOff x="4319" y="3408"/>
            <a:chExt cx="417" cy="409"/>
          </a:xfrm>
        </p:grpSpPr>
        <p:grpSp>
          <p:nvGrpSpPr>
            <p:cNvPr id="7194" name="Group 11"/>
            <p:cNvGrpSpPr/>
            <p:nvPr/>
          </p:nvGrpSpPr>
          <p:grpSpPr bwMode="auto">
            <a:xfrm>
              <a:off x="4321" y="3601"/>
              <a:ext cx="415" cy="216"/>
              <a:chOff x="4321" y="3601"/>
              <a:chExt cx="415" cy="216"/>
            </a:xfrm>
          </p:grpSpPr>
          <p:sp>
            <p:nvSpPr>
              <p:cNvPr id="7198" name="Freeform 12"/>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9" name="Rectangle 13"/>
              <p:cNvSpPr>
                <a:spLocks noChangeArrowheads="1"/>
              </p:cNvSpPr>
              <p:nvPr/>
            </p:nvSpPr>
            <p:spPr bwMode="auto">
              <a:xfrm>
                <a:off x="4518" y="3601"/>
                <a:ext cx="218" cy="12"/>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0" name="Rectangle 14"/>
              <p:cNvSpPr>
                <a:spLocks noChangeArrowheads="1"/>
              </p:cNvSpPr>
              <p:nvPr/>
            </p:nvSpPr>
            <p:spPr bwMode="auto">
              <a:xfrm>
                <a:off x="4517" y="3692"/>
                <a:ext cx="218" cy="13"/>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1" name="Rectangle 15"/>
              <p:cNvSpPr>
                <a:spLocks noChangeArrowheads="1"/>
              </p:cNvSpPr>
              <p:nvPr/>
            </p:nvSpPr>
            <p:spPr bwMode="auto">
              <a:xfrm>
                <a:off x="4321" y="3692"/>
                <a:ext cx="116" cy="13"/>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95" name="Group 16"/>
            <p:cNvGrpSpPr/>
            <p:nvPr/>
          </p:nvGrpSpPr>
          <p:grpSpPr bwMode="auto">
            <a:xfrm>
              <a:off x="4319" y="3408"/>
              <a:ext cx="217" cy="409"/>
              <a:chOff x="4319" y="3408"/>
              <a:chExt cx="217" cy="409"/>
            </a:xfrm>
          </p:grpSpPr>
          <p:sp>
            <p:nvSpPr>
              <p:cNvPr id="7196" name="Oval 17"/>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7" name="Freeform 18"/>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7174" name="Group 19"/>
          <p:cNvGrpSpPr/>
          <p:nvPr/>
        </p:nvGrpSpPr>
        <p:grpSpPr bwMode="auto">
          <a:xfrm>
            <a:off x="8859838" y="3038475"/>
            <a:ext cx="673100" cy="800100"/>
            <a:chOff x="4212" y="2144"/>
            <a:chExt cx="424" cy="504"/>
          </a:xfrm>
        </p:grpSpPr>
        <p:grpSp>
          <p:nvGrpSpPr>
            <p:cNvPr id="7188" name="Group 20"/>
            <p:cNvGrpSpPr/>
            <p:nvPr/>
          </p:nvGrpSpPr>
          <p:grpSpPr bwMode="auto">
            <a:xfrm>
              <a:off x="4212" y="2144"/>
              <a:ext cx="424" cy="504"/>
              <a:chOff x="4212" y="2144"/>
              <a:chExt cx="424" cy="504"/>
            </a:xfrm>
          </p:grpSpPr>
          <p:grpSp>
            <p:nvGrpSpPr>
              <p:cNvPr id="7190" name="Group 21"/>
              <p:cNvGrpSpPr/>
              <p:nvPr/>
            </p:nvGrpSpPr>
            <p:grpSpPr bwMode="auto">
              <a:xfrm>
                <a:off x="4212" y="2144"/>
                <a:ext cx="424" cy="504"/>
                <a:chOff x="4212" y="2144"/>
                <a:chExt cx="424" cy="504"/>
              </a:xfrm>
            </p:grpSpPr>
            <p:sp>
              <p:nvSpPr>
                <p:cNvPr id="7192"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3"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191"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189" name="Oval 25"/>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75" name="Group 26"/>
          <p:cNvGrpSpPr/>
          <p:nvPr/>
        </p:nvGrpSpPr>
        <p:grpSpPr bwMode="auto">
          <a:xfrm>
            <a:off x="8040691" y="1844678"/>
            <a:ext cx="2224088" cy="484188"/>
            <a:chOff x="3692" y="1708"/>
            <a:chExt cx="1401" cy="305"/>
          </a:xfrm>
        </p:grpSpPr>
        <p:grpSp>
          <p:nvGrpSpPr>
            <p:cNvPr id="7176" name="Group 27"/>
            <p:cNvGrpSpPr/>
            <p:nvPr/>
          </p:nvGrpSpPr>
          <p:grpSpPr bwMode="auto">
            <a:xfrm>
              <a:off x="3692" y="1708"/>
              <a:ext cx="329" cy="305"/>
              <a:chOff x="3692" y="1708"/>
              <a:chExt cx="329" cy="305"/>
            </a:xfrm>
          </p:grpSpPr>
          <p:sp>
            <p:nvSpPr>
              <p:cNvPr id="7186" name="Freeform 28"/>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7" name="Rectangle 29"/>
              <p:cNvSpPr>
                <a:spLocks noChangeArrowheads="1"/>
              </p:cNvSpPr>
              <p:nvPr/>
            </p:nvSpPr>
            <p:spPr bwMode="auto">
              <a:xfrm>
                <a:off x="3742" y="17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A</a:t>
                </a:r>
              </a:p>
            </p:txBody>
          </p:sp>
        </p:grpSp>
        <p:grpSp>
          <p:nvGrpSpPr>
            <p:cNvPr id="7177" name="Group 30"/>
            <p:cNvGrpSpPr/>
            <p:nvPr/>
          </p:nvGrpSpPr>
          <p:grpSpPr bwMode="auto">
            <a:xfrm>
              <a:off x="4052" y="1708"/>
              <a:ext cx="329" cy="305"/>
              <a:chOff x="4052" y="1708"/>
              <a:chExt cx="329" cy="305"/>
            </a:xfrm>
          </p:grpSpPr>
          <p:sp>
            <p:nvSpPr>
              <p:cNvPr id="7184" name="Freeform 31"/>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5" name="Rectangle 32"/>
              <p:cNvSpPr>
                <a:spLocks noChangeArrowheads="1"/>
              </p:cNvSpPr>
              <p:nvPr/>
            </p:nvSpPr>
            <p:spPr bwMode="auto">
              <a:xfrm>
                <a:off x="4102" y="17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7178" name="Group 33"/>
            <p:cNvGrpSpPr/>
            <p:nvPr/>
          </p:nvGrpSpPr>
          <p:grpSpPr bwMode="auto">
            <a:xfrm>
              <a:off x="4412" y="1708"/>
              <a:ext cx="329" cy="305"/>
              <a:chOff x="4412" y="1708"/>
              <a:chExt cx="329" cy="305"/>
            </a:xfrm>
          </p:grpSpPr>
          <p:sp>
            <p:nvSpPr>
              <p:cNvPr id="7182" name="Freeform 34"/>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3" name="Rectangle 35"/>
              <p:cNvSpPr>
                <a:spLocks noChangeArrowheads="1"/>
              </p:cNvSpPr>
              <p:nvPr/>
            </p:nvSpPr>
            <p:spPr bwMode="auto">
              <a:xfrm>
                <a:off x="4462" y="17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7179" name="Group 36"/>
            <p:cNvGrpSpPr/>
            <p:nvPr/>
          </p:nvGrpSpPr>
          <p:grpSpPr bwMode="auto">
            <a:xfrm>
              <a:off x="4764" y="1708"/>
              <a:ext cx="329" cy="305"/>
              <a:chOff x="4764" y="1708"/>
              <a:chExt cx="329" cy="305"/>
            </a:xfrm>
          </p:grpSpPr>
          <p:sp>
            <p:nvSpPr>
              <p:cNvPr id="7180" name="Freeform 37"/>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1" name="Rectangle 38"/>
              <p:cNvSpPr>
                <a:spLocks noChangeArrowheads="1"/>
              </p:cNvSpPr>
              <p:nvPr/>
            </p:nvSpPr>
            <p:spPr bwMode="auto">
              <a:xfrm>
                <a:off x="4814" y="17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85142" y="158750"/>
            <a:ext cx="7639050" cy="516890"/>
          </a:xfrm>
        </p:spPr>
        <p:txBody>
          <a:bodyPr lIns="90488" tIns="44450" rIns="90488" bIns="44450"/>
          <a:lstStyle/>
          <a:p>
            <a:pPr algn="l" eaLnBrk="1" hangingPunct="1">
              <a:defRPr/>
            </a:pPr>
            <a:r>
              <a:rPr lang="zh-CN" altLang="en-US" sz="3200" dirty="0"/>
              <a:t>串行洗衣房</a:t>
            </a:r>
          </a:p>
        </p:txBody>
      </p:sp>
      <p:sp>
        <p:nvSpPr>
          <p:cNvPr id="6147" name="Rectangle 3"/>
          <p:cNvSpPr>
            <a:spLocks noGrp="1" noChangeArrowheads="1"/>
          </p:cNvSpPr>
          <p:nvPr>
            <p:ph type="body" idx="4294967295"/>
          </p:nvPr>
        </p:nvSpPr>
        <p:spPr>
          <a:xfrm>
            <a:off x="3143672" y="5589240"/>
            <a:ext cx="8610600" cy="996748"/>
          </a:xfrm>
          <a:noFill/>
        </p:spPr>
        <p:txBody>
          <a:bodyPr lIns="90488" tIns="44450" rIns="90488" bIns="44450"/>
          <a:lstStyle/>
          <a:p>
            <a:pPr eaLnBrk="1" hangingPunct="1">
              <a:lnSpc>
                <a:spcPct val="130000"/>
              </a:lnSpc>
            </a:pPr>
            <a:r>
              <a:rPr lang="zh-CN" altLang="en-US" b="1" dirty="0">
                <a:ea typeface="黑体" panose="02010609060101010101" pitchFamily="49" charset="-122"/>
              </a:rPr>
              <a:t>串行洗衣房：</a:t>
            </a:r>
            <a:r>
              <a:rPr lang="en-US" altLang="zh-CN" b="1" dirty="0">
                <a:ea typeface="黑体" panose="02010609060101010101" pitchFamily="49" charset="-122"/>
              </a:rPr>
              <a:t>6</a:t>
            </a:r>
            <a:r>
              <a:rPr lang="zh-CN" altLang="en-US" b="1" dirty="0">
                <a:ea typeface="黑体" panose="02010609060101010101" pitchFamily="49" charset="-122"/>
              </a:rPr>
              <a:t>个小时完成</a:t>
            </a:r>
            <a:r>
              <a:rPr lang="en-US" altLang="zh-CN" b="1" dirty="0">
                <a:ea typeface="黑体" panose="02010609060101010101" pitchFamily="49" charset="-122"/>
              </a:rPr>
              <a:t>4</a:t>
            </a:r>
            <a:r>
              <a:rPr lang="zh-CN" altLang="en-US" b="1" dirty="0">
                <a:ea typeface="黑体" panose="02010609060101010101" pitchFamily="49" charset="-122"/>
              </a:rPr>
              <a:t>个任务</a:t>
            </a:r>
          </a:p>
          <a:p>
            <a:pPr eaLnBrk="1" hangingPunct="1">
              <a:lnSpc>
                <a:spcPct val="130000"/>
              </a:lnSpc>
            </a:pPr>
            <a:r>
              <a:rPr lang="zh-CN" altLang="en-US" b="1" dirty="0">
                <a:solidFill>
                  <a:srgbClr val="FF3300"/>
                </a:solidFill>
                <a:ea typeface="黑体" panose="02010609060101010101" pitchFamily="49" charset="-122"/>
              </a:rPr>
              <a:t>如果采用流水线技术，那么。。。</a:t>
            </a:r>
            <a:r>
              <a:rPr lang="zh-CN" altLang="en-US" dirty="0">
                <a:ea typeface="黑体" panose="02010609060101010101" pitchFamily="49" charset="-122"/>
              </a:rPr>
              <a:t> </a:t>
            </a:r>
          </a:p>
        </p:txBody>
      </p:sp>
      <p:grpSp>
        <p:nvGrpSpPr>
          <p:cNvPr id="5" name="组合 4"/>
          <p:cNvGrpSpPr/>
          <p:nvPr/>
        </p:nvGrpSpPr>
        <p:grpSpPr>
          <a:xfrm>
            <a:off x="1991544" y="2356967"/>
            <a:ext cx="7542631" cy="3098924"/>
            <a:chOff x="1991544" y="2356967"/>
            <a:chExt cx="7542631" cy="3098924"/>
          </a:xfrm>
        </p:grpSpPr>
        <p:grpSp>
          <p:nvGrpSpPr>
            <p:cNvPr id="8196" name="Group 4"/>
            <p:cNvGrpSpPr/>
            <p:nvPr/>
          </p:nvGrpSpPr>
          <p:grpSpPr bwMode="auto">
            <a:xfrm>
              <a:off x="2673957" y="2623670"/>
              <a:ext cx="522287" cy="484188"/>
              <a:chOff x="532" y="1620"/>
              <a:chExt cx="329" cy="305"/>
            </a:xfrm>
          </p:grpSpPr>
          <p:sp>
            <p:nvSpPr>
              <p:cNvPr id="8330" name="Freeform 5"/>
              <p:cNvSpPr/>
              <p:nvPr/>
            </p:nvSpPr>
            <p:spPr bwMode="auto">
              <a:xfrm>
                <a:off x="532" y="162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31" name="Rectangle 6"/>
              <p:cNvSpPr>
                <a:spLocks noChangeArrowheads="1"/>
              </p:cNvSpPr>
              <p:nvPr/>
            </p:nvSpPr>
            <p:spPr bwMode="auto">
              <a:xfrm>
                <a:off x="582" y="167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A</a:t>
                </a:r>
              </a:p>
            </p:txBody>
          </p:sp>
        </p:grpSp>
        <p:grpSp>
          <p:nvGrpSpPr>
            <p:cNvPr id="8197" name="Group 7"/>
            <p:cNvGrpSpPr/>
            <p:nvPr/>
          </p:nvGrpSpPr>
          <p:grpSpPr bwMode="auto">
            <a:xfrm>
              <a:off x="2661257" y="3449171"/>
              <a:ext cx="522287" cy="484188"/>
              <a:chOff x="524" y="2140"/>
              <a:chExt cx="329" cy="305"/>
            </a:xfrm>
          </p:grpSpPr>
          <p:sp>
            <p:nvSpPr>
              <p:cNvPr id="8328" name="Freeform 8"/>
              <p:cNvSpPr/>
              <p:nvPr/>
            </p:nvSpPr>
            <p:spPr bwMode="auto">
              <a:xfrm>
                <a:off x="524" y="21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9" name="Rectangle 9"/>
              <p:cNvSpPr>
                <a:spLocks noChangeArrowheads="1"/>
              </p:cNvSpPr>
              <p:nvPr/>
            </p:nvSpPr>
            <p:spPr bwMode="auto">
              <a:xfrm>
                <a:off x="574" y="219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8198" name="Group 10"/>
            <p:cNvGrpSpPr/>
            <p:nvPr/>
          </p:nvGrpSpPr>
          <p:grpSpPr bwMode="auto">
            <a:xfrm>
              <a:off x="2635857" y="4185771"/>
              <a:ext cx="522287" cy="484188"/>
              <a:chOff x="508" y="2604"/>
              <a:chExt cx="329" cy="305"/>
            </a:xfrm>
          </p:grpSpPr>
          <p:sp>
            <p:nvSpPr>
              <p:cNvPr id="8326" name="Freeform 11"/>
              <p:cNvSpPr/>
              <p:nvPr/>
            </p:nvSpPr>
            <p:spPr bwMode="auto">
              <a:xfrm>
                <a:off x="508" y="26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7" name="Rectangle 12"/>
              <p:cNvSpPr>
                <a:spLocks noChangeArrowheads="1"/>
              </p:cNvSpPr>
              <p:nvPr/>
            </p:nvSpPr>
            <p:spPr bwMode="auto">
              <a:xfrm>
                <a:off x="558" y="265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8199" name="Group 13"/>
            <p:cNvGrpSpPr/>
            <p:nvPr/>
          </p:nvGrpSpPr>
          <p:grpSpPr bwMode="auto">
            <a:xfrm>
              <a:off x="2613632" y="4935072"/>
              <a:ext cx="522287" cy="484188"/>
              <a:chOff x="500" y="3076"/>
              <a:chExt cx="329" cy="305"/>
            </a:xfrm>
          </p:grpSpPr>
          <p:sp>
            <p:nvSpPr>
              <p:cNvPr id="8324" name="Freeform 14"/>
              <p:cNvSpPr/>
              <p:nvPr/>
            </p:nvSpPr>
            <p:spPr bwMode="auto">
              <a:xfrm>
                <a:off x="500" y="30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5" name="Rectangle 15"/>
              <p:cNvSpPr>
                <a:spLocks noChangeArrowheads="1"/>
              </p:cNvSpPr>
              <p:nvPr/>
            </p:nvSpPr>
            <p:spPr bwMode="auto">
              <a:xfrm>
                <a:off x="550" y="312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grpSp>
          <p:nvGrpSpPr>
            <p:cNvPr id="6" name="Group 56"/>
            <p:cNvGrpSpPr/>
            <p:nvPr/>
          </p:nvGrpSpPr>
          <p:grpSpPr bwMode="auto">
            <a:xfrm>
              <a:off x="3321657" y="2522067"/>
              <a:ext cx="1456368" cy="679574"/>
              <a:chOff x="940" y="1556"/>
              <a:chExt cx="967" cy="448"/>
            </a:xfrm>
          </p:grpSpPr>
          <p:grpSp>
            <p:nvGrpSpPr>
              <p:cNvPr id="8306" name="Group 57"/>
              <p:cNvGrpSpPr/>
              <p:nvPr/>
            </p:nvGrpSpPr>
            <p:grpSpPr bwMode="auto">
              <a:xfrm>
                <a:off x="940" y="1556"/>
                <a:ext cx="305" cy="448"/>
                <a:chOff x="940" y="1556"/>
                <a:chExt cx="305" cy="448"/>
              </a:xfrm>
            </p:grpSpPr>
            <p:grpSp>
              <p:nvGrpSpPr>
                <p:cNvPr id="8320" name="Group 58"/>
                <p:cNvGrpSpPr/>
                <p:nvPr/>
              </p:nvGrpSpPr>
              <p:grpSpPr bwMode="auto">
                <a:xfrm>
                  <a:off x="940" y="1556"/>
                  <a:ext cx="305" cy="448"/>
                  <a:chOff x="940" y="1556"/>
                  <a:chExt cx="305" cy="448"/>
                </a:xfrm>
              </p:grpSpPr>
              <p:sp>
                <p:nvSpPr>
                  <p:cNvPr id="8322" name="AutoShape 59"/>
                  <p:cNvSpPr>
                    <a:spLocks noChangeArrowheads="1"/>
                  </p:cNvSpPr>
                  <p:nvPr/>
                </p:nvSpPr>
                <p:spPr bwMode="auto">
                  <a:xfrm>
                    <a:off x="940" y="162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23" name="AutoShape 60"/>
                  <p:cNvSpPr>
                    <a:spLocks noChangeArrowheads="1"/>
                  </p:cNvSpPr>
                  <p:nvPr/>
                </p:nvSpPr>
                <p:spPr bwMode="auto">
                  <a:xfrm>
                    <a:off x="1010" y="155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21" name="AutoShape 61"/>
                <p:cNvSpPr>
                  <a:spLocks noChangeArrowheads="1"/>
                </p:cNvSpPr>
                <p:nvPr/>
              </p:nvSpPr>
              <p:spPr bwMode="auto">
                <a:xfrm>
                  <a:off x="1002" y="166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307" name="Group 62"/>
              <p:cNvGrpSpPr/>
              <p:nvPr/>
            </p:nvGrpSpPr>
            <p:grpSpPr bwMode="auto">
              <a:xfrm>
                <a:off x="1241" y="1556"/>
                <a:ext cx="378" cy="448"/>
                <a:chOff x="1241" y="1556"/>
                <a:chExt cx="378" cy="448"/>
              </a:xfrm>
            </p:grpSpPr>
            <p:grpSp>
              <p:nvGrpSpPr>
                <p:cNvPr id="8315" name="Group 63"/>
                <p:cNvGrpSpPr/>
                <p:nvPr/>
              </p:nvGrpSpPr>
              <p:grpSpPr bwMode="auto">
                <a:xfrm>
                  <a:off x="1241" y="1556"/>
                  <a:ext cx="378" cy="448"/>
                  <a:chOff x="1241" y="1556"/>
                  <a:chExt cx="378" cy="448"/>
                </a:xfrm>
              </p:grpSpPr>
              <p:sp>
                <p:nvSpPr>
                  <p:cNvPr id="8318" name="AutoShape 64"/>
                  <p:cNvSpPr>
                    <a:spLocks noChangeArrowheads="1"/>
                  </p:cNvSpPr>
                  <p:nvPr/>
                </p:nvSpPr>
                <p:spPr bwMode="auto">
                  <a:xfrm>
                    <a:off x="1241" y="162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9" name="AutoShape 65"/>
                  <p:cNvSpPr>
                    <a:spLocks noChangeArrowheads="1"/>
                  </p:cNvSpPr>
                  <p:nvPr/>
                </p:nvSpPr>
                <p:spPr bwMode="auto">
                  <a:xfrm>
                    <a:off x="1327" y="155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16" name="Oval 66"/>
                <p:cNvSpPr>
                  <a:spLocks noChangeArrowheads="1"/>
                </p:cNvSpPr>
                <p:nvPr/>
              </p:nvSpPr>
              <p:spPr bwMode="auto">
                <a:xfrm>
                  <a:off x="1356" y="159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7" name="AutoShape 67"/>
                <p:cNvSpPr>
                  <a:spLocks noChangeArrowheads="1"/>
                </p:cNvSpPr>
                <p:nvPr/>
              </p:nvSpPr>
              <p:spPr bwMode="auto">
                <a:xfrm>
                  <a:off x="1288" y="180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08" name="Freeform 68"/>
              <p:cNvSpPr/>
              <p:nvPr/>
            </p:nvSpPr>
            <p:spPr bwMode="auto">
              <a:xfrm>
                <a:off x="1805" y="178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9" name="Rectangle 69"/>
              <p:cNvSpPr>
                <a:spLocks noChangeArrowheads="1"/>
              </p:cNvSpPr>
              <p:nvPr/>
            </p:nvSpPr>
            <p:spPr bwMode="auto">
              <a:xfrm>
                <a:off x="1801" y="178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0" name="Rectangle 70"/>
              <p:cNvSpPr>
                <a:spLocks noChangeArrowheads="1"/>
              </p:cNvSpPr>
              <p:nvPr/>
            </p:nvSpPr>
            <p:spPr bwMode="auto">
              <a:xfrm>
                <a:off x="1808" y="186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1" name="Rectangle 71"/>
              <p:cNvSpPr>
                <a:spLocks noChangeArrowheads="1"/>
              </p:cNvSpPr>
              <p:nvPr/>
            </p:nvSpPr>
            <p:spPr bwMode="auto">
              <a:xfrm>
                <a:off x="1625" y="186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312" name="Group 72"/>
              <p:cNvGrpSpPr/>
              <p:nvPr/>
            </p:nvGrpSpPr>
            <p:grpSpPr bwMode="auto">
              <a:xfrm>
                <a:off x="1623" y="1613"/>
                <a:ext cx="194" cy="364"/>
                <a:chOff x="1623" y="1613"/>
                <a:chExt cx="194" cy="364"/>
              </a:xfrm>
            </p:grpSpPr>
            <p:sp>
              <p:nvSpPr>
                <p:cNvPr id="8313" name="Oval 73"/>
                <p:cNvSpPr>
                  <a:spLocks noChangeArrowheads="1"/>
                </p:cNvSpPr>
                <p:nvPr/>
              </p:nvSpPr>
              <p:spPr bwMode="auto">
                <a:xfrm>
                  <a:off x="1699" y="161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4" name="Freeform 74"/>
                <p:cNvSpPr/>
                <p:nvPr/>
              </p:nvSpPr>
              <p:spPr bwMode="auto">
                <a:xfrm>
                  <a:off x="1623" y="168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2" name="Group 84"/>
            <p:cNvGrpSpPr/>
            <p:nvPr/>
          </p:nvGrpSpPr>
          <p:grpSpPr bwMode="auto">
            <a:xfrm>
              <a:off x="4845657" y="3258667"/>
              <a:ext cx="1456368" cy="679574"/>
              <a:chOff x="1900" y="2020"/>
              <a:chExt cx="967" cy="448"/>
            </a:xfrm>
          </p:grpSpPr>
          <p:grpSp>
            <p:nvGrpSpPr>
              <p:cNvPr id="8288" name="Group 85"/>
              <p:cNvGrpSpPr/>
              <p:nvPr/>
            </p:nvGrpSpPr>
            <p:grpSpPr bwMode="auto">
              <a:xfrm>
                <a:off x="1900" y="2020"/>
                <a:ext cx="305" cy="448"/>
                <a:chOff x="1900" y="2020"/>
                <a:chExt cx="305" cy="448"/>
              </a:xfrm>
            </p:grpSpPr>
            <p:grpSp>
              <p:nvGrpSpPr>
                <p:cNvPr id="8302" name="Group 86"/>
                <p:cNvGrpSpPr/>
                <p:nvPr/>
              </p:nvGrpSpPr>
              <p:grpSpPr bwMode="auto">
                <a:xfrm>
                  <a:off x="1900" y="2020"/>
                  <a:ext cx="305" cy="448"/>
                  <a:chOff x="1900" y="2020"/>
                  <a:chExt cx="305" cy="448"/>
                </a:xfrm>
              </p:grpSpPr>
              <p:sp>
                <p:nvSpPr>
                  <p:cNvPr id="8304" name="AutoShape 87"/>
                  <p:cNvSpPr>
                    <a:spLocks noChangeArrowheads="1"/>
                  </p:cNvSpPr>
                  <p:nvPr/>
                </p:nvSpPr>
                <p:spPr bwMode="auto">
                  <a:xfrm>
                    <a:off x="1900" y="2091"/>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5" name="AutoShape 88"/>
                  <p:cNvSpPr>
                    <a:spLocks noChangeArrowheads="1"/>
                  </p:cNvSpPr>
                  <p:nvPr/>
                </p:nvSpPr>
                <p:spPr bwMode="auto">
                  <a:xfrm>
                    <a:off x="1970" y="2020"/>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03" name="AutoShape 89"/>
                <p:cNvSpPr>
                  <a:spLocks noChangeArrowheads="1"/>
                </p:cNvSpPr>
                <p:nvPr/>
              </p:nvSpPr>
              <p:spPr bwMode="auto">
                <a:xfrm>
                  <a:off x="1962" y="2124"/>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89" name="Group 90"/>
              <p:cNvGrpSpPr/>
              <p:nvPr/>
            </p:nvGrpSpPr>
            <p:grpSpPr bwMode="auto">
              <a:xfrm>
                <a:off x="2201" y="2020"/>
                <a:ext cx="378" cy="448"/>
                <a:chOff x="2201" y="2020"/>
                <a:chExt cx="378" cy="448"/>
              </a:xfrm>
            </p:grpSpPr>
            <p:grpSp>
              <p:nvGrpSpPr>
                <p:cNvPr id="8297" name="Group 91"/>
                <p:cNvGrpSpPr/>
                <p:nvPr/>
              </p:nvGrpSpPr>
              <p:grpSpPr bwMode="auto">
                <a:xfrm>
                  <a:off x="2201" y="2020"/>
                  <a:ext cx="378" cy="448"/>
                  <a:chOff x="2201" y="2020"/>
                  <a:chExt cx="378" cy="448"/>
                </a:xfrm>
              </p:grpSpPr>
              <p:sp>
                <p:nvSpPr>
                  <p:cNvPr id="8300" name="AutoShape 92"/>
                  <p:cNvSpPr>
                    <a:spLocks noChangeArrowheads="1"/>
                  </p:cNvSpPr>
                  <p:nvPr/>
                </p:nvSpPr>
                <p:spPr bwMode="auto">
                  <a:xfrm>
                    <a:off x="2201" y="2091"/>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1" name="AutoShape 93"/>
                  <p:cNvSpPr>
                    <a:spLocks noChangeArrowheads="1"/>
                  </p:cNvSpPr>
                  <p:nvPr/>
                </p:nvSpPr>
                <p:spPr bwMode="auto">
                  <a:xfrm>
                    <a:off x="2287" y="2020"/>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98" name="Oval 94"/>
                <p:cNvSpPr>
                  <a:spLocks noChangeArrowheads="1"/>
                </p:cNvSpPr>
                <p:nvPr/>
              </p:nvSpPr>
              <p:spPr bwMode="auto">
                <a:xfrm>
                  <a:off x="2316" y="2056"/>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9" name="AutoShape 95"/>
                <p:cNvSpPr>
                  <a:spLocks noChangeArrowheads="1"/>
                </p:cNvSpPr>
                <p:nvPr/>
              </p:nvSpPr>
              <p:spPr bwMode="auto">
                <a:xfrm>
                  <a:off x="2248" y="2266"/>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90" name="Freeform 96"/>
              <p:cNvSpPr/>
              <p:nvPr/>
            </p:nvSpPr>
            <p:spPr bwMode="auto">
              <a:xfrm>
                <a:off x="2765" y="224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1" name="Rectangle 97"/>
              <p:cNvSpPr>
                <a:spLocks noChangeArrowheads="1"/>
              </p:cNvSpPr>
              <p:nvPr/>
            </p:nvSpPr>
            <p:spPr bwMode="auto">
              <a:xfrm>
                <a:off x="2761" y="2249"/>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2" name="Rectangle 98"/>
              <p:cNvSpPr>
                <a:spLocks noChangeArrowheads="1"/>
              </p:cNvSpPr>
              <p:nvPr/>
            </p:nvSpPr>
            <p:spPr bwMode="auto">
              <a:xfrm>
                <a:off x="2768" y="2330"/>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3" name="Rectangle 99"/>
              <p:cNvSpPr>
                <a:spLocks noChangeArrowheads="1"/>
              </p:cNvSpPr>
              <p:nvPr/>
            </p:nvSpPr>
            <p:spPr bwMode="auto">
              <a:xfrm>
                <a:off x="2585" y="2330"/>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94" name="Group 100"/>
              <p:cNvGrpSpPr/>
              <p:nvPr/>
            </p:nvGrpSpPr>
            <p:grpSpPr bwMode="auto">
              <a:xfrm>
                <a:off x="2583" y="2077"/>
                <a:ext cx="194" cy="364"/>
                <a:chOff x="2583" y="2077"/>
                <a:chExt cx="194" cy="364"/>
              </a:xfrm>
            </p:grpSpPr>
            <p:sp>
              <p:nvSpPr>
                <p:cNvPr id="8295" name="Oval 101"/>
                <p:cNvSpPr>
                  <a:spLocks noChangeArrowheads="1"/>
                </p:cNvSpPr>
                <p:nvPr/>
              </p:nvSpPr>
              <p:spPr bwMode="auto">
                <a:xfrm>
                  <a:off x="2659" y="2077"/>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6" name="Freeform 102"/>
                <p:cNvSpPr/>
                <p:nvPr/>
              </p:nvSpPr>
              <p:spPr bwMode="auto">
                <a:xfrm>
                  <a:off x="2583" y="214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8" name="Group 103"/>
            <p:cNvGrpSpPr/>
            <p:nvPr/>
          </p:nvGrpSpPr>
          <p:grpSpPr bwMode="auto">
            <a:xfrm>
              <a:off x="6477607" y="3938117"/>
              <a:ext cx="1456368" cy="679574"/>
              <a:chOff x="2812" y="2468"/>
              <a:chExt cx="967" cy="448"/>
            </a:xfrm>
          </p:grpSpPr>
          <p:grpSp>
            <p:nvGrpSpPr>
              <p:cNvPr id="8270" name="Group 104"/>
              <p:cNvGrpSpPr/>
              <p:nvPr/>
            </p:nvGrpSpPr>
            <p:grpSpPr bwMode="auto">
              <a:xfrm>
                <a:off x="2812" y="2468"/>
                <a:ext cx="305" cy="448"/>
                <a:chOff x="2812" y="2468"/>
                <a:chExt cx="305" cy="448"/>
              </a:xfrm>
            </p:grpSpPr>
            <p:grpSp>
              <p:nvGrpSpPr>
                <p:cNvPr id="8284" name="Group 105"/>
                <p:cNvGrpSpPr/>
                <p:nvPr/>
              </p:nvGrpSpPr>
              <p:grpSpPr bwMode="auto">
                <a:xfrm>
                  <a:off x="2812" y="2468"/>
                  <a:ext cx="305" cy="448"/>
                  <a:chOff x="2812" y="2468"/>
                  <a:chExt cx="305" cy="448"/>
                </a:xfrm>
              </p:grpSpPr>
              <p:sp>
                <p:nvSpPr>
                  <p:cNvPr id="8286" name="AutoShape 106"/>
                  <p:cNvSpPr>
                    <a:spLocks noChangeArrowheads="1"/>
                  </p:cNvSpPr>
                  <p:nvPr/>
                </p:nvSpPr>
                <p:spPr bwMode="auto">
                  <a:xfrm>
                    <a:off x="2812" y="253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7" name="AutoShape 107"/>
                  <p:cNvSpPr>
                    <a:spLocks noChangeArrowheads="1"/>
                  </p:cNvSpPr>
                  <p:nvPr/>
                </p:nvSpPr>
                <p:spPr bwMode="auto">
                  <a:xfrm>
                    <a:off x="2882" y="246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85" name="AutoShape 108"/>
                <p:cNvSpPr>
                  <a:spLocks noChangeArrowheads="1"/>
                </p:cNvSpPr>
                <p:nvPr/>
              </p:nvSpPr>
              <p:spPr bwMode="auto">
                <a:xfrm>
                  <a:off x="2874" y="257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71" name="Group 109"/>
              <p:cNvGrpSpPr/>
              <p:nvPr/>
            </p:nvGrpSpPr>
            <p:grpSpPr bwMode="auto">
              <a:xfrm>
                <a:off x="3113" y="2468"/>
                <a:ext cx="378" cy="448"/>
                <a:chOff x="3113" y="2468"/>
                <a:chExt cx="378" cy="448"/>
              </a:xfrm>
            </p:grpSpPr>
            <p:grpSp>
              <p:nvGrpSpPr>
                <p:cNvPr id="8279" name="Group 110"/>
                <p:cNvGrpSpPr/>
                <p:nvPr/>
              </p:nvGrpSpPr>
              <p:grpSpPr bwMode="auto">
                <a:xfrm>
                  <a:off x="3113" y="2468"/>
                  <a:ext cx="378" cy="448"/>
                  <a:chOff x="3113" y="2468"/>
                  <a:chExt cx="378" cy="448"/>
                </a:xfrm>
              </p:grpSpPr>
              <p:sp>
                <p:nvSpPr>
                  <p:cNvPr id="8282" name="AutoShape 111"/>
                  <p:cNvSpPr>
                    <a:spLocks noChangeArrowheads="1"/>
                  </p:cNvSpPr>
                  <p:nvPr/>
                </p:nvSpPr>
                <p:spPr bwMode="auto">
                  <a:xfrm>
                    <a:off x="3113" y="253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3" name="AutoShape 112"/>
                  <p:cNvSpPr>
                    <a:spLocks noChangeArrowheads="1"/>
                  </p:cNvSpPr>
                  <p:nvPr/>
                </p:nvSpPr>
                <p:spPr bwMode="auto">
                  <a:xfrm>
                    <a:off x="3199" y="246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80" name="Oval 113"/>
                <p:cNvSpPr>
                  <a:spLocks noChangeArrowheads="1"/>
                </p:cNvSpPr>
                <p:nvPr/>
              </p:nvSpPr>
              <p:spPr bwMode="auto">
                <a:xfrm>
                  <a:off x="3228" y="250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1" name="AutoShape 114"/>
                <p:cNvSpPr>
                  <a:spLocks noChangeArrowheads="1"/>
                </p:cNvSpPr>
                <p:nvPr/>
              </p:nvSpPr>
              <p:spPr bwMode="auto">
                <a:xfrm>
                  <a:off x="3160" y="271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72" name="Freeform 115"/>
              <p:cNvSpPr/>
              <p:nvPr/>
            </p:nvSpPr>
            <p:spPr bwMode="auto">
              <a:xfrm>
                <a:off x="3677" y="269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3" name="Rectangle 116"/>
              <p:cNvSpPr>
                <a:spLocks noChangeArrowheads="1"/>
              </p:cNvSpPr>
              <p:nvPr/>
            </p:nvSpPr>
            <p:spPr bwMode="auto">
              <a:xfrm>
                <a:off x="3673" y="2697"/>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4" name="Rectangle 117"/>
              <p:cNvSpPr>
                <a:spLocks noChangeArrowheads="1"/>
              </p:cNvSpPr>
              <p:nvPr/>
            </p:nvSpPr>
            <p:spPr bwMode="auto">
              <a:xfrm>
                <a:off x="3680" y="2778"/>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5" name="Rectangle 118"/>
              <p:cNvSpPr>
                <a:spLocks noChangeArrowheads="1"/>
              </p:cNvSpPr>
              <p:nvPr/>
            </p:nvSpPr>
            <p:spPr bwMode="auto">
              <a:xfrm>
                <a:off x="3497" y="2778"/>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76" name="Group 119"/>
              <p:cNvGrpSpPr/>
              <p:nvPr/>
            </p:nvGrpSpPr>
            <p:grpSpPr bwMode="auto">
              <a:xfrm>
                <a:off x="3495" y="2525"/>
                <a:ext cx="194" cy="364"/>
                <a:chOff x="3495" y="2525"/>
                <a:chExt cx="194" cy="364"/>
              </a:xfrm>
            </p:grpSpPr>
            <p:sp>
              <p:nvSpPr>
                <p:cNvPr id="8277" name="Oval 120"/>
                <p:cNvSpPr>
                  <a:spLocks noChangeArrowheads="1"/>
                </p:cNvSpPr>
                <p:nvPr/>
              </p:nvSpPr>
              <p:spPr bwMode="auto">
                <a:xfrm>
                  <a:off x="3571" y="252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8" name="Freeform 121"/>
                <p:cNvSpPr/>
                <p:nvPr/>
              </p:nvSpPr>
              <p:spPr bwMode="auto">
                <a:xfrm>
                  <a:off x="3495" y="259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24" name="Group 122"/>
            <p:cNvGrpSpPr/>
            <p:nvPr/>
          </p:nvGrpSpPr>
          <p:grpSpPr bwMode="auto">
            <a:xfrm>
              <a:off x="8077807" y="4776317"/>
              <a:ext cx="1456368" cy="679574"/>
              <a:chOff x="3852" y="2964"/>
              <a:chExt cx="967" cy="448"/>
            </a:xfrm>
          </p:grpSpPr>
          <p:grpSp>
            <p:nvGrpSpPr>
              <p:cNvPr id="8252" name="Group 123"/>
              <p:cNvGrpSpPr/>
              <p:nvPr/>
            </p:nvGrpSpPr>
            <p:grpSpPr bwMode="auto">
              <a:xfrm>
                <a:off x="3852" y="2964"/>
                <a:ext cx="305" cy="448"/>
                <a:chOff x="3852" y="2964"/>
                <a:chExt cx="305" cy="448"/>
              </a:xfrm>
            </p:grpSpPr>
            <p:grpSp>
              <p:nvGrpSpPr>
                <p:cNvPr id="8266" name="Group 124"/>
                <p:cNvGrpSpPr/>
                <p:nvPr/>
              </p:nvGrpSpPr>
              <p:grpSpPr bwMode="auto">
                <a:xfrm>
                  <a:off x="3852" y="2964"/>
                  <a:ext cx="305" cy="448"/>
                  <a:chOff x="3852" y="2964"/>
                  <a:chExt cx="305" cy="448"/>
                </a:xfrm>
              </p:grpSpPr>
              <p:sp>
                <p:nvSpPr>
                  <p:cNvPr id="8268" name="AutoShape 125"/>
                  <p:cNvSpPr>
                    <a:spLocks noChangeArrowheads="1"/>
                  </p:cNvSpPr>
                  <p:nvPr/>
                </p:nvSpPr>
                <p:spPr bwMode="auto">
                  <a:xfrm>
                    <a:off x="3852" y="303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9" name="AutoShape 126"/>
                  <p:cNvSpPr>
                    <a:spLocks noChangeArrowheads="1"/>
                  </p:cNvSpPr>
                  <p:nvPr/>
                </p:nvSpPr>
                <p:spPr bwMode="auto">
                  <a:xfrm>
                    <a:off x="3922" y="296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67" name="AutoShape 127"/>
                <p:cNvSpPr>
                  <a:spLocks noChangeArrowheads="1"/>
                </p:cNvSpPr>
                <p:nvPr/>
              </p:nvSpPr>
              <p:spPr bwMode="auto">
                <a:xfrm>
                  <a:off x="3914" y="306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53" name="Group 128"/>
              <p:cNvGrpSpPr/>
              <p:nvPr/>
            </p:nvGrpSpPr>
            <p:grpSpPr bwMode="auto">
              <a:xfrm>
                <a:off x="4153" y="2964"/>
                <a:ext cx="378" cy="448"/>
                <a:chOff x="4153" y="2964"/>
                <a:chExt cx="378" cy="448"/>
              </a:xfrm>
            </p:grpSpPr>
            <p:grpSp>
              <p:nvGrpSpPr>
                <p:cNvPr id="8261" name="Group 129"/>
                <p:cNvGrpSpPr/>
                <p:nvPr/>
              </p:nvGrpSpPr>
              <p:grpSpPr bwMode="auto">
                <a:xfrm>
                  <a:off x="4153" y="2964"/>
                  <a:ext cx="378" cy="448"/>
                  <a:chOff x="4153" y="2964"/>
                  <a:chExt cx="378" cy="448"/>
                </a:xfrm>
              </p:grpSpPr>
              <p:sp>
                <p:nvSpPr>
                  <p:cNvPr id="8264" name="AutoShape 130"/>
                  <p:cNvSpPr>
                    <a:spLocks noChangeArrowheads="1"/>
                  </p:cNvSpPr>
                  <p:nvPr/>
                </p:nvSpPr>
                <p:spPr bwMode="auto">
                  <a:xfrm>
                    <a:off x="4153" y="303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5" name="AutoShape 131"/>
                  <p:cNvSpPr>
                    <a:spLocks noChangeArrowheads="1"/>
                  </p:cNvSpPr>
                  <p:nvPr/>
                </p:nvSpPr>
                <p:spPr bwMode="auto">
                  <a:xfrm>
                    <a:off x="4239" y="296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62" name="Oval 132"/>
                <p:cNvSpPr>
                  <a:spLocks noChangeArrowheads="1"/>
                </p:cNvSpPr>
                <p:nvPr/>
              </p:nvSpPr>
              <p:spPr bwMode="auto">
                <a:xfrm>
                  <a:off x="4268" y="300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3" name="AutoShape 133"/>
                <p:cNvSpPr>
                  <a:spLocks noChangeArrowheads="1"/>
                </p:cNvSpPr>
                <p:nvPr/>
              </p:nvSpPr>
              <p:spPr bwMode="auto">
                <a:xfrm>
                  <a:off x="4200" y="321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54" name="Freeform 134"/>
              <p:cNvSpPr/>
              <p:nvPr/>
            </p:nvSpPr>
            <p:spPr bwMode="auto">
              <a:xfrm>
                <a:off x="4717" y="319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5" name="Rectangle 135"/>
              <p:cNvSpPr>
                <a:spLocks noChangeArrowheads="1"/>
              </p:cNvSpPr>
              <p:nvPr/>
            </p:nvSpPr>
            <p:spPr bwMode="auto">
              <a:xfrm>
                <a:off x="4713" y="3193"/>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6" name="Rectangle 136"/>
              <p:cNvSpPr>
                <a:spLocks noChangeArrowheads="1"/>
              </p:cNvSpPr>
              <p:nvPr/>
            </p:nvSpPr>
            <p:spPr bwMode="auto">
              <a:xfrm>
                <a:off x="4720" y="3274"/>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7" name="Rectangle 137"/>
              <p:cNvSpPr>
                <a:spLocks noChangeArrowheads="1"/>
              </p:cNvSpPr>
              <p:nvPr/>
            </p:nvSpPr>
            <p:spPr bwMode="auto">
              <a:xfrm>
                <a:off x="4537" y="3274"/>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58" name="Group 138"/>
              <p:cNvGrpSpPr/>
              <p:nvPr/>
            </p:nvGrpSpPr>
            <p:grpSpPr bwMode="auto">
              <a:xfrm>
                <a:off x="4535" y="3021"/>
                <a:ext cx="194" cy="364"/>
                <a:chOff x="4535" y="3021"/>
                <a:chExt cx="194" cy="364"/>
              </a:xfrm>
            </p:grpSpPr>
            <p:sp>
              <p:nvSpPr>
                <p:cNvPr id="8259" name="Oval 139"/>
                <p:cNvSpPr>
                  <a:spLocks noChangeArrowheads="1"/>
                </p:cNvSpPr>
                <p:nvPr/>
              </p:nvSpPr>
              <p:spPr bwMode="auto">
                <a:xfrm>
                  <a:off x="4611" y="302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0" name="Freeform 140"/>
                <p:cNvSpPr/>
                <p:nvPr/>
              </p:nvSpPr>
              <p:spPr bwMode="auto">
                <a:xfrm>
                  <a:off x="4535" y="308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sp>
          <p:nvSpPr>
            <p:cNvPr id="8249" name="Rectangle 141"/>
            <p:cNvSpPr>
              <a:spLocks noChangeArrowheads="1"/>
            </p:cNvSpPr>
            <p:nvPr/>
          </p:nvSpPr>
          <p:spPr bwMode="auto">
            <a:xfrm>
              <a:off x="1991544" y="2730029"/>
              <a:ext cx="496675" cy="2714625"/>
            </a:xfrm>
            <a:prstGeom prst="rect">
              <a:avLst/>
            </a:prstGeom>
            <a:noFill/>
            <a:ln w="12700">
              <a:noFill/>
              <a:miter lim="800000"/>
            </a:ln>
          </p:spPr>
          <p:txBody>
            <a:bodyPr vert="eaVert" wrap="square" lIns="90488" tIns="44450" rIns="90488" bIns="44450">
              <a:spAutoFit/>
            </a:bodyPr>
            <a:lstStyle/>
            <a:p>
              <a:pPr algn="ctr" eaLnBrk="0" fontAlgn="base" hangingPunct="0">
                <a:spcBef>
                  <a:spcPct val="0"/>
                </a:spcBef>
                <a:spcAft>
                  <a:spcPct val="0"/>
                </a:spcAft>
                <a:buNone/>
              </a:pPr>
              <a:r>
                <a:rPr lang="zh-CN" altLang="en-US" sz="2400" b="1">
                  <a:solidFill>
                    <a:srgbClr val="FF3300"/>
                  </a:solidFill>
                  <a:latin typeface="Arial" panose="020B0604020202020204" pitchFamily="34" charset="0"/>
                </a:rPr>
                <a:t>任务执行顺序</a:t>
              </a:r>
            </a:p>
          </p:txBody>
        </p:sp>
        <p:sp>
          <p:nvSpPr>
            <p:cNvPr id="8250" name="Line 142"/>
            <p:cNvSpPr>
              <a:spLocks noChangeShapeType="1"/>
            </p:cNvSpPr>
            <p:nvPr/>
          </p:nvSpPr>
          <p:spPr bwMode="auto">
            <a:xfrm>
              <a:off x="2464407" y="2356967"/>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4" name="组合 3"/>
          <p:cNvGrpSpPr/>
          <p:nvPr/>
        </p:nvGrpSpPr>
        <p:grpSpPr>
          <a:xfrm>
            <a:off x="2828872" y="764704"/>
            <a:ext cx="7141528" cy="1506855"/>
            <a:chOff x="2828872" y="764704"/>
            <a:chExt cx="7141528" cy="1506855"/>
          </a:xfrm>
        </p:grpSpPr>
        <p:sp>
          <p:nvSpPr>
            <p:cNvPr id="8200" name="Rectangle 16"/>
            <p:cNvSpPr>
              <a:spLocks noChangeArrowheads="1"/>
            </p:cNvSpPr>
            <p:nvPr/>
          </p:nvSpPr>
          <p:spPr bwMode="auto">
            <a:xfrm>
              <a:off x="31914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01" name="Line 18"/>
            <p:cNvSpPr>
              <a:spLocks noChangeShapeType="1"/>
            </p:cNvSpPr>
            <p:nvPr/>
          </p:nvSpPr>
          <p:spPr bwMode="auto">
            <a:xfrm>
              <a:off x="3224160" y="1858492"/>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2" name="Line 19"/>
            <p:cNvSpPr>
              <a:spLocks noChangeShapeType="1"/>
            </p:cNvSpPr>
            <p:nvPr/>
          </p:nvSpPr>
          <p:spPr bwMode="auto">
            <a:xfrm>
              <a:off x="3744860" y="1858492"/>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3" name="Line 20"/>
            <p:cNvSpPr>
              <a:spLocks noChangeShapeType="1"/>
            </p:cNvSpPr>
            <p:nvPr/>
          </p:nvSpPr>
          <p:spPr bwMode="auto">
            <a:xfrm>
              <a:off x="4379860" y="1858492"/>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4" name="Rectangle 21"/>
            <p:cNvSpPr>
              <a:spLocks noChangeArrowheads="1"/>
            </p:cNvSpPr>
            <p:nvPr/>
          </p:nvSpPr>
          <p:spPr bwMode="auto">
            <a:xfrm>
              <a:off x="37756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05" name="Rectangle 22"/>
            <p:cNvSpPr>
              <a:spLocks noChangeArrowheads="1"/>
            </p:cNvSpPr>
            <p:nvPr/>
          </p:nvSpPr>
          <p:spPr bwMode="auto">
            <a:xfrm>
              <a:off x="42963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06" name="Line 23"/>
            <p:cNvSpPr>
              <a:spLocks noChangeShapeType="1"/>
            </p:cNvSpPr>
            <p:nvPr/>
          </p:nvSpPr>
          <p:spPr bwMode="auto">
            <a:xfrm>
              <a:off x="37194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7" name="Line 24"/>
            <p:cNvSpPr>
              <a:spLocks noChangeShapeType="1"/>
            </p:cNvSpPr>
            <p:nvPr/>
          </p:nvSpPr>
          <p:spPr bwMode="auto">
            <a:xfrm>
              <a:off x="43544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8" name="Line 25"/>
            <p:cNvSpPr>
              <a:spLocks noChangeShapeType="1"/>
            </p:cNvSpPr>
            <p:nvPr/>
          </p:nvSpPr>
          <p:spPr bwMode="auto">
            <a:xfrm>
              <a:off x="47608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9" name="Rectangle 26"/>
            <p:cNvSpPr>
              <a:spLocks noChangeArrowheads="1"/>
            </p:cNvSpPr>
            <p:nvPr/>
          </p:nvSpPr>
          <p:spPr bwMode="auto">
            <a:xfrm>
              <a:off x="47662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10" name="Line 28"/>
            <p:cNvSpPr>
              <a:spLocks noChangeShapeType="1"/>
            </p:cNvSpPr>
            <p:nvPr/>
          </p:nvSpPr>
          <p:spPr bwMode="auto">
            <a:xfrm>
              <a:off x="4798960" y="1858492"/>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1" name="Line 29"/>
            <p:cNvSpPr>
              <a:spLocks noChangeShapeType="1"/>
            </p:cNvSpPr>
            <p:nvPr/>
          </p:nvSpPr>
          <p:spPr bwMode="auto">
            <a:xfrm>
              <a:off x="5319660" y="1858492"/>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2" name="Line 30"/>
            <p:cNvSpPr>
              <a:spLocks noChangeShapeType="1"/>
            </p:cNvSpPr>
            <p:nvPr/>
          </p:nvSpPr>
          <p:spPr bwMode="auto">
            <a:xfrm>
              <a:off x="5954660" y="1858492"/>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3" name="Rectangle 31"/>
            <p:cNvSpPr>
              <a:spLocks noChangeArrowheads="1"/>
            </p:cNvSpPr>
            <p:nvPr/>
          </p:nvSpPr>
          <p:spPr bwMode="auto">
            <a:xfrm>
              <a:off x="53504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14" name="Rectangle 32"/>
            <p:cNvSpPr>
              <a:spLocks noChangeArrowheads="1"/>
            </p:cNvSpPr>
            <p:nvPr/>
          </p:nvSpPr>
          <p:spPr bwMode="auto">
            <a:xfrm>
              <a:off x="58711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15" name="Line 33"/>
            <p:cNvSpPr>
              <a:spLocks noChangeShapeType="1"/>
            </p:cNvSpPr>
            <p:nvPr/>
          </p:nvSpPr>
          <p:spPr bwMode="auto">
            <a:xfrm>
              <a:off x="52942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6" name="Line 34"/>
            <p:cNvSpPr>
              <a:spLocks noChangeShapeType="1"/>
            </p:cNvSpPr>
            <p:nvPr/>
          </p:nvSpPr>
          <p:spPr bwMode="auto">
            <a:xfrm>
              <a:off x="59292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7" name="Line 35"/>
            <p:cNvSpPr>
              <a:spLocks noChangeShapeType="1"/>
            </p:cNvSpPr>
            <p:nvPr/>
          </p:nvSpPr>
          <p:spPr bwMode="auto">
            <a:xfrm>
              <a:off x="63356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8" name="Rectangle 36"/>
            <p:cNvSpPr>
              <a:spLocks noChangeArrowheads="1"/>
            </p:cNvSpPr>
            <p:nvPr/>
          </p:nvSpPr>
          <p:spPr bwMode="auto">
            <a:xfrm>
              <a:off x="63410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19" name="Line 38"/>
            <p:cNvSpPr>
              <a:spLocks noChangeShapeType="1"/>
            </p:cNvSpPr>
            <p:nvPr/>
          </p:nvSpPr>
          <p:spPr bwMode="auto">
            <a:xfrm>
              <a:off x="6373760" y="1858492"/>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0" name="Line 39"/>
            <p:cNvSpPr>
              <a:spLocks noChangeShapeType="1"/>
            </p:cNvSpPr>
            <p:nvPr/>
          </p:nvSpPr>
          <p:spPr bwMode="auto">
            <a:xfrm>
              <a:off x="6894460" y="1858492"/>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1" name="Line 40"/>
            <p:cNvSpPr>
              <a:spLocks noChangeShapeType="1"/>
            </p:cNvSpPr>
            <p:nvPr/>
          </p:nvSpPr>
          <p:spPr bwMode="auto">
            <a:xfrm>
              <a:off x="7529460" y="1858492"/>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2" name="Rectangle 41"/>
            <p:cNvSpPr>
              <a:spLocks noChangeArrowheads="1"/>
            </p:cNvSpPr>
            <p:nvPr/>
          </p:nvSpPr>
          <p:spPr bwMode="auto">
            <a:xfrm>
              <a:off x="69252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23" name="Rectangle 42"/>
            <p:cNvSpPr>
              <a:spLocks noChangeArrowheads="1"/>
            </p:cNvSpPr>
            <p:nvPr/>
          </p:nvSpPr>
          <p:spPr bwMode="auto">
            <a:xfrm>
              <a:off x="74459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24" name="Line 43"/>
            <p:cNvSpPr>
              <a:spLocks noChangeShapeType="1"/>
            </p:cNvSpPr>
            <p:nvPr/>
          </p:nvSpPr>
          <p:spPr bwMode="auto">
            <a:xfrm>
              <a:off x="68690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5" name="Line 44"/>
            <p:cNvSpPr>
              <a:spLocks noChangeShapeType="1"/>
            </p:cNvSpPr>
            <p:nvPr/>
          </p:nvSpPr>
          <p:spPr bwMode="auto">
            <a:xfrm>
              <a:off x="75040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6" name="Line 45"/>
            <p:cNvSpPr>
              <a:spLocks noChangeShapeType="1"/>
            </p:cNvSpPr>
            <p:nvPr/>
          </p:nvSpPr>
          <p:spPr bwMode="auto">
            <a:xfrm>
              <a:off x="79104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7" name="Rectangle 46"/>
            <p:cNvSpPr>
              <a:spLocks noChangeArrowheads="1"/>
            </p:cNvSpPr>
            <p:nvPr/>
          </p:nvSpPr>
          <p:spPr bwMode="auto">
            <a:xfrm>
              <a:off x="79158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30</a:t>
              </a:r>
            </a:p>
          </p:txBody>
        </p:sp>
        <p:sp>
          <p:nvSpPr>
            <p:cNvPr id="8228" name="Line 48"/>
            <p:cNvSpPr>
              <a:spLocks noChangeShapeType="1"/>
            </p:cNvSpPr>
            <p:nvPr/>
          </p:nvSpPr>
          <p:spPr bwMode="auto">
            <a:xfrm>
              <a:off x="7948560" y="1858492"/>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9" name="Line 49"/>
            <p:cNvSpPr>
              <a:spLocks noChangeShapeType="1"/>
            </p:cNvSpPr>
            <p:nvPr/>
          </p:nvSpPr>
          <p:spPr bwMode="auto">
            <a:xfrm>
              <a:off x="8469260" y="1858492"/>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0" name="Line 50"/>
            <p:cNvSpPr>
              <a:spLocks noChangeShapeType="1"/>
            </p:cNvSpPr>
            <p:nvPr/>
          </p:nvSpPr>
          <p:spPr bwMode="auto">
            <a:xfrm>
              <a:off x="9104260" y="1858492"/>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1" name="Rectangle 51"/>
            <p:cNvSpPr>
              <a:spLocks noChangeArrowheads="1"/>
            </p:cNvSpPr>
            <p:nvPr/>
          </p:nvSpPr>
          <p:spPr bwMode="auto">
            <a:xfrm>
              <a:off x="85000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32" name="Rectangle 52"/>
            <p:cNvSpPr>
              <a:spLocks noChangeArrowheads="1"/>
            </p:cNvSpPr>
            <p:nvPr/>
          </p:nvSpPr>
          <p:spPr bwMode="auto">
            <a:xfrm>
              <a:off x="9020757" y="1869604"/>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33" name="Line 53"/>
            <p:cNvSpPr>
              <a:spLocks noChangeShapeType="1"/>
            </p:cNvSpPr>
            <p:nvPr/>
          </p:nvSpPr>
          <p:spPr bwMode="auto">
            <a:xfrm>
              <a:off x="84438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4" name="Line 54"/>
            <p:cNvSpPr>
              <a:spLocks noChangeShapeType="1"/>
            </p:cNvSpPr>
            <p:nvPr/>
          </p:nvSpPr>
          <p:spPr bwMode="auto">
            <a:xfrm>
              <a:off x="90788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5" name="Line 55"/>
            <p:cNvSpPr>
              <a:spLocks noChangeShapeType="1"/>
            </p:cNvSpPr>
            <p:nvPr/>
          </p:nvSpPr>
          <p:spPr bwMode="auto">
            <a:xfrm>
              <a:off x="9485260" y="1687042"/>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7" name="Rectangle 75"/>
            <p:cNvSpPr>
              <a:spLocks noChangeArrowheads="1"/>
            </p:cNvSpPr>
            <p:nvPr/>
          </p:nvSpPr>
          <p:spPr bwMode="auto">
            <a:xfrm>
              <a:off x="2828872" y="764704"/>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8238" name="Line 76"/>
            <p:cNvSpPr>
              <a:spLocks noChangeShapeType="1"/>
            </p:cNvSpPr>
            <p:nvPr/>
          </p:nvSpPr>
          <p:spPr bwMode="auto">
            <a:xfrm>
              <a:off x="3197172" y="1323504"/>
              <a:ext cx="6324600" cy="1588"/>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9" name="Line 77"/>
            <p:cNvSpPr>
              <a:spLocks noChangeShapeType="1"/>
            </p:cNvSpPr>
            <p:nvPr/>
          </p:nvSpPr>
          <p:spPr bwMode="auto">
            <a:xfrm>
              <a:off x="3197172" y="1171104"/>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40" name="Rectangle 78"/>
            <p:cNvSpPr>
              <a:spLocks noChangeArrowheads="1"/>
            </p:cNvSpPr>
            <p:nvPr/>
          </p:nvSpPr>
          <p:spPr bwMode="auto">
            <a:xfrm>
              <a:off x="4060772" y="777404"/>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8241" name="Rectangle 79"/>
            <p:cNvSpPr>
              <a:spLocks noChangeArrowheads="1"/>
            </p:cNvSpPr>
            <p:nvPr/>
          </p:nvSpPr>
          <p:spPr bwMode="auto">
            <a:xfrm>
              <a:off x="5127572" y="777404"/>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8242" name="Rectangle 80"/>
            <p:cNvSpPr>
              <a:spLocks noChangeArrowheads="1"/>
            </p:cNvSpPr>
            <p:nvPr/>
          </p:nvSpPr>
          <p:spPr bwMode="auto">
            <a:xfrm>
              <a:off x="6143572" y="777404"/>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8243" name="Rectangle 81"/>
            <p:cNvSpPr>
              <a:spLocks noChangeArrowheads="1"/>
            </p:cNvSpPr>
            <p:nvPr/>
          </p:nvSpPr>
          <p:spPr bwMode="auto">
            <a:xfrm>
              <a:off x="7083372" y="790104"/>
              <a:ext cx="51943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10</a:t>
              </a:r>
            </a:p>
          </p:txBody>
        </p:sp>
        <p:sp>
          <p:nvSpPr>
            <p:cNvPr id="8244" name="Rectangle 82"/>
            <p:cNvSpPr>
              <a:spLocks noChangeArrowheads="1"/>
            </p:cNvSpPr>
            <p:nvPr/>
          </p:nvSpPr>
          <p:spPr bwMode="auto">
            <a:xfrm>
              <a:off x="8175572" y="777404"/>
              <a:ext cx="5022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11</a:t>
              </a:r>
            </a:p>
          </p:txBody>
        </p:sp>
        <p:sp>
          <p:nvSpPr>
            <p:cNvPr id="8245" name="Rectangle 83"/>
            <p:cNvSpPr>
              <a:spLocks noChangeArrowheads="1"/>
            </p:cNvSpPr>
            <p:nvPr/>
          </p:nvSpPr>
          <p:spPr bwMode="auto">
            <a:xfrm>
              <a:off x="9177920" y="764704"/>
              <a:ext cx="79248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400" b="1">
                  <a:solidFill>
                    <a:srgbClr val="000000"/>
                  </a:solidFill>
                  <a:latin typeface="Arial" panose="020B0604020202020204" pitchFamily="34" charset="0"/>
                </a:rPr>
                <a:t>午夜</a:t>
              </a:r>
            </a:p>
          </p:txBody>
        </p:sp>
        <p:sp>
          <p:nvSpPr>
            <p:cNvPr id="8251" name="Rectangle 143"/>
            <p:cNvSpPr>
              <a:spLocks noChangeArrowheads="1"/>
            </p:cNvSpPr>
            <p:nvPr/>
          </p:nvSpPr>
          <p:spPr bwMode="auto">
            <a:xfrm>
              <a:off x="5838772" y="1315567"/>
              <a:ext cx="1473200" cy="401955"/>
            </a:xfrm>
            <a:prstGeom prst="rect">
              <a:avLst/>
            </a:prstGeom>
            <a:noFill/>
            <a:ln w="12700">
              <a:noFill/>
              <a:miter lim="800000"/>
            </a:ln>
          </p:spPr>
          <p:txBody>
            <a:bodyPr lIns="90488" tIns="44450" rIns="90488" bIns="44450">
              <a:spAutoFit/>
            </a:bodyPr>
            <a:lstStyle/>
            <a:p>
              <a:pPr indent="0" eaLnBrk="0" fontAlgn="base" hangingPunct="0">
                <a:spcBef>
                  <a:spcPct val="0"/>
                </a:spcBef>
                <a:spcAft>
                  <a:spcPct val="0"/>
                </a:spcAft>
                <a:buNone/>
              </a:pPr>
              <a:r>
                <a:rPr lang="zh-CN" altLang="en-US" sz="2400" b="1">
                  <a:solidFill>
                    <a:srgbClr val="FF3300"/>
                  </a:solidFill>
                  <a:latin typeface="Arial" panose="020B0604020202020204" pitchFamily="34" charset="0"/>
                </a:rPr>
                <a:t>时间</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fade">
                                      <p:cBhvr>
                                        <p:cTn id="7"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1344" y="146685"/>
            <a:ext cx="7696200" cy="518219"/>
          </a:xfrm>
        </p:spPr>
        <p:txBody>
          <a:bodyPr lIns="90488" tIns="44450" rIns="90488" bIns="44450"/>
          <a:lstStyle/>
          <a:p>
            <a:pPr algn="l" eaLnBrk="1" hangingPunct="1">
              <a:defRPr/>
            </a:pPr>
            <a:r>
              <a:rPr lang="zh-CN" altLang="en-US" sz="3200" dirty="0"/>
              <a:t>流水化洗衣房：尽可能早的开始工作</a:t>
            </a:r>
          </a:p>
        </p:txBody>
      </p:sp>
      <p:sp>
        <p:nvSpPr>
          <p:cNvPr id="7171" name="Rectangle 3"/>
          <p:cNvSpPr>
            <a:spLocks noGrp="1" noChangeArrowheads="1"/>
          </p:cNvSpPr>
          <p:nvPr>
            <p:ph type="body" idx="4294967295"/>
          </p:nvPr>
        </p:nvSpPr>
        <p:spPr>
          <a:xfrm>
            <a:off x="2520900" y="6156970"/>
            <a:ext cx="7175500" cy="512390"/>
          </a:xfrm>
          <a:noFill/>
        </p:spPr>
        <p:txBody>
          <a:bodyPr lIns="90488" tIns="44450" rIns="90488" bIns="44450"/>
          <a:lstStyle/>
          <a:p>
            <a:pPr eaLnBrk="1" hangingPunct="1">
              <a:lnSpc>
                <a:spcPct val="90000"/>
              </a:lnSpc>
            </a:pPr>
            <a:r>
              <a:rPr lang="zh-CN" altLang="en-US" b="1" dirty="0">
                <a:ea typeface="黑体" panose="02010609060101010101" pitchFamily="49" charset="-122"/>
              </a:rPr>
              <a:t>流水化洗衣房：</a:t>
            </a:r>
            <a:r>
              <a:rPr lang="en-US" altLang="zh-CN" b="1" dirty="0">
                <a:ea typeface="黑体" panose="02010609060101010101" pitchFamily="49" charset="-122"/>
              </a:rPr>
              <a:t>3.5</a:t>
            </a:r>
            <a:r>
              <a:rPr lang="zh-CN" altLang="en-US" b="1" dirty="0">
                <a:ea typeface="黑体" panose="02010609060101010101" pitchFamily="49" charset="-122"/>
              </a:rPr>
              <a:t>小时（</a:t>
            </a:r>
            <a:r>
              <a:rPr lang="en-US" altLang="zh-CN" b="1" dirty="0">
                <a:ea typeface="黑体" panose="02010609060101010101" pitchFamily="49" charset="-122"/>
              </a:rPr>
              <a:t>210</a:t>
            </a:r>
            <a:r>
              <a:rPr lang="zh-CN" altLang="en-US" b="1" dirty="0">
                <a:ea typeface="黑体" panose="02010609060101010101" pitchFamily="49" charset="-122"/>
              </a:rPr>
              <a:t>分钟）完成</a:t>
            </a:r>
            <a:r>
              <a:rPr lang="en-US" altLang="zh-CN" b="1" dirty="0">
                <a:ea typeface="黑体" panose="02010609060101010101" pitchFamily="49" charset="-122"/>
              </a:rPr>
              <a:t>4</a:t>
            </a:r>
            <a:r>
              <a:rPr lang="zh-CN" altLang="en-US" b="1" dirty="0">
                <a:ea typeface="黑体" panose="02010609060101010101" pitchFamily="49" charset="-122"/>
              </a:rPr>
              <a:t>个任务</a:t>
            </a:r>
          </a:p>
        </p:txBody>
      </p:sp>
      <p:grpSp>
        <p:nvGrpSpPr>
          <p:cNvPr id="7" name="组合 6"/>
          <p:cNvGrpSpPr/>
          <p:nvPr/>
        </p:nvGrpSpPr>
        <p:grpSpPr>
          <a:xfrm>
            <a:off x="1948000" y="2614394"/>
            <a:ext cx="5023727" cy="3046854"/>
            <a:chOff x="1948000" y="2614394"/>
            <a:chExt cx="5023727" cy="3046854"/>
          </a:xfrm>
        </p:grpSpPr>
        <p:grpSp>
          <p:nvGrpSpPr>
            <p:cNvPr id="9220" name="Group 4"/>
            <p:cNvGrpSpPr/>
            <p:nvPr/>
          </p:nvGrpSpPr>
          <p:grpSpPr bwMode="auto">
            <a:xfrm>
              <a:off x="2708993" y="2808121"/>
              <a:ext cx="522288" cy="484188"/>
              <a:chOff x="712" y="1908"/>
              <a:chExt cx="329" cy="305"/>
            </a:xfrm>
          </p:grpSpPr>
          <p:sp>
            <p:nvSpPr>
              <p:cNvPr id="9348" name="Freeform 5"/>
              <p:cNvSpPr/>
              <p:nvPr/>
            </p:nvSpPr>
            <p:spPr bwMode="auto">
              <a:xfrm>
                <a:off x="712" y="19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9" name="Rectangle 6"/>
              <p:cNvSpPr>
                <a:spLocks noChangeArrowheads="1"/>
              </p:cNvSpPr>
              <p:nvPr/>
            </p:nvSpPr>
            <p:spPr bwMode="auto">
              <a:xfrm>
                <a:off x="762" y="19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A</a:t>
                </a:r>
              </a:p>
            </p:txBody>
          </p:sp>
        </p:grpSp>
        <p:grpSp>
          <p:nvGrpSpPr>
            <p:cNvPr id="9221" name="Group 7"/>
            <p:cNvGrpSpPr/>
            <p:nvPr/>
          </p:nvGrpSpPr>
          <p:grpSpPr bwMode="auto">
            <a:xfrm>
              <a:off x="2711375" y="3566898"/>
              <a:ext cx="522288" cy="484188"/>
              <a:chOff x="704" y="2444"/>
              <a:chExt cx="329" cy="305"/>
            </a:xfrm>
          </p:grpSpPr>
          <p:sp>
            <p:nvSpPr>
              <p:cNvPr id="9346" name="Freeform 8"/>
              <p:cNvSpPr/>
              <p:nvPr/>
            </p:nvSpPr>
            <p:spPr bwMode="auto">
              <a:xfrm>
                <a:off x="704" y="244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7" name="Rectangle 9"/>
              <p:cNvSpPr>
                <a:spLocks noChangeArrowheads="1"/>
              </p:cNvSpPr>
              <p:nvPr/>
            </p:nvSpPr>
            <p:spPr bwMode="auto">
              <a:xfrm>
                <a:off x="754" y="249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B</a:t>
                </a:r>
              </a:p>
            </p:txBody>
          </p:sp>
        </p:grpSp>
        <p:grpSp>
          <p:nvGrpSpPr>
            <p:cNvPr id="9222" name="Group 10"/>
            <p:cNvGrpSpPr/>
            <p:nvPr/>
          </p:nvGrpSpPr>
          <p:grpSpPr bwMode="auto">
            <a:xfrm>
              <a:off x="2711375" y="4324132"/>
              <a:ext cx="522288" cy="484188"/>
              <a:chOff x="680" y="2916"/>
              <a:chExt cx="329" cy="305"/>
            </a:xfrm>
          </p:grpSpPr>
          <p:sp>
            <p:nvSpPr>
              <p:cNvPr id="9344" name="Freeform 11"/>
              <p:cNvSpPr/>
              <p:nvPr/>
            </p:nvSpPr>
            <p:spPr bwMode="auto">
              <a:xfrm>
                <a:off x="680" y="291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5" name="Rectangle 12"/>
              <p:cNvSpPr>
                <a:spLocks noChangeArrowheads="1"/>
              </p:cNvSpPr>
              <p:nvPr/>
            </p:nvSpPr>
            <p:spPr bwMode="auto">
              <a:xfrm>
                <a:off x="730" y="296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C</a:t>
                </a:r>
              </a:p>
            </p:txBody>
          </p:sp>
        </p:grpSp>
        <p:grpSp>
          <p:nvGrpSpPr>
            <p:cNvPr id="9223" name="Group 13"/>
            <p:cNvGrpSpPr/>
            <p:nvPr/>
          </p:nvGrpSpPr>
          <p:grpSpPr bwMode="auto">
            <a:xfrm>
              <a:off x="2732012" y="5068577"/>
              <a:ext cx="522288" cy="484188"/>
              <a:chOff x="680" y="3372"/>
              <a:chExt cx="329" cy="305"/>
            </a:xfrm>
          </p:grpSpPr>
          <p:sp>
            <p:nvSpPr>
              <p:cNvPr id="9342" name="Freeform 14"/>
              <p:cNvSpPr/>
              <p:nvPr/>
            </p:nvSpPr>
            <p:spPr bwMode="auto">
              <a:xfrm>
                <a:off x="680" y="3372"/>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3" name="Rectangle 15"/>
              <p:cNvSpPr>
                <a:spLocks noChangeArrowheads="1"/>
              </p:cNvSpPr>
              <p:nvPr/>
            </p:nvSpPr>
            <p:spPr bwMode="auto">
              <a:xfrm>
                <a:off x="730" y="3423"/>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D</a:t>
                </a:r>
              </a:p>
            </p:txBody>
          </p:sp>
        </p:grpSp>
        <p:grpSp>
          <p:nvGrpSpPr>
            <p:cNvPr id="9233" name="Group 27"/>
            <p:cNvGrpSpPr/>
            <p:nvPr/>
          </p:nvGrpSpPr>
          <p:grpSpPr bwMode="auto">
            <a:xfrm>
              <a:off x="3397175" y="2614394"/>
              <a:ext cx="484188" cy="711200"/>
              <a:chOff x="1136" y="1844"/>
              <a:chExt cx="305" cy="448"/>
            </a:xfrm>
          </p:grpSpPr>
          <p:grpSp>
            <p:nvGrpSpPr>
              <p:cNvPr id="9338" name="Group 28"/>
              <p:cNvGrpSpPr/>
              <p:nvPr/>
            </p:nvGrpSpPr>
            <p:grpSpPr bwMode="auto">
              <a:xfrm>
                <a:off x="1136" y="1844"/>
                <a:ext cx="305" cy="448"/>
                <a:chOff x="1136" y="1844"/>
                <a:chExt cx="305" cy="448"/>
              </a:xfrm>
            </p:grpSpPr>
            <p:sp>
              <p:nvSpPr>
                <p:cNvPr id="9340" name="AutoShape 29"/>
                <p:cNvSpPr>
                  <a:spLocks noChangeArrowheads="1"/>
                </p:cNvSpPr>
                <p:nvPr/>
              </p:nvSpPr>
              <p:spPr bwMode="auto">
                <a:xfrm>
                  <a:off x="1136" y="191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41" name="AutoShape 30"/>
                <p:cNvSpPr>
                  <a:spLocks noChangeArrowheads="1"/>
                </p:cNvSpPr>
                <p:nvPr/>
              </p:nvSpPr>
              <p:spPr bwMode="auto">
                <a:xfrm>
                  <a:off x="1206" y="184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39" name="AutoShape 31"/>
              <p:cNvSpPr>
                <a:spLocks noChangeArrowheads="1"/>
              </p:cNvSpPr>
              <p:nvPr/>
            </p:nvSpPr>
            <p:spPr bwMode="auto">
              <a:xfrm>
                <a:off x="1198" y="194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327" name="Group 32"/>
            <p:cNvGrpSpPr/>
            <p:nvPr/>
          </p:nvGrpSpPr>
          <p:grpSpPr bwMode="auto">
            <a:xfrm>
              <a:off x="3983757" y="2614394"/>
              <a:ext cx="600075" cy="711200"/>
              <a:chOff x="1437" y="1844"/>
              <a:chExt cx="378" cy="448"/>
            </a:xfrm>
          </p:grpSpPr>
          <p:grpSp>
            <p:nvGrpSpPr>
              <p:cNvPr id="9333" name="Group 33"/>
              <p:cNvGrpSpPr/>
              <p:nvPr/>
            </p:nvGrpSpPr>
            <p:grpSpPr bwMode="auto">
              <a:xfrm>
                <a:off x="1437" y="1844"/>
                <a:ext cx="378" cy="448"/>
                <a:chOff x="1437" y="1844"/>
                <a:chExt cx="378" cy="448"/>
              </a:xfrm>
            </p:grpSpPr>
            <p:sp>
              <p:nvSpPr>
                <p:cNvPr id="9336" name="AutoShape 34"/>
                <p:cNvSpPr>
                  <a:spLocks noChangeArrowheads="1"/>
                </p:cNvSpPr>
                <p:nvPr/>
              </p:nvSpPr>
              <p:spPr bwMode="auto">
                <a:xfrm>
                  <a:off x="1437" y="191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37" name="AutoShape 35"/>
                <p:cNvSpPr>
                  <a:spLocks noChangeArrowheads="1"/>
                </p:cNvSpPr>
                <p:nvPr/>
              </p:nvSpPr>
              <p:spPr bwMode="auto">
                <a:xfrm>
                  <a:off x="1523" y="184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34" name="Oval 36"/>
              <p:cNvSpPr>
                <a:spLocks noChangeArrowheads="1"/>
              </p:cNvSpPr>
              <p:nvPr/>
            </p:nvSpPr>
            <p:spPr bwMode="auto">
              <a:xfrm>
                <a:off x="1552" y="188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35" name="AutoShape 37"/>
              <p:cNvSpPr>
                <a:spLocks noChangeArrowheads="1"/>
              </p:cNvSpPr>
              <p:nvPr/>
            </p:nvSpPr>
            <p:spPr bwMode="auto">
              <a:xfrm>
                <a:off x="1484" y="209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328" name="Group 46"/>
            <p:cNvGrpSpPr/>
            <p:nvPr/>
          </p:nvGrpSpPr>
          <p:grpSpPr bwMode="auto">
            <a:xfrm>
              <a:off x="4032176" y="3350994"/>
              <a:ext cx="484188" cy="711200"/>
              <a:chOff x="1536" y="2308"/>
              <a:chExt cx="305" cy="448"/>
            </a:xfrm>
          </p:grpSpPr>
          <p:grpSp>
            <p:nvGrpSpPr>
              <p:cNvPr id="9329" name="Group 47"/>
              <p:cNvGrpSpPr/>
              <p:nvPr/>
            </p:nvGrpSpPr>
            <p:grpSpPr bwMode="auto">
              <a:xfrm>
                <a:off x="1536" y="2308"/>
                <a:ext cx="305" cy="448"/>
                <a:chOff x="1536" y="2308"/>
                <a:chExt cx="305" cy="448"/>
              </a:xfrm>
            </p:grpSpPr>
            <p:sp>
              <p:nvSpPr>
                <p:cNvPr id="9331" name="AutoShape 48"/>
                <p:cNvSpPr>
                  <a:spLocks noChangeArrowheads="1"/>
                </p:cNvSpPr>
                <p:nvPr/>
              </p:nvSpPr>
              <p:spPr bwMode="auto">
                <a:xfrm>
                  <a:off x="1536" y="237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32" name="AutoShape 49"/>
                <p:cNvSpPr>
                  <a:spLocks noChangeArrowheads="1"/>
                </p:cNvSpPr>
                <p:nvPr/>
              </p:nvSpPr>
              <p:spPr bwMode="auto">
                <a:xfrm>
                  <a:off x="1606" y="230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30" name="AutoShape 50"/>
              <p:cNvSpPr>
                <a:spLocks noChangeArrowheads="1"/>
              </p:cNvSpPr>
              <p:nvPr/>
            </p:nvSpPr>
            <p:spPr bwMode="auto">
              <a:xfrm>
                <a:off x="1598" y="241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6" name="组合 5"/>
            <p:cNvGrpSpPr/>
            <p:nvPr/>
          </p:nvGrpSpPr>
          <p:grpSpPr>
            <a:xfrm>
              <a:off x="4637038" y="2704882"/>
              <a:ext cx="450850" cy="577850"/>
              <a:chOff x="4481438" y="2704882"/>
              <a:chExt cx="450850" cy="577850"/>
            </a:xfrm>
          </p:grpSpPr>
          <p:sp>
            <p:nvSpPr>
              <p:cNvPr id="9309" name="Freeform 38"/>
              <p:cNvSpPr/>
              <p:nvPr/>
            </p:nvSpPr>
            <p:spPr bwMode="auto">
              <a:xfrm>
                <a:off x="4770363" y="2977932"/>
                <a:ext cx="136525" cy="304800"/>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10" name="Rectangle 39"/>
              <p:cNvSpPr>
                <a:spLocks noChangeArrowheads="1"/>
              </p:cNvSpPr>
              <p:nvPr/>
            </p:nvSpPr>
            <p:spPr bwMode="auto">
              <a:xfrm>
                <a:off x="4764013" y="2977932"/>
                <a:ext cx="1682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11" name="Rectangle 40"/>
              <p:cNvSpPr>
                <a:spLocks noChangeArrowheads="1"/>
              </p:cNvSpPr>
              <p:nvPr/>
            </p:nvSpPr>
            <p:spPr bwMode="auto">
              <a:xfrm>
                <a:off x="4775126" y="3106519"/>
                <a:ext cx="1301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12" name="Rectangle 41"/>
              <p:cNvSpPr>
                <a:spLocks noChangeArrowheads="1"/>
              </p:cNvSpPr>
              <p:nvPr/>
            </p:nvSpPr>
            <p:spPr bwMode="auto">
              <a:xfrm>
                <a:off x="4484613" y="3106519"/>
                <a:ext cx="163513" cy="17462"/>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9313" name="Group 42"/>
              <p:cNvGrpSpPr/>
              <p:nvPr/>
            </p:nvGrpSpPr>
            <p:grpSpPr bwMode="auto">
              <a:xfrm>
                <a:off x="4481438" y="2704882"/>
                <a:ext cx="307975" cy="577850"/>
                <a:chOff x="1819" y="1901"/>
                <a:chExt cx="194" cy="364"/>
              </a:xfrm>
            </p:grpSpPr>
            <p:sp>
              <p:nvSpPr>
                <p:cNvPr id="9325" name="Oval 43"/>
                <p:cNvSpPr>
                  <a:spLocks noChangeArrowheads="1"/>
                </p:cNvSpPr>
                <p:nvPr/>
              </p:nvSpPr>
              <p:spPr bwMode="auto">
                <a:xfrm>
                  <a:off x="1895" y="190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26" name="Freeform 44"/>
                <p:cNvSpPr/>
                <p:nvPr/>
              </p:nvSpPr>
              <p:spPr bwMode="auto">
                <a:xfrm>
                  <a:off x="1819" y="196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9314" name="Group 51"/>
            <p:cNvGrpSpPr/>
            <p:nvPr/>
          </p:nvGrpSpPr>
          <p:grpSpPr bwMode="auto">
            <a:xfrm>
              <a:off x="4583832" y="3350994"/>
              <a:ext cx="600075" cy="711200"/>
              <a:chOff x="1837" y="2308"/>
              <a:chExt cx="378" cy="448"/>
            </a:xfrm>
          </p:grpSpPr>
          <p:grpSp>
            <p:nvGrpSpPr>
              <p:cNvPr id="9320" name="Group 52"/>
              <p:cNvGrpSpPr/>
              <p:nvPr/>
            </p:nvGrpSpPr>
            <p:grpSpPr bwMode="auto">
              <a:xfrm>
                <a:off x="1837" y="2308"/>
                <a:ext cx="378" cy="448"/>
                <a:chOff x="1837" y="2308"/>
                <a:chExt cx="378" cy="448"/>
              </a:xfrm>
            </p:grpSpPr>
            <p:sp>
              <p:nvSpPr>
                <p:cNvPr id="9323" name="AutoShape 53"/>
                <p:cNvSpPr>
                  <a:spLocks noChangeArrowheads="1"/>
                </p:cNvSpPr>
                <p:nvPr/>
              </p:nvSpPr>
              <p:spPr bwMode="auto">
                <a:xfrm>
                  <a:off x="1837" y="237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24" name="AutoShape 54"/>
                <p:cNvSpPr>
                  <a:spLocks noChangeArrowheads="1"/>
                </p:cNvSpPr>
                <p:nvPr/>
              </p:nvSpPr>
              <p:spPr bwMode="auto">
                <a:xfrm>
                  <a:off x="1923" y="230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21" name="Oval 55"/>
              <p:cNvSpPr>
                <a:spLocks noChangeArrowheads="1"/>
              </p:cNvSpPr>
              <p:nvPr/>
            </p:nvSpPr>
            <p:spPr bwMode="auto">
              <a:xfrm>
                <a:off x="1952" y="234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22" name="AutoShape 56"/>
              <p:cNvSpPr>
                <a:spLocks noChangeArrowheads="1"/>
              </p:cNvSpPr>
              <p:nvPr/>
            </p:nvSpPr>
            <p:spPr bwMode="auto">
              <a:xfrm>
                <a:off x="1884" y="255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315" name="Group 65"/>
            <p:cNvGrpSpPr/>
            <p:nvPr/>
          </p:nvGrpSpPr>
          <p:grpSpPr bwMode="auto">
            <a:xfrm>
              <a:off x="4692576" y="4125694"/>
              <a:ext cx="484188" cy="711200"/>
              <a:chOff x="1952" y="2796"/>
              <a:chExt cx="305" cy="448"/>
            </a:xfrm>
          </p:grpSpPr>
          <p:grpSp>
            <p:nvGrpSpPr>
              <p:cNvPr id="9316" name="Group 66"/>
              <p:cNvGrpSpPr/>
              <p:nvPr/>
            </p:nvGrpSpPr>
            <p:grpSpPr bwMode="auto">
              <a:xfrm>
                <a:off x="1952" y="2796"/>
                <a:ext cx="305" cy="448"/>
                <a:chOff x="1952" y="2796"/>
                <a:chExt cx="305" cy="448"/>
              </a:xfrm>
            </p:grpSpPr>
            <p:sp>
              <p:nvSpPr>
                <p:cNvPr id="9318" name="AutoShape 67"/>
                <p:cNvSpPr>
                  <a:spLocks noChangeArrowheads="1"/>
                </p:cNvSpPr>
                <p:nvPr/>
              </p:nvSpPr>
              <p:spPr bwMode="auto">
                <a:xfrm>
                  <a:off x="1952" y="286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19" name="AutoShape 68"/>
                <p:cNvSpPr>
                  <a:spLocks noChangeArrowheads="1"/>
                </p:cNvSpPr>
                <p:nvPr/>
              </p:nvSpPr>
              <p:spPr bwMode="auto">
                <a:xfrm>
                  <a:off x="2022" y="279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17" name="AutoShape 69"/>
              <p:cNvSpPr>
                <a:spLocks noChangeArrowheads="1"/>
              </p:cNvSpPr>
              <p:nvPr/>
            </p:nvSpPr>
            <p:spPr bwMode="auto">
              <a:xfrm>
                <a:off x="2014" y="290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5" name="组合 4"/>
            <p:cNvGrpSpPr/>
            <p:nvPr/>
          </p:nvGrpSpPr>
          <p:grpSpPr>
            <a:xfrm>
              <a:off x="5303912" y="3441482"/>
              <a:ext cx="450850" cy="577850"/>
              <a:chOff x="5116438" y="3441482"/>
              <a:chExt cx="450850" cy="577850"/>
            </a:xfrm>
          </p:grpSpPr>
          <p:sp>
            <p:nvSpPr>
              <p:cNvPr id="9291" name="Freeform 57"/>
              <p:cNvSpPr/>
              <p:nvPr/>
            </p:nvSpPr>
            <p:spPr bwMode="auto">
              <a:xfrm>
                <a:off x="5405363" y="3714532"/>
                <a:ext cx="136525" cy="304800"/>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92" name="Rectangle 58"/>
              <p:cNvSpPr>
                <a:spLocks noChangeArrowheads="1"/>
              </p:cNvSpPr>
              <p:nvPr/>
            </p:nvSpPr>
            <p:spPr bwMode="auto">
              <a:xfrm>
                <a:off x="5399013" y="3714532"/>
                <a:ext cx="1682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93" name="Rectangle 59"/>
              <p:cNvSpPr>
                <a:spLocks noChangeArrowheads="1"/>
              </p:cNvSpPr>
              <p:nvPr/>
            </p:nvSpPr>
            <p:spPr bwMode="auto">
              <a:xfrm>
                <a:off x="5410126" y="3843119"/>
                <a:ext cx="1301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94" name="Rectangle 60"/>
              <p:cNvSpPr>
                <a:spLocks noChangeArrowheads="1"/>
              </p:cNvSpPr>
              <p:nvPr/>
            </p:nvSpPr>
            <p:spPr bwMode="auto">
              <a:xfrm>
                <a:off x="5119613" y="3843119"/>
                <a:ext cx="163513" cy="17462"/>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9295" name="Group 61"/>
              <p:cNvGrpSpPr/>
              <p:nvPr/>
            </p:nvGrpSpPr>
            <p:grpSpPr bwMode="auto">
              <a:xfrm>
                <a:off x="5116438" y="3441482"/>
                <a:ext cx="307975" cy="577850"/>
                <a:chOff x="2219" y="2365"/>
                <a:chExt cx="194" cy="364"/>
              </a:xfrm>
            </p:grpSpPr>
            <p:sp>
              <p:nvSpPr>
                <p:cNvPr id="9307" name="Oval 62"/>
                <p:cNvSpPr>
                  <a:spLocks noChangeArrowheads="1"/>
                </p:cNvSpPr>
                <p:nvPr/>
              </p:nvSpPr>
              <p:spPr bwMode="auto">
                <a:xfrm>
                  <a:off x="2295" y="236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08" name="Freeform 63"/>
                <p:cNvSpPr/>
                <p:nvPr/>
              </p:nvSpPr>
              <p:spPr bwMode="auto">
                <a:xfrm>
                  <a:off x="2219" y="243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9296" name="Group 70"/>
            <p:cNvGrpSpPr/>
            <p:nvPr/>
          </p:nvGrpSpPr>
          <p:grpSpPr bwMode="auto">
            <a:xfrm>
              <a:off x="5231904" y="4125694"/>
              <a:ext cx="600075" cy="711200"/>
              <a:chOff x="2253" y="2796"/>
              <a:chExt cx="378" cy="448"/>
            </a:xfrm>
          </p:grpSpPr>
          <p:grpSp>
            <p:nvGrpSpPr>
              <p:cNvPr id="9302" name="Group 71"/>
              <p:cNvGrpSpPr/>
              <p:nvPr/>
            </p:nvGrpSpPr>
            <p:grpSpPr bwMode="auto">
              <a:xfrm>
                <a:off x="2253" y="2796"/>
                <a:ext cx="378" cy="448"/>
                <a:chOff x="2253" y="2796"/>
                <a:chExt cx="378" cy="448"/>
              </a:xfrm>
            </p:grpSpPr>
            <p:sp>
              <p:nvSpPr>
                <p:cNvPr id="9305" name="AutoShape 72"/>
                <p:cNvSpPr>
                  <a:spLocks noChangeArrowheads="1"/>
                </p:cNvSpPr>
                <p:nvPr/>
              </p:nvSpPr>
              <p:spPr bwMode="auto">
                <a:xfrm>
                  <a:off x="2253" y="286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06" name="AutoShape 73"/>
                <p:cNvSpPr>
                  <a:spLocks noChangeArrowheads="1"/>
                </p:cNvSpPr>
                <p:nvPr/>
              </p:nvSpPr>
              <p:spPr bwMode="auto">
                <a:xfrm>
                  <a:off x="2339" y="279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303" name="Oval 74"/>
              <p:cNvSpPr>
                <a:spLocks noChangeArrowheads="1"/>
              </p:cNvSpPr>
              <p:nvPr/>
            </p:nvSpPr>
            <p:spPr bwMode="auto">
              <a:xfrm>
                <a:off x="2368" y="283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04" name="AutoShape 75"/>
              <p:cNvSpPr>
                <a:spLocks noChangeArrowheads="1"/>
              </p:cNvSpPr>
              <p:nvPr/>
            </p:nvSpPr>
            <p:spPr bwMode="auto">
              <a:xfrm>
                <a:off x="2300" y="304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297" name="Group 84"/>
            <p:cNvGrpSpPr/>
            <p:nvPr/>
          </p:nvGrpSpPr>
          <p:grpSpPr bwMode="auto">
            <a:xfrm>
              <a:off x="5335405" y="4897219"/>
              <a:ext cx="484188" cy="711200"/>
              <a:chOff x="2368" y="3244"/>
              <a:chExt cx="305" cy="448"/>
            </a:xfrm>
          </p:grpSpPr>
          <p:grpSp>
            <p:nvGrpSpPr>
              <p:cNvPr id="9298" name="Group 85"/>
              <p:cNvGrpSpPr/>
              <p:nvPr/>
            </p:nvGrpSpPr>
            <p:grpSpPr bwMode="auto">
              <a:xfrm>
                <a:off x="2368" y="3244"/>
                <a:ext cx="305" cy="448"/>
                <a:chOff x="2368" y="3244"/>
                <a:chExt cx="305" cy="448"/>
              </a:xfrm>
            </p:grpSpPr>
            <p:sp>
              <p:nvSpPr>
                <p:cNvPr id="9300" name="AutoShape 86"/>
                <p:cNvSpPr>
                  <a:spLocks noChangeArrowheads="1"/>
                </p:cNvSpPr>
                <p:nvPr/>
              </p:nvSpPr>
              <p:spPr bwMode="auto">
                <a:xfrm>
                  <a:off x="2368" y="331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301" name="AutoShape 87"/>
                <p:cNvSpPr>
                  <a:spLocks noChangeArrowheads="1"/>
                </p:cNvSpPr>
                <p:nvPr/>
              </p:nvSpPr>
              <p:spPr bwMode="auto">
                <a:xfrm>
                  <a:off x="2438" y="324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299" name="AutoShape 88"/>
              <p:cNvSpPr>
                <a:spLocks noChangeArrowheads="1"/>
              </p:cNvSpPr>
              <p:nvPr/>
            </p:nvSpPr>
            <p:spPr bwMode="auto">
              <a:xfrm>
                <a:off x="2430" y="334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4" name="组合 3"/>
            <p:cNvGrpSpPr/>
            <p:nvPr/>
          </p:nvGrpSpPr>
          <p:grpSpPr>
            <a:xfrm>
              <a:off x="5879976" y="4216182"/>
              <a:ext cx="450850" cy="577850"/>
              <a:chOff x="5733727" y="4216182"/>
              <a:chExt cx="450850" cy="577850"/>
            </a:xfrm>
          </p:grpSpPr>
          <p:sp>
            <p:nvSpPr>
              <p:cNvPr id="9278" name="Freeform 76"/>
              <p:cNvSpPr/>
              <p:nvPr/>
            </p:nvSpPr>
            <p:spPr bwMode="auto">
              <a:xfrm>
                <a:off x="6022652" y="4489232"/>
                <a:ext cx="136525" cy="304800"/>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79" name="Rectangle 77"/>
              <p:cNvSpPr>
                <a:spLocks noChangeArrowheads="1"/>
              </p:cNvSpPr>
              <p:nvPr/>
            </p:nvSpPr>
            <p:spPr bwMode="auto">
              <a:xfrm>
                <a:off x="6016302" y="4489232"/>
                <a:ext cx="1682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80" name="Rectangle 78"/>
              <p:cNvSpPr>
                <a:spLocks noChangeArrowheads="1"/>
              </p:cNvSpPr>
              <p:nvPr/>
            </p:nvSpPr>
            <p:spPr bwMode="auto">
              <a:xfrm>
                <a:off x="6027415" y="4617819"/>
                <a:ext cx="130175" cy="25400"/>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81" name="Rectangle 79"/>
              <p:cNvSpPr>
                <a:spLocks noChangeArrowheads="1"/>
              </p:cNvSpPr>
              <p:nvPr/>
            </p:nvSpPr>
            <p:spPr bwMode="auto">
              <a:xfrm>
                <a:off x="5736902" y="4617819"/>
                <a:ext cx="163513" cy="17462"/>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9282" name="Group 80"/>
              <p:cNvGrpSpPr/>
              <p:nvPr/>
            </p:nvGrpSpPr>
            <p:grpSpPr bwMode="auto">
              <a:xfrm>
                <a:off x="5733727" y="4216182"/>
                <a:ext cx="307975" cy="577850"/>
                <a:chOff x="2635" y="2853"/>
                <a:chExt cx="194" cy="364"/>
              </a:xfrm>
            </p:grpSpPr>
            <p:sp>
              <p:nvSpPr>
                <p:cNvPr id="9289" name="Oval 81"/>
                <p:cNvSpPr>
                  <a:spLocks noChangeArrowheads="1"/>
                </p:cNvSpPr>
                <p:nvPr/>
              </p:nvSpPr>
              <p:spPr bwMode="auto">
                <a:xfrm>
                  <a:off x="2711" y="285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90" name="Freeform 82"/>
                <p:cNvSpPr/>
                <p:nvPr/>
              </p:nvSpPr>
              <p:spPr bwMode="auto">
                <a:xfrm>
                  <a:off x="2635" y="292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9283" name="Group 89"/>
            <p:cNvGrpSpPr/>
            <p:nvPr/>
          </p:nvGrpSpPr>
          <p:grpSpPr bwMode="auto">
            <a:xfrm>
              <a:off x="5871335" y="4897219"/>
              <a:ext cx="600075" cy="711200"/>
              <a:chOff x="2669" y="3244"/>
              <a:chExt cx="378" cy="448"/>
            </a:xfrm>
          </p:grpSpPr>
          <p:grpSp>
            <p:nvGrpSpPr>
              <p:cNvPr id="9284" name="Group 90"/>
              <p:cNvGrpSpPr/>
              <p:nvPr/>
            </p:nvGrpSpPr>
            <p:grpSpPr bwMode="auto">
              <a:xfrm>
                <a:off x="2669" y="3244"/>
                <a:ext cx="378" cy="448"/>
                <a:chOff x="2669" y="3244"/>
                <a:chExt cx="378" cy="448"/>
              </a:xfrm>
            </p:grpSpPr>
            <p:sp>
              <p:nvSpPr>
                <p:cNvPr id="9287" name="AutoShape 91"/>
                <p:cNvSpPr>
                  <a:spLocks noChangeArrowheads="1"/>
                </p:cNvSpPr>
                <p:nvPr/>
              </p:nvSpPr>
              <p:spPr bwMode="auto">
                <a:xfrm>
                  <a:off x="2669" y="331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88" name="AutoShape 92"/>
                <p:cNvSpPr>
                  <a:spLocks noChangeArrowheads="1"/>
                </p:cNvSpPr>
                <p:nvPr/>
              </p:nvSpPr>
              <p:spPr bwMode="auto">
                <a:xfrm>
                  <a:off x="2755" y="324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285" name="Oval 93"/>
              <p:cNvSpPr>
                <a:spLocks noChangeArrowheads="1"/>
              </p:cNvSpPr>
              <p:nvPr/>
            </p:nvSpPr>
            <p:spPr bwMode="auto">
              <a:xfrm>
                <a:off x="2784" y="328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86" name="AutoShape 94"/>
              <p:cNvSpPr>
                <a:spLocks noChangeArrowheads="1"/>
              </p:cNvSpPr>
              <p:nvPr/>
            </p:nvSpPr>
            <p:spPr bwMode="auto">
              <a:xfrm>
                <a:off x="2716" y="349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29" name="Group 140"/>
            <p:cNvGrpSpPr/>
            <p:nvPr/>
          </p:nvGrpSpPr>
          <p:grpSpPr bwMode="auto">
            <a:xfrm>
              <a:off x="6522464" y="4946561"/>
              <a:ext cx="449263" cy="584200"/>
              <a:chOff x="3052" y="3301"/>
              <a:chExt cx="283" cy="368"/>
            </a:xfrm>
          </p:grpSpPr>
          <p:sp>
            <p:nvSpPr>
              <p:cNvPr id="9271" name="Freeform 95"/>
              <p:cNvSpPr/>
              <p:nvPr/>
            </p:nvSpPr>
            <p:spPr bwMode="auto">
              <a:xfrm>
                <a:off x="3233" y="347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72" name="Rectangle 96"/>
              <p:cNvSpPr>
                <a:spLocks noChangeArrowheads="1"/>
              </p:cNvSpPr>
              <p:nvPr/>
            </p:nvSpPr>
            <p:spPr bwMode="auto">
              <a:xfrm>
                <a:off x="3229" y="3473"/>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73" name="Rectangle 97"/>
              <p:cNvSpPr>
                <a:spLocks noChangeArrowheads="1"/>
              </p:cNvSpPr>
              <p:nvPr/>
            </p:nvSpPr>
            <p:spPr bwMode="auto">
              <a:xfrm>
                <a:off x="3236" y="3554"/>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74" name="Rectangle 98"/>
              <p:cNvSpPr>
                <a:spLocks noChangeArrowheads="1"/>
              </p:cNvSpPr>
              <p:nvPr/>
            </p:nvSpPr>
            <p:spPr bwMode="auto">
              <a:xfrm>
                <a:off x="3053" y="3554"/>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9275" name="Group 99"/>
              <p:cNvGrpSpPr/>
              <p:nvPr/>
            </p:nvGrpSpPr>
            <p:grpSpPr bwMode="auto">
              <a:xfrm>
                <a:off x="3052" y="3301"/>
                <a:ext cx="194" cy="368"/>
                <a:chOff x="3052" y="3301"/>
                <a:chExt cx="194" cy="368"/>
              </a:xfrm>
            </p:grpSpPr>
            <p:sp>
              <p:nvSpPr>
                <p:cNvPr id="9276" name="Oval 100"/>
                <p:cNvSpPr>
                  <a:spLocks noChangeArrowheads="1"/>
                </p:cNvSpPr>
                <p:nvPr/>
              </p:nvSpPr>
              <p:spPr bwMode="auto">
                <a:xfrm>
                  <a:off x="3127" y="330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77" name="Freeform 101"/>
                <p:cNvSpPr/>
                <p:nvPr/>
              </p:nvSpPr>
              <p:spPr bwMode="auto">
                <a:xfrm>
                  <a:off x="3052" y="337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sp>
          <p:nvSpPr>
            <p:cNvPr id="9239" name="Line 103"/>
            <p:cNvSpPr>
              <a:spLocks noChangeShapeType="1"/>
            </p:cNvSpPr>
            <p:nvPr/>
          </p:nvSpPr>
          <p:spPr bwMode="auto">
            <a:xfrm>
              <a:off x="2514525" y="2625948"/>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41" name="Rectangle 133"/>
            <p:cNvSpPr>
              <a:spLocks noChangeArrowheads="1"/>
            </p:cNvSpPr>
            <p:nvPr/>
          </p:nvSpPr>
          <p:spPr bwMode="auto">
            <a:xfrm>
              <a:off x="1948000" y="2811244"/>
              <a:ext cx="496675" cy="2673985"/>
            </a:xfrm>
            <a:prstGeom prst="rect">
              <a:avLst/>
            </a:prstGeom>
            <a:noFill/>
            <a:ln w="12700">
              <a:noFill/>
              <a:miter lim="800000"/>
            </a:ln>
          </p:spPr>
          <p:txBody>
            <a:bodyPr vert="eaVert" wrap="square" lIns="90488" tIns="44450" rIns="90488" bIns="44450">
              <a:spAutoFit/>
            </a:bodyPr>
            <a:lstStyle/>
            <a:p>
              <a:pPr algn="ctr" eaLnBrk="0" fontAlgn="base" hangingPunct="0">
                <a:spcBef>
                  <a:spcPct val="0"/>
                </a:spcBef>
                <a:spcAft>
                  <a:spcPct val="0"/>
                </a:spcAft>
                <a:buNone/>
              </a:pPr>
              <a:r>
                <a:rPr lang="zh-CN" altLang="en-US" sz="2400" b="1">
                  <a:solidFill>
                    <a:srgbClr val="FF3300"/>
                  </a:solidFill>
                  <a:latin typeface="Arial" panose="020B0604020202020204" pitchFamily="34" charset="0"/>
                </a:rPr>
                <a:t>任务执行顺序</a:t>
              </a:r>
            </a:p>
          </p:txBody>
        </p:sp>
      </p:grpSp>
      <p:grpSp>
        <p:nvGrpSpPr>
          <p:cNvPr id="2" name="组合 1"/>
          <p:cNvGrpSpPr/>
          <p:nvPr/>
        </p:nvGrpSpPr>
        <p:grpSpPr>
          <a:xfrm>
            <a:off x="3058929" y="836712"/>
            <a:ext cx="7141527" cy="1506537"/>
            <a:chOff x="2563813" y="1068388"/>
            <a:chExt cx="7141527" cy="1506537"/>
          </a:xfrm>
        </p:grpSpPr>
        <p:sp>
          <p:nvSpPr>
            <p:cNvPr id="9224" name="Rectangle 16"/>
            <p:cNvSpPr>
              <a:spLocks noChangeArrowheads="1"/>
            </p:cNvSpPr>
            <p:nvPr/>
          </p:nvSpPr>
          <p:spPr bwMode="auto">
            <a:xfrm>
              <a:off x="2563813" y="1068388"/>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9225" name="Line 17"/>
            <p:cNvSpPr>
              <a:spLocks noChangeShapeType="1"/>
            </p:cNvSpPr>
            <p:nvPr/>
          </p:nvSpPr>
          <p:spPr bwMode="auto">
            <a:xfrm>
              <a:off x="2927350" y="1654175"/>
              <a:ext cx="6324600" cy="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26" name="Line 18"/>
            <p:cNvSpPr>
              <a:spLocks noChangeShapeType="1"/>
            </p:cNvSpPr>
            <p:nvPr/>
          </p:nvSpPr>
          <p:spPr bwMode="auto">
            <a:xfrm>
              <a:off x="2921000" y="152082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27" name="Rectangle 19"/>
            <p:cNvSpPr>
              <a:spLocks noChangeArrowheads="1"/>
            </p:cNvSpPr>
            <p:nvPr/>
          </p:nvSpPr>
          <p:spPr bwMode="auto">
            <a:xfrm>
              <a:off x="37957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9228" name="Rectangle 20"/>
            <p:cNvSpPr>
              <a:spLocks noChangeArrowheads="1"/>
            </p:cNvSpPr>
            <p:nvPr/>
          </p:nvSpPr>
          <p:spPr bwMode="auto">
            <a:xfrm>
              <a:off x="48625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9229" name="Rectangle 21"/>
            <p:cNvSpPr>
              <a:spLocks noChangeArrowheads="1"/>
            </p:cNvSpPr>
            <p:nvPr/>
          </p:nvSpPr>
          <p:spPr bwMode="auto">
            <a:xfrm>
              <a:off x="58785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9230" name="Rectangle 22"/>
            <p:cNvSpPr>
              <a:spLocks noChangeArrowheads="1"/>
            </p:cNvSpPr>
            <p:nvPr/>
          </p:nvSpPr>
          <p:spPr bwMode="auto">
            <a:xfrm>
              <a:off x="6818313" y="1093788"/>
              <a:ext cx="51943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10</a:t>
              </a:r>
            </a:p>
          </p:txBody>
        </p:sp>
        <p:sp>
          <p:nvSpPr>
            <p:cNvPr id="9231" name="Rectangle 23"/>
            <p:cNvSpPr>
              <a:spLocks noChangeArrowheads="1"/>
            </p:cNvSpPr>
            <p:nvPr/>
          </p:nvSpPr>
          <p:spPr bwMode="auto">
            <a:xfrm>
              <a:off x="7910513" y="1081088"/>
              <a:ext cx="5022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11</a:t>
              </a:r>
            </a:p>
          </p:txBody>
        </p:sp>
        <p:sp>
          <p:nvSpPr>
            <p:cNvPr id="9232" name="Rectangle 24"/>
            <p:cNvSpPr>
              <a:spLocks noChangeArrowheads="1"/>
            </p:cNvSpPr>
            <p:nvPr/>
          </p:nvSpPr>
          <p:spPr bwMode="auto">
            <a:xfrm>
              <a:off x="8912860" y="1068388"/>
              <a:ext cx="79248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400" b="1">
                  <a:solidFill>
                    <a:srgbClr val="000000"/>
                  </a:solidFill>
                  <a:latin typeface="Arial" panose="020B0604020202020204" pitchFamily="34" charset="0"/>
                </a:rPr>
                <a:t>午夜</a:t>
              </a:r>
            </a:p>
          </p:txBody>
        </p:sp>
        <p:grpSp>
          <p:nvGrpSpPr>
            <p:cNvPr id="9240" name="Group 105"/>
            <p:cNvGrpSpPr/>
            <p:nvPr/>
          </p:nvGrpSpPr>
          <p:grpSpPr bwMode="auto">
            <a:xfrm>
              <a:off x="2925763" y="1990725"/>
              <a:ext cx="3567113" cy="584200"/>
              <a:chOff x="1111" y="1484"/>
              <a:chExt cx="2247" cy="368"/>
            </a:xfrm>
          </p:grpSpPr>
          <p:sp>
            <p:nvSpPr>
              <p:cNvPr id="9244" name="Rectangle 106"/>
              <p:cNvSpPr>
                <a:spLocks noChangeArrowheads="1"/>
              </p:cNvSpPr>
              <p:nvPr/>
            </p:nvSpPr>
            <p:spPr bwMode="auto">
              <a:xfrm>
                <a:off x="1111"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9245" name="Line 107"/>
              <p:cNvSpPr>
                <a:spLocks noChangeShapeType="1"/>
              </p:cNvSpPr>
              <p:nvPr/>
            </p:nvSpPr>
            <p:spPr bwMode="auto">
              <a:xfrm>
                <a:off x="1124"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46" name="Line 108"/>
              <p:cNvSpPr>
                <a:spLocks noChangeShapeType="1"/>
              </p:cNvSpPr>
              <p:nvPr/>
            </p:nvSpPr>
            <p:spPr bwMode="auto">
              <a:xfrm>
                <a:off x="144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9247" name="Group 109"/>
              <p:cNvGrpSpPr/>
              <p:nvPr/>
            </p:nvGrpSpPr>
            <p:grpSpPr bwMode="auto">
              <a:xfrm>
                <a:off x="1460" y="1484"/>
                <a:ext cx="384" cy="368"/>
                <a:chOff x="1460" y="1484"/>
                <a:chExt cx="384" cy="368"/>
              </a:xfrm>
            </p:grpSpPr>
            <p:sp>
              <p:nvSpPr>
                <p:cNvPr id="9268" name="Line 110"/>
                <p:cNvSpPr>
                  <a:spLocks noChangeShapeType="1"/>
                </p:cNvSpPr>
                <p:nvPr/>
              </p:nvSpPr>
              <p:spPr bwMode="auto">
                <a:xfrm>
                  <a:off x="1460"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69" name="Rectangle 111"/>
                <p:cNvSpPr>
                  <a:spLocks noChangeArrowheads="1"/>
                </p:cNvSpPr>
                <p:nvPr/>
              </p:nvSpPr>
              <p:spPr bwMode="auto">
                <a:xfrm>
                  <a:off x="1479"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9270" name="Line 112"/>
                <p:cNvSpPr>
                  <a:spLocks noChangeShapeType="1"/>
                </p:cNvSpPr>
                <p:nvPr/>
              </p:nvSpPr>
              <p:spPr bwMode="auto">
                <a:xfrm>
                  <a:off x="184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248" name="Group 113"/>
              <p:cNvGrpSpPr/>
              <p:nvPr/>
            </p:nvGrpSpPr>
            <p:grpSpPr bwMode="auto">
              <a:xfrm>
                <a:off x="1868" y="1484"/>
                <a:ext cx="384" cy="368"/>
                <a:chOff x="1868" y="1484"/>
                <a:chExt cx="384" cy="368"/>
              </a:xfrm>
            </p:grpSpPr>
            <p:sp>
              <p:nvSpPr>
                <p:cNvPr id="9265" name="Line 114"/>
                <p:cNvSpPr>
                  <a:spLocks noChangeShapeType="1"/>
                </p:cNvSpPr>
                <p:nvPr/>
              </p:nvSpPr>
              <p:spPr bwMode="auto">
                <a:xfrm>
                  <a:off x="1868"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66" name="Rectangle 115"/>
                <p:cNvSpPr>
                  <a:spLocks noChangeArrowheads="1"/>
                </p:cNvSpPr>
                <p:nvPr/>
              </p:nvSpPr>
              <p:spPr bwMode="auto">
                <a:xfrm>
                  <a:off x="1887"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9267" name="Line 116"/>
                <p:cNvSpPr>
                  <a:spLocks noChangeShapeType="1"/>
                </p:cNvSpPr>
                <p:nvPr/>
              </p:nvSpPr>
              <p:spPr bwMode="auto">
                <a:xfrm>
                  <a:off x="2252"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9249" name="Group 117"/>
              <p:cNvGrpSpPr/>
              <p:nvPr/>
            </p:nvGrpSpPr>
            <p:grpSpPr bwMode="auto">
              <a:xfrm>
                <a:off x="2276" y="1484"/>
                <a:ext cx="384" cy="368"/>
                <a:chOff x="2276" y="1484"/>
                <a:chExt cx="384" cy="368"/>
              </a:xfrm>
            </p:grpSpPr>
            <p:sp>
              <p:nvSpPr>
                <p:cNvPr id="9262" name="Line 118"/>
                <p:cNvSpPr>
                  <a:spLocks noChangeShapeType="1"/>
                </p:cNvSpPr>
                <p:nvPr/>
              </p:nvSpPr>
              <p:spPr bwMode="auto">
                <a:xfrm>
                  <a:off x="2276"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63" name="Rectangle 119"/>
                <p:cNvSpPr>
                  <a:spLocks noChangeArrowheads="1"/>
                </p:cNvSpPr>
                <p:nvPr/>
              </p:nvSpPr>
              <p:spPr bwMode="auto">
                <a:xfrm>
                  <a:off x="2295"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9264" name="Line 120"/>
                <p:cNvSpPr>
                  <a:spLocks noChangeShapeType="1"/>
                </p:cNvSpPr>
                <p:nvPr/>
              </p:nvSpPr>
              <p:spPr bwMode="auto">
                <a:xfrm>
                  <a:off x="2660"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250" name="Line 121"/>
              <p:cNvSpPr>
                <a:spLocks noChangeShapeType="1"/>
              </p:cNvSpPr>
              <p:nvPr/>
            </p:nvSpPr>
            <p:spPr bwMode="auto">
              <a:xfrm>
                <a:off x="2684"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1" name="Line 122"/>
              <p:cNvSpPr>
                <a:spLocks noChangeShapeType="1"/>
              </p:cNvSpPr>
              <p:nvPr/>
            </p:nvSpPr>
            <p:spPr bwMode="auto">
              <a:xfrm>
                <a:off x="3084"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2" name="Rectangle 123"/>
              <p:cNvSpPr>
                <a:spLocks noChangeArrowheads="1"/>
              </p:cNvSpPr>
              <p:nvPr/>
            </p:nvSpPr>
            <p:spPr bwMode="auto">
              <a:xfrm>
                <a:off x="2703"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9253" name="Rectangle 124"/>
              <p:cNvSpPr>
                <a:spLocks noChangeArrowheads="1"/>
              </p:cNvSpPr>
              <p:nvPr/>
            </p:nvSpPr>
            <p:spPr bwMode="auto">
              <a:xfrm>
                <a:off x="3031" y="1599"/>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9254" name="Line 125"/>
              <p:cNvSpPr>
                <a:spLocks noChangeShapeType="1"/>
              </p:cNvSpPr>
              <p:nvPr/>
            </p:nvSpPr>
            <p:spPr bwMode="auto">
              <a:xfrm>
                <a:off x="3068"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5" name="Line 126"/>
              <p:cNvSpPr>
                <a:spLocks noChangeShapeType="1"/>
              </p:cNvSpPr>
              <p:nvPr/>
            </p:nvSpPr>
            <p:spPr bwMode="auto">
              <a:xfrm>
                <a:off x="332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6" name="Line 127"/>
              <p:cNvSpPr>
                <a:spLocks noChangeShapeType="1"/>
              </p:cNvSpPr>
              <p:nvPr/>
            </p:nvSpPr>
            <p:spPr bwMode="auto">
              <a:xfrm>
                <a:off x="1532"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7" name="Line 128"/>
              <p:cNvSpPr>
                <a:spLocks noChangeShapeType="1"/>
              </p:cNvSpPr>
              <p:nvPr/>
            </p:nvSpPr>
            <p:spPr bwMode="auto">
              <a:xfrm>
                <a:off x="1940"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8" name="Line 129"/>
              <p:cNvSpPr>
                <a:spLocks noChangeShapeType="1"/>
              </p:cNvSpPr>
              <p:nvPr/>
            </p:nvSpPr>
            <p:spPr bwMode="auto">
              <a:xfrm>
                <a:off x="2348"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59" name="Line 130"/>
              <p:cNvSpPr>
                <a:spLocks noChangeShapeType="1"/>
              </p:cNvSpPr>
              <p:nvPr/>
            </p:nvSpPr>
            <p:spPr bwMode="auto">
              <a:xfrm>
                <a:off x="1868"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60" name="Line 131"/>
              <p:cNvSpPr>
                <a:spLocks noChangeShapeType="1"/>
              </p:cNvSpPr>
              <p:nvPr/>
            </p:nvSpPr>
            <p:spPr bwMode="auto">
              <a:xfrm>
                <a:off x="2276"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9261" name="Line 132"/>
              <p:cNvSpPr>
                <a:spLocks noChangeShapeType="1"/>
              </p:cNvSpPr>
              <p:nvPr/>
            </p:nvSpPr>
            <p:spPr bwMode="auto">
              <a:xfrm>
                <a:off x="2684"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9242" name="Rectangle 134"/>
            <p:cNvSpPr>
              <a:spLocks noChangeArrowheads="1"/>
            </p:cNvSpPr>
            <p:nvPr/>
          </p:nvSpPr>
          <p:spPr bwMode="auto">
            <a:xfrm>
              <a:off x="6648450" y="1692275"/>
              <a:ext cx="1473200" cy="401955"/>
            </a:xfrm>
            <a:prstGeom prst="rect">
              <a:avLst/>
            </a:prstGeom>
            <a:noFill/>
            <a:ln w="12700">
              <a:noFill/>
              <a:miter lim="800000"/>
            </a:ln>
          </p:spPr>
          <p:txBody>
            <a:bodyPr lIns="90488" tIns="44450" rIns="90488" bIns="44450">
              <a:spAutoFit/>
            </a:bodyPr>
            <a:lstStyle/>
            <a:p>
              <a:pPr indent="0" eaLnBrk="0" fontAlgn="base" hangingPunct="0">
                <a:spcBef>
                  <a:spcPct val="0"/>
                </a:spcBef>
                <a:spcAft>
                  <a:spcPct val="0"/>
                </a:spcAft>
                <a:buNone/>
              </a:pPr>
              <a:r>
                <a:rPr lang="zh-CN" altLang="en-US" sz="2400" b="1" dirty="0">
                  <a:solidFill>
                    <a:srgbClr val="FF3300"/>
                  </a:solidFill>
                  <a:latin typeface="Arial" panose="020B0604020202020204" pitchFamily="34" charset="0"/>
                </a:rPr>
                <a:t>时间</a:t>
              </a:r>
            </a:p>
          </p:txBody>
        </p:sp>
      </p:grpSp>
      <p:sp>
        <p:nvSpPr>
          <p:cNvPr id="7303" name="AutoShape 135"/>
          <p:cNvSpPr>
            <a:spLocks noChangeArrowheads="1"/>
          </p:cNvSpPr>
          <p:nvPr/>
        </p:nvSpPr>
        <p:spPr bwMode="auto">
          <a:xfrm>
            <a:off x="6129020" y="2560419"/>
            <a:ext cx="2057400" cy="914400"/>
          </a:xfrm>
          <a:prstGeom prst="wedgeEllipseCallout">
            <a:avLst>
              <a:gd name="adj1" fmla="val -117748"/>
              <a:gd name="adj2" fmla="val -82070"/>
            </a:avLst>
          </a:prstGeom>
          <a:solidFill>
            <a:schemeClr val="bg1"/>
          </a:solidFill>
          <a:ln w="38100">
            <a:solidFill>
              <a:srgbClr val="FF0000"/>
            </a:solidFill>
            <a:miter lim="800000"/>
          </a:ln>
          <a:effectLst>
            <a:outerShdw dist="107763" dir="2700000" algn="ctr" rotWithShape="0">
              <a:schemeClr val="bg2"/>
            </a:outerShdw>
          </a:effectLst>
        </p:spPr>
        <p:txBody>
          <a:bodyPr/>
          <a:lstStyle/>
          <a:p>
            <a:pPr algn="ctr" eaLnBrk="0" fontAlgn="base" hangingPunct="0">
              <a:spcBef>
                <a:spcPct val="50000"/>
              </a:spcBef>
              <a:spcAft>
                <a:spcPct val="0"/>
              </a:spcAft>
              <a:buNone/>
              <a:defRPr/>
            </a:pPr>
            <a:r>
              <a:rPr lang="zh-CN" altLang="en-US" sz="2000" dirty="0">
                <a:solidFill>
                  <a:srgbClr val="000000"/>
                </a:solidFill>
                <a:latin typeface="Comic Sans MS" panose="030F0702030302020204" pitchFamily="66" charset="0"/>
              </a:rPr>
              <a:t>为什么是</a:t>
            </a:r>
            <a:r>
              <a:rPr lang="en-US" altLang="zh-CN" sz="2000" dirty="0">
                <a:solidFill>
                  <a:srgbClr val="000000"/>
                </a:solidFill>
                <a:latin typeface="Comic Sans MS" panose="030F0702030302020204" pitchFamily="66" charset="0"/>
              </a:rPr>
              <a:t>40</a:t>
            </a:r>
            <a:r>
              <a:rPr lang="zh-CN" altLang="en-US" sz="2000" dirty="0">
                <a:solidFill>
                  <a:srgbClr val="000000"/>
                </a:solidFill>
                <a:latin typeface="Comic Sans MS" panose="030F0702030302020204" pitchFamily="66" charset="0"/>
              </a:rPr>
              <a:t>分钟？</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8" name="Rectangle 6"/>
          <p:cNvSpPr>
            <a:spLocks noChangeArrowheads="1"/>
          </p:cNvSpPr>
          <p:nvPr/>
        </p:nvSpPr>
        <p:spPr bwMode="auto">
          <a:xfrm>
            <a:off x="3846513" y="1014413"/>
            <a:ext cx="5327650" cy="623888"/>
          </a:xfrm>
          <a:prstGeom prst="rect">
            <a:avLst/>
          </a:prstGeom>
          <a:noFill/>
          <a:ln w="9525">
            <a:noFill/>
            <a:miter lim="800000"/>
          </a:ln>
        </p:spPr>
        <p:txBody>
          <a:bodyPr anchor="ctr" anchorCtr="0"/>
          <a:lstStyle/>
          <a:p>
            <a:pPr>
              <a:lnSpc>
                <a:spcPct val="87000"/>
              </a:lnSpc>
              <a:buNone/>
            </a:pPr>
            <a:r>
              <a:rPr lang="zh-CN" altLang="en-US" sz="2800" dirty="0">
                <a:solidFill>
                  <a:srgbClr val="001ADC"/>
                </a:solidFill>
                <a:latin typeface="+mn-lt"/>
                <a:ea typeface="楷体_GB2312" pitchFamily="49" charset="-122"/>
              </a:rPr>
              <a:t>第五讲  </a:t>
            </a:r>
            <a:r>
              <a:rPr lang="en-US" altLang="zh-CN" sz="2800" dirty="0">
                <a:solidFill>
                  <a:srgbClr val="001ADC"/>
                </a:solidFill>
                <a:latin typeface="+mn-lt"/>
                <a:ea typeface="楷体_GB2312" pitchFamily="49" charset="-122"/>
              </a:rPr>
              <a:t>MIPS</a:t>
            </a:r>
            <a:r>
              <a:rPr lang="zh-CN" altLang="en-US" sz="2800" dirty="0">
                <a:solidFill>
                  <a:srgbClr val="001ADC"/>
                </a:solidFill>
                <a:latin typeface="+mn-lt"/>
                <a:ea typeface="楷体_GB2312" pitchFamily="49" charset="-122"/>
              </a:rPr>
              <a:t>处理器设计</a:t>
            </a:r>
          </a:p>
        </p:txBody>
      </p:sp>
      <p:sp>
        <p:nvSpPr>
          <p:cNvPr id="520199" name="Rectangle 7"/>
          <p:cNvSpPr>
            <a:spLocks noChangeArrowheads="1"/>
          </p:cNvSpPr>
          <p:nvPr/>
        </p:nvSpPr>
        <p:spPr bwMode="auto">
          <a:xfrm>
            <a:off x="3846830" y="2070735"/>
            <a:ext cx="5140960" cy="3474085"/>
          </a:xfrm>
          <a:prstGeom prst="rect">
            <a:avLst/>
          </a:prstGeom>
          <a:noFill/>
          <a:ln w="28575">
            <a:solidFill>
              <a:srgbClr val="05AD01"/>
            </a:solidFill>
            <a:miter lim="800000"/>
          </a:ln>
          <a:effectLst/>
        </p:spPr>
        <p:txBody>
          <a:bodyPr wrap="square" lIns="63500" tIns="182880" rIns="63500" bIns="182880">
            <a:spAutoFit/>
          </a:bodyPr>
          <a:lstStyle/>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处理器设计概述</a:t>
            </a:r>
          </a:p>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MIPS模型机</a:t>
            </a:r>
          </a:p>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MIPS单周期处理器设计</a:t>
            </a:r>
          </a:p>
          <a:p>
            <a:pPr indent="-609600" algn="l">
              <a:lnSpc>
                <a:spcPct val="75000"/>
              </a:lnSpc>
              <a:spcBef>
                <a:spcPts val="1200"/>
              </a:spcBef>
              <a:buClr>
                <a:srgbClr val="FF0000"/>
              </a:buClr>
              <a:buSzTx/>
              <a:buFont typeface="+mj-ea"/>
              <a:buAutoNum type="ea1JpnChsDbPeriod"/>
            </a:pPr>
            <a:r>
              <a:rPr lang="zh-CN" altLang="en-US" sz="2400" dirty="0">
                <a:solidFill>
                  <a:schemeClr val="tx2">
                    <a:lumMod val="75000"/>
                    <a:lumOff val="25000"/>
                  </a:schemeClr>
                </a:solidFill>
              </a:rPr>
              <a:t>流水线及其冒险</a:t>
            </a: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MIPS 多周期数据通路设计</a:t>
            </a: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多周期控制器设计</a:t>
            </a:r>
            <a:endParaRPr lang="zh-CN" altLang="en-US" sz="2000" dirty="0">
              <a:solidFill>
                <a:schemeClr val="tx2">
                  <a:lumMod val="75000"/>
                  <a:lumOff val="25000"/>
                </a:schemeClr>
              </a:solidFill>
            </a:endParaRP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多周期性能分析</a:t>
            </a:r>
            <a:endParaRPr lang="zh-CN" altLang="en-US" sz="2000" dirty="0">
              <a:solidFill>
                <a:schemeClr val="tx2">
                  <a:lumMod val="75000"/>
                  <a:lumOff val="25000"/>
                </a:schemeClr>
              </a:solidFill>
            </a:endParaRPr>
          </a:p>
          <a:p>
            <a:pPr lvl="2" indent="-609600" algn="l">
              <a:lnSpc>
                <a:spcPct val="75000"/>
              </a:lnSpc>
              <a:spcBef>
                <a:spcPts val="1200"/>
              </a:spcBef>
              <a:buClr>
                <a:srgbClr val="FF0000"/>
              </a:buClr>
              <a:buSzTx/>
              <a:buFont typeface="+mj-lt"/>
              <a:buAutoNum type="arabicPeriod"/>
            </a:pPr>
            <a:endParaRPr lang="zh-CN" altLang="en-US" sz="2000" dirty="0">
              <a:solidFill>
                <a:schemeClr val="tx2">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83232" y="167640"/>
            <a:ext cx="8001000" cy="516890"/>
          </a:xfrm>
        </p:spPr>
        <p:txBody>
          <a:bodyPr lIns="90488" tIns="44450" rIns="90488" bIns="44450"/>
          <a:lstStyle/>
          <a:p>
            <a:pPr algn="l" eaLnBrk="1" hangingPunct="1">
              <a:defRPr/>
            </a:pPr>
            <a:r>
              <a:rPr lang="zh-CN" altLang="en-US" sz="3200" dirty="0"/>
              <a:t>流水线性质</a:t>
            </a:r>
          </a:p>
        </p:txBody>
      </p:sp>
      <p:sp>
        <p:nvSpPr>
          <p:cNvPr id="8195" name="Rectangle 3"/>
          <p:cNvSpPr>
            <a:spLocks noGrp="1" noChangeArrowheads="1"/>
          </p:cNvSpPr>
          <p:nvPr>
            <p:ph type="body" idx="4294967295"/>
          </p:nvPr>
        </p:nvSpPr>
        <p:spPr>
          <a:xfrm>
            <a:off x="6312024" y="1518121"/>
            <a:ext cx="5347335" cy="3783087"/>
          </a:xfrm>
          <a:noFill/>
        </p:spPr>
        <p:txBody>
          <a:bodyPr wrap="square" lIns="90488" tIns="44450" rIns="90488" bIns="44450"/>
          <a:lstStyle/>
          <a:p>
            <a:pPr marL="285750" indent="-285750" eaLnBrk="1" hangingPunct="1">
              <a:lnSpc>
                <a:spcPct val="150000"/>
              </a:lnSpc>
            </a:pPr>
            <a:r>
              <a:rPr lang="zh-CN" altLang="en-US" sz="2000" b="1" dirty="0">
                <a:ea typeface="黑体" panose="02010609060101010101" pitchFamily="49" charset="-122"/>
              </a:rPr>
              <a:t>流水线不改善单个任务处理</a:t>
            </a:r>
            <a:r>
              <a:rPr lang="zh-CN" altLang="en-US" sz="2000" b="1" dirty="0">
                <a:solidFill>
                  <a:srgbClr val="FF3300"/>
                </a:solidFill>
                <a:ea typeface="黑体" panose="02010609060101010101" pitchFamily="49" charset="-122"/>
              </a:rPr>
              <a:t>延迟</a:t>
            </a:r>
            <a:r>
              <a:rPr lang="en-US" altLang="zh-CN" sz="2000" b="1" dirty="0">
                <a:ea typeface="黑体" panose="02010609060101010101" pitchFamily="49" charset="-122"/>
              </a:rPr>
              <a:t>(latency)</a:t>
            </a:r>
            <a:r>
              <a:rPr lang="zh-CN" altLang="en-US" sz="2000" b="1" dirty="0">
                <a:ea typeface="黑体" panose="02010609060101010101" pitchFamily="49" charset="-122"/>
              </a:rPr>
              <a:t>，但改善了整体工作负载的</a:t>
            </a:r>
            <a:r>
              <a:rPr lang="zh-CN" altLang="en-US" sz="2000" b="1" dirty="0">
                <a:solidFill>
                  <a:srgbClr val="FF3300"/>
                </a:solidFill>
                <a:ea typeface="黑体" panose="02010609060101010101" pitchFamily="49" charset="-122"/>
              </a:rPr>
              <a:t>吞吐率</a:t>
            </a:r>
          </a:p>
          <a:p>
            <a:pPr marL="285750" indent="-285750" eaLnBrk="1" hangingPunct="1">
              <a:lnSpc>
                <a:spcPct val="150000"/>
              </a:lnSpc>
            </a:pPr>
            <a:r>
              <a:rPr lang="zh-CN" altLang="en-US" sz="2000" b="1" dirty="0">
                <a:ea typeface="黑体" panose="02010609060101010101" pitchFamily="49" charset="-122"/>
              </a:rPr>
              <a:t>流水线速率受限于</a:t>
            </a:r>
            <a:r>
              <a:rPr lang="zh-CN" altLang="en-US" sz="2000" b="1" dirty="0">
                <a:solidFill>
                  <a:srgbClr val="FF3300"/>
                </a:solidFill>
                <a:ea typeface="黑体" panose="02010609060101010101" pitchFamily="49" charset="-122"/>
              </a:rPr>
              <a:t>最慢</a:t>
            </a:r>
            <a:r>
              <a:rPr lang="zh-CN" altLang="en-US" sz="2000" b="1" dirty="0">
                <a:ea typeface="黑体" panose="02010609060101010101" pitchFamily="49" charset="-122"/>
              </a:rPr>
              <a:t>的流水段</a:t>
            </a:r>
          </a:p>
          <a:p>
            <a:pPr marL="285750" indent="-285750" eaLnBrk="1" hangingPunct="1">
              <a:lnSpc>
                <a:spcPct val="150000"/>
              </a:lnSpc>
            </a:pPr>
            <a:r>
              <a:rPr lang="zh-CN" altLang="en-US" sz="2000" b="1" dirty="0">
                <a:ea typeface="黑体" panose="02010609060101010101" pitchFamily="49" charset="-122"/>
              </a:rPr>
              <a:t>流水段执行时间不平衡，则加速比下降</a:t>
            </a:r>
          </a:p>
          <a:p>
            <a:pPr marL="285750" indent="-285750" eaLnBrk="1" hangingPunct="1">
              <a:lnSpc>
                <a:spcPct val="150000"/>
              </a:lnSpc>
            </a:pPr>
            <a:r>
              <a:rPr lang="zh-CN" altLang="en-US" sz="2000" b="1" dirty="0">
                <a:solidFill>
                  <a:srgbClr val="FF3300"/>
                </a:solidFill>
                <a:ea typeface="黑体" panose="02010609060101010101" pitchFamily="49" charset="-122"/>
              </a:rPr>
              <a:t>多个</a:t>
            </a:r>
            <a:r>
              <a:rPr lang="zh-CN" altLang="en-US" sz="2000" b="1" dirty="0">
                <a:ea typeface="黑体" panose="02010609060101010101" pitchFamily="49" charset="-122"/>
              </a:rPr>
              <a:t>任务同时工作，但占用</a:t>
            </a:r>
            <a:r>
              <a:rPr lang="zh-CN" altLang="en-US" sz="2000" b="1" dirty="0">
                <a:solidFill>
                  <a:srgbClr val="FF3300"/>
                </a:solidFill>
                <a:ea typeface="黑体" panose="02010609060101010101" pitchFamily="49" charset="-122"/>
              </a:rPr>
              <a:t>不同</a:t>
            </a:r>
            <a:r>
              <a:rPr lang="zh-CN" altLang="en-US" sz="2000" b="1" dirty="0">
                <a:ea typeface="黑体" panose="02010609060101010101" pitchFamily="49" charset="-122"/>
              </a:rPr>
              <a:t>的资源</a:t>
            </a:r>
          </a:p>
          <a:p>
            <a:pPr marL="285750" indent="-285750" eaLnBrk="1" hangingPunct="1">
              <a:lnSpc>
                <a:spcPct val="150000"/>
              </a:lnSpc>
            </a:pPr>
            <a:r>
              <a:rPr lang="zh-CN" altLang="en-US" sz="2000" b="1" dirty="0">
                <a:ea typeface="黑体" panose="02010609060101010101" pitchFamily="49" charset="-122"/>
              </a:rPr>
              <a:t>潜在加速比 </a:t>
            </a:r>
            <a:r>
              <a:rPr lang="en-US" altLang="zh-CN" sz="2000" b="1" dirty="0">
                <a:ea typeface="黑体" panose="02010609060101010101" pitchFamily="49" charset="-122"/>
              </a:rPr>
              <a:t>= </a:t>
            </a:r>
            <a:r>
              <a:rPr lang="zh-CN" altLang="en-US" sz="2000" b="1" dirty="0">
                <a:solidFill>
                  <a:srgbClr val="FF3300"/>
                </a:solidFill>
                <a:ea typeface="黑体" panose="02010609060101010101" pitchFamily="49" charset="-122"/>
              </a:rPr>
              <a:t>流水线级数</a:t>
            </a:r>
          </a:p>
          <a:p>
            <a:pPr marL="285750" indent="-285750" eaLnBrk="1" hangingPunct="1">
              <a:lnSpc>
                <a:spcPct val="150000"/>
              </a:lnSpc>
            </a:pPr>
            <a:r>
              <a:rPr lang="zh-CN" altLang="en-US" sz="2000" b="1" dirty="0">
                <a:solidFill>
                  <a:srgbClr val="FF3300"/>
                </a:solidFill>
                <a:ea typeface="黑体" panose="02010609060101010101" pitchFamily="49" charset="-122"/>
              </a:rPr>
              <a:t>填充</a:t>
            </a:r>
            <a:r>
              <a:rPr lang="zh-CN" altLang="en-US" sz="2000" b="1" dirty="0">
                <a:ea typeface="黑体" panose="02010609060101010101" pitchFamily="49" charset="-122"/>
              </a:rPr>
              <a:t>（等待）流水线和</a:t>
            </a:r>
            <a:r>
              <a:rPr lang="zh-CN" altLang="en-US" sz="2000" b="1" dirty="0">
                <a:solidFill>
                  <a:srgbClr val="FF3300"/>
                </a:solidFill>
                <a:ea typeface="黑体" panose="02010609060101010101" pitchFamily="49" charset="-122"/>
              </a:rPr>
              <a:t>排放</a:t>
            </a:r>
            <a:r>
              <a:rPr lang="zh-CN" altLang="en-US" sz="2000" b="1" dirty="0">
                <a:ea typeface="黑体" panose="02010609060101010101" pitchFamily="49" charset="-122"/>
              </a:rPr>
              <a:t>（放弃已执行）流水线，加速比下降</a:t>
            </a:r>
          </a:p>
        </p:txBody>
      </p:sp>
      <p:grpSp>
        <p:nvGrpSpPr>
          <p:cNvPr id="2" name="组合 1"/>
          <p:cNvGrpSpPr/>
          <p:nvPr/>
        </p:nvGrpSpPr>
        <p:grpSpPr>
          <a:xfrm>
            <a:off x="1517913" y="1064578"/>
            <a:ext cx="3930015" cy="1506855"/>
            <a:chOff x="1301889" y="1064578"/>
            <a:chExt cx="3930015" cy="1506855"/>
          </a:xfrm>
        </p:grpSpPr>
        <p:sp>
          <p:nvSpPr>
            <p:cNvPr id="10248" name="Rectangle 16"/>
            <p:cNvSpPr>
              <a:spLocks noChangeArrowheads="1"/>
            </p:cNvSpPr>
            <p:nvPr/>
          </p:nvSpPr>
          <p:spPr bwMode="auto">
            <a:xfrm>
              <a:off x="1301889" y="1064578"/>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10249" name="Line 17"/>
            <p:cNvSpPr>
              <a:spLocks noChangeShapeType="1"/>
            </p:cNvSpPr>
            <p:nvPr/>
          </p:nvSpPr>
          <p:spPr bwMode="auto">
            <a:xfrm>
              <a:off x="1665426" y="1650365"/>
              <a:ext cx="3492500" cy="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0" name="Line 18"/>
            <p:cNvSpPr>
              <a:spLocks noChangeShapeType="1"/>
            </p:cNvSpPr>
            <p:nvPr/>
          </p:nvSpPr>
          <p:spPr bwMode="auto">
            <a:xfrm>
              <a:off x="1659076" y="15170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1" name="Rectangle 19"/>
            <p:cNvSpPr>
              <a:spLocks noChangeArrowheads="1"/>
            </p:cNvSpPr>
            <p:nvPr/>
          </p:nvSpPr>
          <p:spPr bwMode="auto">
            <a:xfrm>
              <a:off x="2533789"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10252" name="Rectangle 20"/>
            <p:cNvSpPr>
              <a:spLocks noChangeArrowheads="1"/>
            </p:cNvSpPr>
            <p:nvPr/>
          </p:nvSpPr>
          <p:spPr bwMode="auto">
            <a:xfrm>
              <a:off x="3600589"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10253" name="Rectangle 21"/>
            <p:cNvSpPr>
              <a:spLocks noChangeArrowheads="1"/>
            </p:cNvSpPr>
            <p:nvPr/>
          </p:nvSpPr>
          <p:spPr bwMode="auto">
            <a:xfrm>
              <a:off x="4616589"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10255" name="Rectangle 26"/>
            <p:cNvSpPr>
              <a:spLocks noChangeArrowheads="1"/>
            </p:cNvSpPr>
            <p:nvPr/>
          </p:nvSpPr>
          <p:spPr bwMode="auto">
            <a:xfrm>
              <a:off x="1664474"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10256" name="Line 27"/>
            <p:cNvSpPr>
              <a:spLocks noChangeShapeType="1"/>
            </p:cNvSpPr>
            <p:nvPr/>
          </p:nvSpPr>
          <p:spPr bwMode="auto">
            <a:xfrm>
              <a:off x="1684476"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7" name="Line 28"/>
            <p:cNvSpPr>
              <a:spLocks noChangeShapeType="1"/>
            </p:cNvSpPr>
            <p:nvPr/>
          </p:nvSpPr>
          <p:spPr bwMode="auto">
            <a:xfrm>
              <a:off x="2192476"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258" name="Group 29"/>
            <p:cNvGrpSpPr/>
            <p:nvPr/>
          </p:nvGrpSpPr>
          <p:grpSpPr bwMode="auto">
            <a:xfrm>
              <a:off x="2217876" y="1986915"/>
              <a:ext cx="609600" cy="584200"/>
              <a:chOff x="1328" y="1616"/>
              <a:chExt cx="384" cy="368"/>
            </a:xfrm>
          </p:grpSpPr>
          <p:sp>
            <p:nvSpPr>
              <p:cNvPr id="10359" name="Line 30"/>
              <p:cNvSpPr>
                <a:spLocks noChangeShapeType="1"/>
              </p:cNvSpPr>
              <p:nvPr/>
            </p:nvSpPr>
            <p:spPr bwMode="auto">
              <a:xfrm>
                <a:off x="1328"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60" name="Rectangle 31"/>
              <p:cNvSpPr>
                <a:spLocks noChangeArrowheads="1"/>
              </p:cNvSpPr>
              <p:nvPr/>
            </p:nvSpPr>
            <p:spPr bwMode="auto">
              <a:xfrm>
                <a:off x="1347"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61" name="Line 32"/>
              <p:cNvSpPr>
                <a:spLocks noChangeShapeType="1"/>
              </p:cNvSpPr>
              <p:nvPr/>
            </p:nvSpPr>
            <p:spPr bwMode="auto">
              <a:xfrm>
                <a:off x="1712"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59" name="Group 33"/>
            <p:cNvGrpSpPr/>
            <p:nvPr/>
          </p:nvGrpSpPr>
          <p:grpSpPr bwMode="auto">
            <a:xfrm>
              <a:off x="2865576" y="1986915"/>
              <a:ext cx="609600" cy="584200"/>
              <a:chOff x="1736" y="1616"/>
              <a:chExt cx="384" cy="368"/>
            </a:xfrm>
          </p:grpSpPr>
          <p:sp>
            <p:nvSpPr>
              <p:cNvPr id="10356" name="Line 34"/>
              <p:cNvSpPr>
                <a:spLocks noChangeShapeType="1"/>
              </p:cNvSpPr>
              <p:nvPr/>
            </p:nvSpPr>
            <p:spPr bwMode="auto">
              <a:xfrm>
                <a:off x="1736"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7" name="Rectangle 35"/>
              <p:cNvSpPr>
                <a:spLocks noChangeArrowheads="1"/>
              </p:cNvSpPr>
              <p:nvPr/>
            </p:nvSpPr>
            <p:spPr bwMode="auto">
              <a:xfrm>
                <a:off x="1755"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58" name="Line 36"/>
              <p:cNvSpPr>
                <a:spLocks noChangeShapeType="1"/>
              </p:cNvSpPr>
              <p:nvPr/>
            </p:nvSpPr>
            <p:spPr bwMode="auto">
              <a:xfrm>
                <a:off x="2120"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60" name="Group 37"/>
            <p:cNvGrpSpPr/>
            <p:nvPr/>
          </p:nvGrpSpPr>
          <p:grpSpPr bwMode="auto">
            <a:xfrm>
              <a:off x="3513276" y="1986915"/>
              <a:ext cx="609600" cy="584200"/>
              <a:chOff x="2144" y="1616"/>
              <a:chExt cx="384" cy="368"/>
            </a:xfrm>
          </p:grpSpPr>
          <p:sp>
            <p:nvSpPr>
              <p:cNvPr id="10353" name="Line 38"/>
              <p:cNvSpPr>
                <a:spLocks noChangeShapeType="1"/>
              </p:cNvSpPr>
              <p:nvPr/>
            </p:nvSpPr>
            <p:spPr bwMode="auto">
              <a:xfrm>
                <a:off x="2144"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4" name="Rectangle 39"/>
              <p:cNvSpPr>
                <a:spLocks noChangeArrowheads="1"/>
              </p:cNvSpPr>
              <p:nvPr/>
            </p:nvSpPr>
            <p:spPr bwMode="auto">
              <a:xfrm>
                <a:off x="2163"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55" name="Line 40"/>
              <p:cNvSpPr>
                <a:spLocks noChangeShapeType="1"/>
              </p:cNvSpPr>
              <p:nvPr/>
            </p:nvSpPr>
            <p:spPr bwMode="auto">
              <a:xfrm>
                <a:off x="2528"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61" name="Line 41"/>
            <p:cNvSpPr>
              <a:spLocks noChangeShapeType="1"/>
            </p:cNvSpPr>
            <p:nvPr/>
          </p:nvSpPr>
          <p:spPr bwMode="auto">
            <a:xfrm>
              <a:off x="4160976" y="2158365"/>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2" name="Line 42"/>
            <p:cNvSpPr>
              <a:spLocks noChangeShapeType="1"/>
            </p:cNvSpPr>
            <p:nvPr/>
          </p:nvSpPr>
          <p:spPr bwMode="auto">
            <a:xfrm>
              <a:off x="4795976"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3" name="Rectangle 43"/>
            <p:cNvSpPr>
              <a:spLocks noChangeArrowheads="1"/>
            </p:cNvSpPr>
            <p:nvPr/>
          </p:nvSpPr>
          <p:spPr bwMode="auto">
            <a:xfrm>
              <a:off x="4191774"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264" name="Rectangle 44"/>
            <p:cNvSpPr>
              <a:spLocks noChangeArrowheads="1"/>
            </p:cNvSpPr>
            <p:nvPr/>
          </p:nvSpPr>
          <p:spPr bwMode="auto">
            <a:xfrm>
              <a:off x="4712474"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10265" name="Line 45"/>
            <p:cNvSpPr>
              <a:spLocks noChangeShapeType="1"/>
            </p:cNvSpPr>
            <p:nvPr/>
          </p:nvSpPr>
          <p:spPr bwMode="auto">
            <a:xfrm>
              <a:off x="4770576"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6" name="Line 46"/>
            <p:cNvSpPr>
              <a:spLocks noChangeShapeType="1"/>
            </p:cNvSpPr>
            <p:nvPr/>
          </p:nvSpPr>
          <p:spPr bwMode="auto">
            <a:xfrm>
              <a:off x="5176976"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7" name="Line 47"/>
            <p:cNvSpPr>
              <a:spLocks noChangeShapeType="1"/>
            </p:cNvSpPr>
            <p:nvPr/>
          </p:nvSpPr>
          <p:spPr bwMode="auto">
            <a:xfrm>
              <a:off x="2332176"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8" name="Line 48"/>
            <p:cNvSpPr>
              <a:spLocks noChangeShapeType="1"/>
            </p:cNvSpPr>
            <p:nvPr/>
          </p:nvSpPr>
          <p:spPr bwMode="auto">
            <a:xfrm>
              <a:off x="2979876"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9" name="Line 49"/>
            <p:cNvSpPr>
              <a:spLocks noChangeShapeType="1"/>
            </p:cNvSpPr>
            <p:nvPr/>
          </p:nvSpPr>
          <p:spPr bwMode="auto">
            <a:xfrm>
              <a:off x="3627576"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0" name="Line 50"/>
            <p:cNvSpPr>
              <a:spLocks noChangeShapeType="1"/>
            </p:cNvSpPr>
            <p:nvPr/>
          </p:nvSpPr>
          <p:spPr bwMode="auto">
            <a:xfrm>
              <a:off x="2865576"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1" name="Line 51"/>
            <p:cNvSpPr>
              <a:spLocks noChangeShapeType="1"/>
            </p:cNvSpPr>
            <p:nvPr/>
          </p:nvSpPr>
          <p:spPr bwMode="auto">
            <a:xfrm>
              <a:off x="3513276"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2" name="Line 52"/>
            <p:cNvSpPr>
              <a:spLocks noChangeShapeType="1"/>
            </p:cNvSpPr>
            <p:nvPr/>
          </p:nvSpPr>
          <p:spPr bwMode="auto">
            <a:xfrm>
              <a:off x="4160976"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4" name="Rectangle 130"/>
            <p:cNvSpPr>
              <a:spLocks noChangeArrowheads="1"/>
            </p:cNvSpPr>
            <p:nvPr/>
          </p:nvSpPr>
          <p:spPr bwMode="auto">
            <a:xfrm>
              <a:off x="3614876" y="1631315"/>
              <a:ext cx="1473200" cy="401955"/>
            </a:xfrm>
            <a:prstGeom prst="rect">
              <a:avLst/>
            </a:prstGeom>
            <a:noFill/>
            <a:ln w="12700">
              <a:noFill/>
              <a:miter lim="800000"/>
            </a:ln>
          </p:spPr>
          <p:txBody>
            <a:bodyPr lIns="90488" tIns="44450" rIns="90488" bIns="44450">
              <a:spAutoFit/>
            </a:bodyPr>
            <a:lstStyle/>
            <a:p>
              <a:pPr indent="0" eaLnBrk="0" fontAlgn="base" hangingPunct="0">
                <a:spcBef>
                  <a:spcPct val="0"/>
                </a:spcBef>
                <a:spcAft>
                  <a:spcPct val="0"/>
                </a:spcAft>
                <a:buNone/>
              </a:pPr>
              <a:r>
                <a:rPr lang="zh-CN" altLang="en-US" sz="2400" b="1">
                  <a:solidFill>
                    <a:srgbClr val="FF3300"/>
                  </a:solidFill>
                  <a:latin typeface="Arial" panose="020B0604020202020204" pitchFamily="34" charset="0"/>
                </a:rPr>
                <a:t>时间</a:t>
              </a:r>
            </a:p>
          </p:txBody>
        </p:sp>
      </p:grpSp>
      <p:grpSp>
        <p:nvGrpSpPr>
          <p:cNvPr id="3" name="组合 2"/>
          <p:cNvGrpSpPr/>
          <p:nvPr/>
        </p:nvGrpSpPr>
        <p:grpSpPr>
          <a:xfrm>
            <a:off x="569182" y="2809875"/>
            <a:ext cx="4806738" cy="3098800"/>
            <a:chOff x="353158" y="2809875"/>
            <a:chExt cx="4806738" cy="3098800"/>
          </a:xfrm>
        </p:grpSpPr>
        <p:grpSp>
          <p:nvGrpSpPr>
            <p:cNvPr id="10244" name="Group 4"/>
            <p:cNvGrpSpPr/>
            <p:nvPr/>
          </p:nvGrpSpPr>
          <p:grpSpPr bwMode="auto">
            <a:xfrm>
              <a:off x="995883" y="3076578"/>
              <a:ext cx="522288" cy="484188"/>
              <a:chOff x="580" y="2040"/>
              <a:chExt cx="329" cy="305"/>
            </a:xfrm>
          </p:grpSpPr>
          <p:sp>
            <p:nvSpPr>
              <p:cNvPr id="10368" name="Freeform 5"/>
              <p:cNvSpPr/>
              <p:nvPr/>
            </p:nvSpPr>
            <p:spPr bwMode="auto">
              <a:xfrm>
                <a:off x="580" y="20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9" name="Rectangle 6"/>
              <p:cNvSpPr>
                <a:spLocks noChangeArrowheads="1"/>
              </p:cNvSpPr>
              <p:nvPr/>
            </p:nvSpPr>
            <p:spPr bwMode="auto">
              <a:xfrm>
                <a:off x="630" y="209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A</a:t>
                </a:r>
              </a:p>
            </p:txBody>
          </p:sp>
        </p:grpSp>
        <p:grpSp>
          <p:nvGrpSpPr>
            <p:cNvPr id="10245" name="Group 7"/>
            <p:cNvGrpSpPr/>
            <p:nvPr/>
          </p:nvGrpSpPr>
          <p:grpSpPr bwMode="auto">
            <a:xfrm>
              <a:off x="983183" y="3927479"/>
              <a:ext cx="522288" cy="484188"/>
              <a:chOff x="572" y="2576"/>
              <a:chExt cx="329" cy="305"/>
            </a:xfrm>
          </p:grpSpPr>
          <p:sp>
            <p:nvSpPr>
              <p:cNvPr id="10366" name="Freeform 8"/>
              <p:cNvSpPr/>
              <p:nvPr/>
            </p:nvSpPr>
            <p:spPr bwMode="auto">
              <a:xfrm>
                <a:off x="572" y="25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7" name="Rectangle 9"/>
              <p:cNvSpPr>
                <a:spLocks noChangeArrowheads="1"/>
              </p:cNvSpPr>
              <p:nvPr/>
            </p:nvSpPr>
            <p:spPr bwMode="auto">
              <a:xfrm>
                <a:off x="622" y="262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10246" name="Group 10"/>
            <p:cNvGrpSpPr/>
            <p:nvPr/>
          </p:nvGrpSpPr>
          <p:grpSpPr bwMode="auto">
            <a:xfrm>
              <a:off x="945083" y="4676780"/>
              <a:ext cx="522288" cy="484188"/>
              <a:chOff x="548" y="3048"/>
              <a:chExt cx="329" cy="305"/>
            </a:xfrm>
          </p:grpSpPr>
          <p:sp>
            <p:nvSpPr>
              <p:cNvPr id="10364" name="Freeform 11"/>
              <p:cNvSpPr/>
              <p:nvPr/>
            </p:nvSpPr>
            <p:spPr bwMode="auto">
              <a:xfrm>
                <a:off x="548" y="304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5" name="Rectangle 12"/>
              <p:cNvSpPr>
                <a:spLocks noChangeArrowheads="1"/>
              </p:cNvSpPr>
              <p:nvPr/>
            </p:nvSpPr>
            <p:spPr bwMode="auto">
              <a:xfrm>
                <a:off x="598" y="309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10247" name="Group 13"/>
            <p:cNvGrpSpPr/>
            <p:nvPr/>
          </p:nvGrpSpPr>
          <p:grpSpPr bwMode="auto">
            <a:xfrm>
              <a:off x="945083" y="5400681"/>
              <a:ext cx="522288" cy="484188"/>
              <a:chOff x="548" y="3504"/>
              <a:chExt cx="329" cy="305"/>
            </a:xfrm>
          </p:grpSpPr>
          <p:sp>
            <p:nvSpPr>
              <p:cNvPr id="10362" name="Freeform 14"/>
              <p:cNvSpPr/>
              <p:nvPr/>
            </p:nvSpPr>
            <p:spPr bwMode="auto">
              <a:xfrm>
                <a:off x="548" y="35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3" name="Rectangle 15"/>
              <p:cNvSpPr>
                <a:spLocks noChangeArrowheads="1"/>
              </p:cNvSpPr>
              <p:nvPr/>
            </p:nvSpPr>
            <p:spPr bwMode="auto">
              <a:xfrm>
                <a:off x="598" y="355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sp>
          <p:nvSpPr>
            <p:cNvPr id="10254" name="Line 23"/>
            <p:cNvSpPr>
              <a:spLocks noChangeShapeType="1"/>
            </p:cNvSpPr>
            <p:nvPr/>
          </p:nvSpPr>
          <p:spPr bwMode="auto">
            <a:xfrm>
              <a:off x="786333" y="2809875"/>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10273" name="Group 53"/>
            <p:cNvGrpSpPr/>
            <p:nvPr/>
          </p:nvGrpSpPr>
          <p:grpSpPr bwMode="auto">
            <a:xfrm>
              <a:off x="1668983" y="2974975"/>
              <a:ext cx="3490913" cy="2933700"/>
              <a:chOff x="1004" y="1976"/>
              <a:chExt cx="2199" cy="1848"/>
            </a:xfrm>
          </p:grpSpPr>
          <p:grpSp>
            <p:nvGrpSpPr>
              <p:cNvPr id="10277" name="Group 54"/>
              <p:cNvGrpSpPr/>
              <p:nvPr/>
            </p:nvGrpSpPr>
            <p:grpSpPr bwMode="auto">
              <a:xfrm>
                <a:off x="1004" y="1976"/>
                <a:ext cx="967" cy="448"/>
                <a:chOff x="1004" y="1976"/>
                <a:chExt cx="967" cy="448"/>
              </a:xfrm>
            </p:grpSpPr>
            <p:grpSp>
              <p:nvGrpSpPr>
                <p:cNvPr id="10335" name="Group 55"/>
                <p:cNvGrpSpPr/>
                <p:nvPr/>
              </p:nvGrpSpPr>
              <p:grpSpPr bwMode="auto">
                <a:xfrm>
                  <a:off x="1004" y="1976"/>
                  <a:ext cx="305" cy="448"/>
                  <a:chOff x="1004" y="1976"/>
                  <a:chExt cx="305" cy="448"/>
                </a:xfrm>
              </p:grpSpPr>
              <p:grpSp>
                <p:nvGrpSpPr>
                  <p:cNvPr id="10349" name="Group 56"/>
                  <p:cNvGrpSpPr/>
                  <p:nvPr/>
                </p:nvGrpSpPr>
                <p:grpSpPr bwMode="auto">
                  <a:xfrm>
                    <a:off x="1004" y="1976"/>
                    <a:ext cx="305" cy="448"/>
                    <a:chOff x="1004" y="1976"/>
                    <a:chExt cx="305" cy="448"/>
                  </a:xfrm>
                </p:grpSpPr>
                <p:sp>
                  <p:nvSpPr>
                    <p:cNvPr id="10351" name="AutoShape 57"/>
                    <p:cNvSpPr>
                      <a:spLocks noChangeArrowheads="1"/>
                    </p:cNvSpPr>
                    <p:nvPr/>
                  </p:nvSpPr>
                  <p:spPr bwMode="auto">
                    <a:xfrm>
                      <a:off x="1004" y="204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2" name="AutoShape 58"/>
                    <p:cNvSpPr>
                      <a:spLocks noChangeArrowheads="1"/>
                    </p:cNvSpPr>
                    <p:nvPr/>
                  </p:nvSpPr>
                  <p:spPr bwMode="auto">
                    <a:xfrm>
                      <a:off x="1074" y="197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50" name="AutoShape 59"/>
                  <p:cNvSpPr>
                    <a:spLocks noChangeArrowheads="1"/>
                  </p:cNvSpPr>
                  <p:nvPr/>
                </p:nvSpPr>
                <p:spPr bwMode="auto">
                  <a:xfrm>
                    <a:off x="1066" y="208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36" name="Group 60"/>
                <p:cNvGrpSpPr/>
                <p:nvPr/>
              </p:nvGrpSpPr>
              <p:grpSpPr bwMode="auto">
                <a:xfrm>
                  <a:off x="1305" y="1976"/>
                  <a:ext cx="378" cy="448"/>
                  <a:chOff x="1305" y="1976"/>
                  <a:chExt cx="378" cy="448"/>
                </a:xfrm>
              </p:grpSpPr>
              <p:grpSp>
                <p:nvGrpSpPr>
                  <p:cNvPr id="10344" name="Group 61"/>
                  <p:cNvGrpSpPr/>
                  <p:nvPr/>
                </p:nvGrpSpPr>
                <p:grpSpPr bwMode="auto">
                  <a:xfrm>
                    <a:off x="1305" y="1976"/>
                    <a:ext cx="378" cy="448"/>
                    <a:chOff x="1305" y="1976"/>
                    <a:chExt cx="378" cy="448"/>
                  </a:xfrm>
                </p:grpSpPr>
                <p:sp>
                  <p:nvSpPr>
                    <p:cNvPr id="10347" name="AutoShape 62"/>
                    <p:cNvSpPr>
                      <a:spLocks noChangeArrowheads="1"/>
                    </p:cNvSpPr>
                    <p:nvPr/>
                  </p:nvSpPr>
                  <p:spPr bwMode="auto">
                    <a:xfrm>
                      <a:off x="1305" y="204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8" name="AutoShape 63"/>
                    <p:cNvSpPr>
                      <a:spLocks noChangeArrowheads="1"/>
                    </p:cNvSpPr>
                    <p:nvPr/>
                  </p:nvSpPr>
                  <p:spPr bwMode="auto">
                    <a:xfrm>
                      <a:off x="1391" y="197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45" name="Oval 64"/>
                  <p:cNvSpPr>
                    <a:spLocks noChangeArrowheads="1"/>
                  </p:cNvSpPr>
                  <p:nvPr/>
                </p:nvSpPr>
                <p:spPr bwMode="auto">
                  <a:xfrm>
                    <a:off x="1420" y="201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6" name="AutoShape 65"/>
                  <p:cNvSpPr>
                    <a:spLocks noChangeArrowheads="1"/>
                  </p:cNvSpPr>
                  <p:nvPr/>
                </p:nvSpPr>
                <p:spPr bwMode="auto">
                  <a:xfrm>
                    <a:off x="1352" y="222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37" name="Freeform 66"/>
                <p:cNvSpPr/>
                <p:nvPr/>
              </p:nvSpPr>
              <p:spPr bwMode="auto">
                <a:xfrm>
                  <a:off x="1869" y="22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8" name="Rectangle 67"/>
                <p:cNvSpPr>
                  <a:spLocks noChangeArrowheads="1"/>
                </p:cNvSpPr>
                <p:nvPr/>
              </p:nvSpPr>
              <p:spPr bwMode="auto">
                <a:xfrm>
                  <a:off x="1865" y="220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9" name="Rectangle 68"/>
                <p:cNvSpPr>
                  <a:spLocks noChangeArrowheads="1"/>
                </p:cNvSpPr>
                <p:nvPr/>
              </p:nvSpPr>
              <p:spPr bwMode="auto">
                <a:xfrm>
                  <a:off x="1872" y="228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0" name="Rectangle 69"/>
                <p:cNvSpPr>
                  <a:spLocks noChangeArrowheads="1"/>
                </p:cNvSpPr>
                <p:nvPr/>
              </p:nvSpPr>
              <p:spPr bwMode="auto">
                <a:xfrm>
                  <a:off x="1689" y="228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41" name="Group 70"/>
                <p:cNvGrpSpPr/>
                <p:nvPr/>
              </p:nvGrpSpPr>
              <p:grpSpPr bwMode="auto">
                <a:xfrm>
                  <a:off x="1687" y="2033"/>
                  <a:ext cx="194" cy="364"/>
                  <a:chOff x="1687" y="2033"/>
                  <a:chExt cx="194" cy="364"/>
                </a:xfrm>
              </p:grpSpPr>
              <p:sp>
                <p:nvSpPr>
                  <p:cNvPr id="10342" name="Oval 71"/>
                  <p:cNvSpPr>
                    <a:spLocks noChangeArrowheads="1"/>
                  </p:cNvSpPr>
                  <p:nvPr/>
                </p:nvSpPr>
                <p:spPr bwMode="auto">
                  <a:xfrm>
                    <a:off x="1763" y="203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3" name="Freeform 72"/>
                  <p:cNvSpPr/>
                  <p:nvPr/>
                </p:nvSpPr>
                <p:spPr bwMode="auto">
                  <a:xfrm>
                    <a:off x="1687" y="21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78" name="Group 73"/>
              <p:cNvGrpSpPr/>
              <p:nvPr/>
            </p:nvGrpSpPr>
            <p:grpSpPr bwMode="auto">
              <a:xfrm>
                <a:off x="1404" y="2440"/>
                <a:ext cx="967" cy="448"/>
                <a:chOff x="1404" y="2440"/>
                <a:chExt cx="967" cy="448"/>
              </a:xfrm>
            </p:grpSpPr>
            <p:grpSp>
              <p:nvGrpSpPr>
                <p:cNvPr id="10317" name="Group 74"/>
                <p:cNvGrpSpPr/>
                <p:nvPr/>
              </p:nvGrpSpPr>
              <p:grpSpPr bwMode="auto">
                <a:xfrm>
                  <a:off x="1404" y="2440"/>
                  <a:ext cx="305" cy="448"/>
                  <a:chOff x="1404" y="2440"/>
                  <a:chExt cx="305" cy="448"/>
                </a:xfrm>
              </p:grpSpPr>
              <p:grpSp>
                <p:nvGrpSpPr>
                  <p:cNvPr id="10331" name="Group 75"/>
                  <p:cNvGrpSpPr/>
                  <p:nvPr/>
                </p:nvGrpSpPr>
                <p:grpSpPr bwMode="auto">
                  <a:xfrm>
                    <a:off x="1404" y="2440"/>
                    <a:ext cx="305" cy="448"/>
                    <a:chOff x="1404" y="2440"/>
                    <a:chExt cx="305" cy="448"/>
                  </a:xfrm>
                </p:grpSpPr>
                <p:sp>
                  <p:nvSpPr>
                    <p:cNvPr id="10333" name="AutoShape 76"/>
                    <p:cNvSpPr>
                      <a:spLocks noChangeArrowheads="1"/>
                    </p:cNvSpPr>
                    <p:nvPr/>
                  </p:nvSpPr>
                  <p:spPr bwMode="auto">
                    <a:xfrm>
                      <a:off x="1404" y="2511"/>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4" name="AutoShape 77"/>
                    <p:cNvSpPr>
                      <a:spLocks noChangeArrowheads="1"/>
                    </p:cNvSpPr>
                    <p:nvPr/>
                  </p:nvSpPr>
                  <p:spPr bwMode="auto">
                    <a:xfrm>
                      <a:off x="1474" y="2440"/>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32" name="AutoShape 78"/>
                  <p:cNvSpPr>
                    <a:spLocks noChangeArrowheads="1"/>
                  </p:cNvSpPr>
                  <p:nvPr/>
                </p:nvSpPr>
                <p:spPr bwMode="auto">
                  <a:xfrm>
                    <a:off x="1466" y="2544"/>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18" name="Group 79"/>
                <p:cNvGrpSpPr/>
                <p:nvPr/>
              </p:nvGrpSpPr>
              <p:grpSpPr bwMode="auto">
                <a:xfrm>
                  <a:off x="1705" y="2440"/>
                  <a:ext cx="378" cy="448"/>
                  <a:chOff x="1705" y="2440"/>
                  <a:chExt cx="378" cy="448"/>
                </a:xfrm>
              </p:grpSpPr>
              <p:grpSp>
                <p:nvGrpSpPr>
                  <p:cNvPr id="10326" name="Group 80"/>
                  <p:cNvGrpSpPr/>
                  <p:nvPr/>
                </p:nvGrpSpPr>
                <p:grpSpPr bwMode="auto">
                  <a:xfrm>
                    <a:off x="1705" y="2440"/>
                    <a:ext cx="378" cy="448"/>
                    <a:chOff x="1705" y="2440"/>
                    <a:chExt cx="378" cy="448"/>
                  </a:xfrm>
                </p:grpSpPr>
                <p:sp>
                  <p:nvSpPr>
                    <p:cNvPr id="10329" name="AutoShape 81"/>
                    <p:cNvSpPr>
                      <a:spLocks noChangeArrowheads="1"/>
                    </p:cNvSpPr>
                    <p:nvPr/>
                  </p:nvSpPr>
                  <p:spPr bwMode="auto">
                    <a:xfrm>
                      <a:off x="1705" y="2511"/>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0" name="AutoShape 82"/>
                    <p:cNvSpPr>
                      <a:spLocks noChangeArrowheads="1"/>
                    </p:cNvSpPr>
                    <p:nvPr/>
                  </p:nvSpPr>
                  <p:spPr bwMode="auto">
                    <a:xfrm>
                      <a:off x="1791" y="2440"/>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27" name="Oval 83"/>
                  <p:cNvSpPr>
                    <a:spLocks noChangeArrowheads="1"/>
                  </p:cNvSpPr>
                  <p:nvPr/>
                </p:nvSpPr>
                <p:spPr bwMode="auto">
                  <a:xfrm>
                    <a:off x="1820" y="2476"/>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8" name="AutoShape 84"/>
                  <p:cNvSpPr>
                    <a:spLocks noChangeArrowheads="1"/>
                  </p:cNvSpPr>
                  <p:nvPr/>
                </p:nvSpPr>
                <p:spPr bwMode="auto">
                  <a:xfrm>
                    <a:off x="1752" y="2686"/>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19" name="Freeform 85"/>
                <p:cNvSpPr/>
                <p:nvPr/>
              </p:nvSpPr>
              <p:spPr bwMode="auto">
                <a:xfrm>
                  <a:off x="2269" y="266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0" name="Rectangle 86"/>
                <p:cNvSpPr>
                  <a:spLocks noChangeArrowheads="1"/>
                </p:cNvSpPr>
                <p:nvPr/>
              </p:nvSpPr>
              <p:spPr bwMode="auto">
                <a:xfrm>
                  <a:off x="2265" y="2669"/>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1" name="Rectangle 87"/>
                <p:cNvSpPr>
                  <a:spLocks noChangeArrowheads="1"/>
                </p:cNvSpPr>
                <p:nvPr/>
              </p:nvSpPr>
              <p:spPr bwMode="auto">
                <a:xfrm>
                  <a:off x="2272" y="2750"/>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2" name="Rectangle 88"/>
                <p:cNvSpPr>
                  <a:spLocks noChangeArrowheads="1"/>
                </p:cNvSpPr>
                <p:nvPr/>
              </p:nvSpPr>
              <p:spPr bwMode="auto">
                <a:xfrm>
                  <a:off x="2089" y="2750"/>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23" name="Group 89"/>
                <p:cNvGrpSpPr/>
                <p:nvPr/>
              </p:nvGrpSpPr>
              <p:grpSpPr bwMode="auto">
                <a:xfrm>
                  <a:off x="2087" y="2497"/>
                  <a:ext cx="194" cy="364"/>
                  <a:chOff x="2087" y="2497"/>
                  <a:chExt cx="194" cy="364"/>
                </a:xfrm>
              </p:grpSpPr>
              <p:sp>
                <p:nvSpPr>
                  <p:cNvPr id="10324" name="Oval 90"/>
                  <p:cNvSpPr>
                    <a:spLocks noChangeArrowheads="1"/>
                  </p:cNvSpPr>
                  <p:nvPr/>
                </p:nvSpPr>
                <p:spPr bwMode="auto">
                  <a:xfrm>
                    <a:off x="2163" y="2497"/>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5" name="Freeform 91"/>
                  <p:cNvSpPr/>
                  <p:nvPr/>
                </p:nvSpPr>
                <p:spPr bwMode="auto">
                  <a:xfrm>
                    <a:off x="2087" y="256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79" name="Group 92"/>
              <p:cNvGrpSpPr/>
              <p:nvPr/>
            </p:nvGrpSpPr>
            <p:grpSpPr bwMode="auto">
              <a:xfrm>
                <a:off x="1820" y="2928"/>
                <a:ext cx="967" cy="448"/>
                <a:chOff x="1820" y="2928"/>
                <a:chExt cx="967" cy="448"/>
              </a:xfrm>
            </p:grpSpPr>
            <p:grpSp>
              <p:nvGrpSpPr>
                <p:cNvPr id="10299" name="Group 93"/>
                <p:cNvGrpSpPr/>
                <p:nvPr/>
              </p:nvGrpSpPr>
              <p:grpSpPr bwMode="auto">
                <a:xfrm>
                  <a:off x="1820" y="2928"/>
                  <a:ext cx="305" cy="448"/>
                  <a:chOff x="1820" y="2928"/>
                  <a:chExt cx="305" cy="448"/>
                </a:xfrm>
              </p:grpSpPr>
              <p:grpSp>
                <p:nvGrpSpPr>
                  <p:cNvPr id="10313" name="Group 94"/>
                  <p:cNvGrpSpPr/>
                  <p:nvPr/>
                </p:nvGrpSpPr>
                <p:grpSpPr bwMode="auto">
                  <a:xfrm>
                    <a:off x="1820" y="2928"/>
                    <a:ext cx="305" cy="448"/>
                    <a:chOff x="1820" y="2928"/>
                    <a:chExt cx="305" cy="448"/>
                  </a:xfrm>
                </p:grpSpPr>
                <p:sp>
                  <p:nvSpPr>
                    <p:cNvPr id="10315" name="AutoShape 95"/>
                    <p:cNvSpPr>
                      <a:spLocks noChangeArrowheads="1"/>
                    </p:cNvSpPr>
                    <p:nvPr/>
                  </p:nvSpPr>
                  <p:spPr bwMode="auto">
                    <a:xfrm>
                      <a:off x="1820" y="299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6" name="AutoShape 96"/>
                    <p:cNvSpPr>
                      <a:spLocks noChangeArrowheads="1"/>
                    </p:cNvSpPr>
                    <p:nvPr/>
                  </p:nvSpPr>
                  <p:spPr bwMode="auto">
                    <a:xfrm>
                      <a:off x="1890" y="292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14" name="AutoShape 97"/>
                  <p:cNvSpPr>
                    <a:spLocks noChangeArrowheads="1"/>
                  </p:cNvSpPr>
                  <p:nvPr/>
                </p:nvSpPr>
                <p:spPr bwMode="auto">
                  <a:xfrm>
                    <a:off x="1882" y="303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00" name="Group 98"/>
                <p:cNvGrpSpPr/>
                <p:nvPr/>
              </p:nvGrpSpPr>
              <p:grpSpPr bwMode="auto">
                <a:xfrm>
                  <a:off x="2121" y="2928"/>
                  <a:ext cx="378" cy="448"/>
                  <a:chOff x="2121" y="2928"/>
                  <a:chExt cx="378" cy="448"/>
                </a:xfrm>
              </p:grpSpPr>
              <p:grpSp>
                <p:nvGrpSpPr>
                  <p:cNvPr id="10308" name="Group 99"/>
                  <p:cNvGrpSpPr/>
                  <p:nvPr/>
                </p:nvGrpSpPr>
                <p:grpSpPr bwMode="auto">
                  <a:xfrm>
                    <a:off x="2121" y="2928"/>
                    <a:ext cx="378" cy="448"/>
                    <a:chOff x="2121" y="2928"/>
                    <a:chExt cx="378" cy="448"/>
                  </a:xfrm>
                </p:grpSpPr>
                <p:sp>
                  <p:nvSpPr>
                    <p:cNvPr id="10311" name="AutoShape 100"/>
                    <p:cNvSpPr>
                      <a:spLocks noChangeArrowheads="1"/>
                    </p:cNvSpPr>
                    <p:nvPr/>
                  </p:nvSpPr>
                  <p:spPr bwMode="auto">
                    <a:xfrm>
                      <a:off x="2121" y="299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2" name="AutoShape 101"/>
                    <p:cNvSpPr>
                      <a:spLocks noChangeArrowheads="1"/>
                    </p:cNvSpPr>
                    <p:nvPr/>
                  </p:nvSpPr>
                  <p:spPr bwMode="auto">
                    <a:xfrm>
                      <a:off x="2207" y="292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09" name="Oval 102"/>
                  <p:cNvSpPr>
                    <a:spLocks noChangeArrowheads="1"/>
                  </p:cNvSpPr>
                  <p:nvPr/>
                </p:nvSpPr>
                <p:spPr bwMode="auto">
                  <a:xfrm>
                    <a:off x="2236" y="296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0" name="AutoShape 103"/>
                  <p:cNvSpPr>
                    <a:spLocks noChangeArrowheads="1"/>
                  </p:cNvSpPr>
                  <p:nvPr/>
                </p:nvSpPr>
                <p:spPr bwMode="auto">
                  <a:xfrm>
                    <a:off x="2168" y="317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01" name="Freeform 104"/>
                <p:cNvSpPr/>
                <p:nvPr/>
              </p:nvSpPr>
              <p:spPr bwMode="auto">
                <a:xfrm>
                  <a:off x="2685" y="315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2" name="Rectangle 105"/>
                <p:cNvSpPr>
                  <a:spLocks noChangeArrowheads="1"/>
                </p:cNvSpPr>
                <p:nvPr/>
              </p:nvSpPr>
              <p:spPr bwMode="auto">
                <a:xfrm>
                  <a:off x="2681" y="3157"/>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3" name="Rectangle 106"/>
                <p:cNvSpPr>
                  <a:spLocks noChangeArrowheads="1"/>
                </p:cNvSpPr>
                <p:nvPr/>
              </p:nvSpPr>
              <p:spPr bwMode="auto">
                <a:xfrm>
                  <a:off x="2688" y="3238"/>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4" name="Rectangle 107"/>
                <p:cNvSpPr>
                  <a:spLocks noChangeArrowheads="1"/>
                </p:cNvSpPr>
                <p:nvPr/>
              </p:nvSpPr>
              <p:spPr bwMode="auto">
                <a:xfrm>
                  <a:off x="2505" y="3238"/>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05" name="Group 108"/>
                <p:cNvGrpSpPr/>
                <p:nvPr/>
              </p:nvGrpSpPr>
              <p:grpSpPr bwMode="auto">
                <a:xfrm>
                  <a:off x="2503" y="2985"/>
                  <a:ext cx="194" cy="364"/>
                  <a:chOff x="2503" y="2985"/>
                  <a:chExt cx="194" cy="364"/>
                </a:xfrm>
              </p:grpSpPr>
              <p:sp>
                <p:nvSpPr>
                  <p:cNvPr id="10306" name="Oval 109"/>
                  <p:cNvSpPr>
                    <a:spLocks noChangeArrowheads="1"/>
                  </p:cNvSpPr>
                  <p:nvPr/>
                </p:nvSpPr>
                <p:spPr bwMode="auto">
                  <a:xfrm>
                    <a:off x="2579" y="298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7" name="Freeform 110"/>
                  <p:cNvSpPr/>
                  <p:nvPr/>
                </p:nvSpPr>
                <p:spPr bwMode="auto">
                  <a:xfrm>
                    <a:off x="2503" y="305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80" name="Group 111"/>
              <p:cNvGrpSpPr/>
              <p:nvPr/>
            </p:nvGrpSpPr>
            <p:grpSpPr bwMode="auto">
              <a:xfrm>
                <a:off x="2236" y="3376"/>
                <a:ext cx="967" cy="448"/>
                <a:chOff x="2236" y="3376"/>
                <a:chExt cx="967" cy="448"/>
              </a:xfrm>
            </p:grpSpPr>
            <p:grpSp>
              <p:nvGrpSpPr>
                <p:cNvPr id="10281" name="Group 112"/>
                <p:cNvGrpSpPr/>
                <p:nvPr/>
              </p:nvGrpSpPr>
              <p:grpSpPr bwMode="auto">
                <a:xfrm>
                  <a:off x="2236" y="3376"/>
                  <a:ext cx="305" cy="448"/>
                  <a:chOff x="2236" y="3376"/>
                  <a:chExt cx="305" cy="448"/>
                </a:xfrm>
              </p:grpSpPr>
              <p:grpSp>
                <p:nvGrpSpPr>
                  <p:cNvPr id="10295" name="Group 113"/>
                  <p:cNvGrpSpPr/>
                  <p:nvPr/>
                </p:nvGrpSpPr>
                <p:grpSpPr bwMode="auto">
                  <a:xfrm>
                    <a:off x="2236" y="3376"/>
                    <a:ext cx="305" cy="448"/>
                    <a:chOff x="2236" y="3376"/>
                    <a:chExt cx="305" cy="448"/>
                  </a:xfrm>
                </p:grpSpPr>
                <p:sp>
                  <p:nvSpPr>
                    <p:cNvPr id="10297" name="AutoShape 114"/>
                    <p:cNvSpPr>
                      <a:spLocks noChangeArrowheads="1"/>
                    </p:cNvSpPr>
                    <p:nvPr/>
                  </p:nvSpPr>
                  <p:spPr bwMode="auto">
                    <a:xfrm>
                      <a:off x="2236" y="344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8" name="AutoShape 115"/>
                    <p:cNvSpPr>
                      <a:spLocks noChangeArrowheads="1"/>
                    </p:cNvSpPr>
                    <p:nvPr/>
                  </p:nvSpPr>
                  <p:spPr bwMode="auto">
                    <a:xfrm>
                      <a:off x="2306" y="337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96" name="AutoShape 116"/>
                  <p:cNvSpPr>
                    <a:spLocks noChangeArrowheads="1"/>
                  </p:cNvSpPr>
                  <p:nvPr/>
                </p:nvSpPr>
                <p:spPr bwMode="auto">
                  <a:xfrm>
                    <a:off x="2298" y="348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82" name="Group 117"/>
                <p:cNvGrpSpPr/>
                <p:nvPr/>
              </p:nvGrpSpPr>
              <p:grpSpPr bwMode="auto">
                <a:xfrm>
                  <a:off x="2537" y="3376"/>
                  <a:ext cx="378" cy="448"/>
                  <a:chOff x="2537" y="3376"/>
                  <a:chExt cx="378" cy="448"/>
                </a:xfrm>
              </p:grpSpPr>
              <p:grpSp>
                <p:nvGrpSpPr>
                  <p:cNvPr id="10290" name="Group 118"/>
                  <p:cNvGrpSpPr/>
                  <p:nvPr/>
                </p:nvGrpSpPr>
                <p:grpSpPr bwMode="auto">
                  <a:xfrm>
                    <a:off x="2537" y="3376"/>
                    <a:ext cx="378" cy="448"/>
                    <a:chOff x="2537" y="3376"/>
                    <a:chExt cx="378" cy="448"/>
                  </a:xfrm>
                </p:grpSpPr>
                <p:sp>
                  <p:nvSpPr>
                    <p:cNvPr id="10293" name="AutoShape 119"/>
                    <p:cNvSpPr>
                      <a:spLocks noChangeArrowheads="1"/>
                    </p:cNvSpPr>
                    <p:nvPr/>
                  </p:nvSpPr>
                  <p:spPr bwMode="auto">
                    <a:xfrm>
                      <a:off x="2537" y="344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4" name="AutoShape 120"/>
                    <p:cNvSpPr>
                      <a:spLocks noChangeArrowheads="1"/>
                    </p:cNvSpPr>
                    <p:nvPr/>
                  </p:nvSpPr>
                  <p:spPr bwMode="auto">
                    <a:xfrm>
                      <a:off x="2623" y="337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91" name="Oval 121"/>
                  <p:cNvSpPr>
                    <a:spLocks noChangeArrowheads="1"/>
                  </p:cNvSpPr>
                  <p:nvPr/>
                </p:nvSpPr>
                <p:spPr bwMode="auto">
                  <a:xfrm>
                    <a:off x="2652" y="341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2" name="AutoShape 122"/>
                  <p:cNvSpPr>
                    <a:spLocks noChangeArrowheads="1"/>
                  </p:cNvSpPr>
                  <p:nvPr/>
                </p:nvSpPr>
                <p:spPr bwMode="auto">
                  <a:xfrm>
                    <a:off x="2584" y="362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83" name="Freeform 123"/>
                <p:cNvSpPr/>
                <p:nvPr/>
              </p:nvSpPr>
              <p:spPr bwMode="auto">
                <a:xfrm>
                  <a:off x="3101" y="36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4" name="Rectangle 124"/>
                <p:cNvSpPr>
                  <a:spLocks noChangeArrowheads="1"/>
                </p:cNvSpPr>
                <p:nvPr/>
              </p:nvSpPr>
              <p:spPr bwMode="auto">
                <a:xfrm>
                  <a:off x="3097" y="360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5" name="Rectangle 125"/>
                <p:cNvSpPr>
                  <a:spLocks noChangeArrowheads="1"/>
                </p:cNvSpPr>
                <p:nvPr/>
              </p:nvSpPr>
              <p:spPr bwMode="auto">
                <a:xfrm>
                  <a:off x="3104" y="368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6" name="Rectangle 126"/>
                <p:cNvSpPr>
                  <a:spLocks noChangeArrowheads="1"/>
                </p:cNvSpPr>
                <p:nvPr/>
              </p:nvSpPr>
              <p:spPr bwMode="auto">
                <a:xfrm>
                  <a:off x="2921" y="368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287" name="Group 127"/>
                <p:cNvGrpSpPr/>
                <p:nvPr/>
              </p:nvGrpSpPr>
              <p:grpSpPr bwMode="auto">
                <a:xfrm>
                  <a:off x="2919" y="3433"/>
                  <a:ext cx="194" cy="364"/>
                  <a:chOff x="2919" y="3433"/>
                  <a:chExt cx="194" cy="364"/>
                </a:xfrm>
              </p:grpSpPr>
              <p:sp>
                <p:nvSpPr>
                  <p:cNvPr id="10288" name="Oval 128"/>
                  <p:cNvSpPr>
                    <a:spLocks noChangeArrowheads="1"/>
                  </p:cNvSpPr>
                  <p:nvPr/>
                </p:nvSpPr>
                <p:spPr bwMode="auto">
                  <a:xfrm>
                    <a:off x="2995" y="343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9" name="Freeform 129"/>
                  <p:cNvSpPr/>
                  <p:nvPr/>
                </p:nvSpPr>
                <p:spPr bwMode="auto">
                  <a:xfrm>
                    <a:off x="2919" y="35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sp>
          <p:nvSpPr>
            <p:cNvPr id="10275" name="Rectangle 131"/>
            <p:cNvSpPr>
              <a:spLocks noChangeArrowheads="1"/>
            </p:cNvSpPr>
            <p:nvPr/>
          </p:nvSpPr>
          <p:spPr bwMode="auto">
            <a:xfrm>
              <a:off x="353158" y="3419475"/>
              <a:ext cx="496675" cy="2463800"/>
            </a:xfrm>
            <a:prstGeom prst="rect">
              <a:avLst/>
            </a:prstGeom>
            <a:noFill/>
            <a:ln w="12700">
              <a:noFill/>
              <a:miter lim="800000"/>
            </a:ln>
          </p:spPr>
          <p:txBody>
            <a:bodyPr vert="eaVert" wrap="square" lIns="90488" tIns="44450" rIns="90488" bIns="44450">
              <a:spAutoFit/>
            </a:bodyPr>
            <a:lstStyle/>
            <a:p>
              <a:pPr algn="ctr" eaLnBrk="0" fontAlgn="base" hangingPunct="0">
                <a:spcBef>
                  <a:spcPct val="0"/>
                </a:spcBef>
                <a:spcAft>
                  <a:spcPct val="0"/>
                </a:spcAft>
                <a:buNone/>
              </a:pPr>
              <a:r>
                <a:rPr lang="zh-CN" altLang="en-US" sz="2400" b="1">
                  <a:solidFill>
                    <a:srgbClr val="FF3300"/>
                  </a:solidFill>
                  <a:latin typeface="Arial" panose="020B0604020202020204" pitchFamily="34" charset="0"/>
                </a:rPr>
                <a:t>任务执行顺序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3352" y="174477"/>
            <a:ext cx="7010400" cy="518219"/>
          </a:xfrm>
          <a:noFill/>
          <a:ln w="12700">
            <a:noFill/>
            <a:miter lim="800000"/>
          </a:ln>
        </p:spPr>
        <p:txBody>
          <a:bodyPr vert="horz" wrap="square" lIns="90488" tIns="44450" rIns="90488" bIns="44450" numCol="1" anchor="t" anchorCtr="0" compatLnSpc="1">
            <a:spAutoFit/>
          </a:bodyPr>
          <a:lstStyle/>
          <a:p>
            <a:pPr eaLnBrk="1" hangingPunct="1"/>
            <a:r>
              <a:rPr lang="zh-CN" altLang="en-US" sz="3200" dirty="0"/>
              <a:t>数据通路的五个阶段</a:t>
            </a:r>
            <a:endParaRPr lang="en-US" sz="3200" dirty="0"/>
          </a:p>
        </p:txBody>
      </p:sp>
      <p:sp>
        <p:nvSpPr>
          <p:cNvPr id="2726915" name="Rectangle 3"/>
          <p:cNvSpPr>
            <a:spLocks noGrp="1" noChangeArrowheads="1"/>
          </p:cNvSpPr>
          <p:nvPr>
            <p:ph idx="4294967295"/>
          </p:nvPr>
        </p:nvSpPr>
        <p:spPr>
          <a:xfrm>
            <a:off x="1703512" y="1196752"/>
            <a:ext cx="8229600" cy="4937760"/>
          </a:xfrm>
        </p:spPr>
        <p:txBody>
          <a:bodyPr>
            <a:normAutofit fontScale="92500"/>
          </a:bodyPr>
          <a:lstStyle/>
          <a:p>
            <a:pPr>
              <a:lnSpc>
                <a:spcPct val="160000"/>
              </a:lnSpc>
              <a:buFont typeface="Times" pitchFamily="-65" charset="0"/>
              <a:buNone/>
              <a:tabLst>
                <a:tab pos="2349500" algn="l"/>
              </a:tabLst>
            </a:pPr>
            <a:r>
              <a:rPr lang="en-US" b="0" dirty="0"/>
              <a:t>1) </a:t>
            </a:r>
            <a:r>
              <a:rPr lang="zh-CN" altLang="en-US" dirty="0"/>
              <a:t>取指</a:t>
            </a:r>
            <a:r>
              <a:rPr lang="en-US" altLang="zh-CN" dirty="0"/>
              <a:t>-</a:t>
            </a:r>
            <a:r>
              <a:rPr lang="en-US" u="sng" dirty="0">
                <a:solidFill>
                  <a:srgbClr val="FF0000"/>
                </a:solidFill>
              </a:rPr>
              <a:t>IF</a:t>
            </a:r>
            <a:r>
              <a:rPr lang="en-US" dirty="0"/>
              <a:t>:</a:t>
            </a:r>
            <a:r>
              <a:rPr lang="en-US" b="0" dirty="0"/>
              <a:t> </a:t>
            </a:r>
            <a:r>
              <a:rPr lang="zh-CN" altLang="en-US" b="0" dirty="0"/>
              <a:t>取指</a:t>
            </a:r>
            <a:r>
              <a:rPr lang="en-US" b="0" dirty="0"/>
              <a:t>, PC</a:t>
            </a:r>
            <a:r>
              <a:rPr lang="zh-CN" altLang="en-US" b="0" dirty="0"/>
              <a:t>自增</a:t>
            </a:r>
            <a:endParaRPr lang="en-US" b="0" dirty="0"/>
          </a:p>
          <a:p>
            <a:pPr>
              <a:lnSpc>
                <a:spcPct val="160000"/>
              </a:lnSpc>
              <a:buFont typeface="Times" pitchFamily="-65" charset="0"/>
              <a:buNone/>
              <a:tabLst>
                <a:tab pos="2349500" algn="l"/>
              </a:tabLst>
            </a:pPr>
            <a:r>
              <a:rPr lang="en-US" b="0" dirty="0"/>
              <a:t>2) </a:t>
            </a:r>
            <a:r>
              <a:rPr lang="zh-CN" altLang="en-US" dirty="0"/>
              <a:t>译码和读寄存器</a:t>
            </a:r>
            <a:r>
              <a:rPr lang="en-US" altLang="zh-CN" dirty="0"/>
              <a:t>-</a:t>
            </a:r>
            <a:r>
              <a:rPr lang="en-US" u="sng" dirty="0">
                <a:solidFill>
                  <a:srgbClr val="FF0000"/>
                </a:solidFill>
              </a:rPr>
              <a:t>ID</a:t>
            </a:r>
            <a:r>
              <a:rPr lang="en-US" dirty="0"/>
              <a:t>:</a:t>
            </a:r>
            <a:r>
              <a:rPr lang="zh-CN" altLang="en-US" b="0" dirty="0"/>
              <a:t>译码</a:t>
            </a:r>
            <a:r>
              <a:rPr lang="en-US" b="0" dirty="0"/>
              <a:t>, </a:t>
            </a:r>
            <a:r>
              <a:rPr lang="zh-CN" altLang="en-US" b="0" dirty="0"/>
              <a:t>读寄存器</a:t>
            </a:r>
            <a:endParaRPr lang="en-US" b="0" dirty="0"/>
          </a:p>
          <a:p>
            <a:pPr>
              <a:lnSpc>
                <a:spcPct val="160000"/>
              </a:lnSpc>
              <a:buFont typeface="Times" pitchFamily="-65" charset="0"/>
              <a:buNone/>
              <a:tabLst>
                <a:tab pos="2349500" algn="l"/>
              </a:tabLst>
            </a:pPr>
            <a:r>
              <a:rPr lang="en-US" b="0" dirty="0"/>
              <a:t>3) </a:t>
            </a:r>
            <a:r>
              <a:rPr lang="zh-CN" altLang="en-US" dirty="0"/>
              <a:t>执行</a:t>
            </a:r>
            <a:r>
              <a:rPr lang="en-US" altLang="zh-CN" dirty="0"/>
              <a:t>-</a:t>
            </a:r>
            <a:r>
              <a:rPr lang="en-US" u="sng" dirty="0">
                <a:solidFill>
                  <a:srgbClr val="FF0000"/>
                </a:solidFill>
              </a:rPr>
              <a:t>EX</a:t>
            </a:r>
            <a:r>
              <a:rPr lang="en-US" dirty="0"/>
              <a:t>: </a:t>
            </a:r>
            <a:r>
              <a:rPr lang="zh-CN" altLang="en-US" b="0" dirty="0"/>
              <a:t>执行</a:t>
            </a:r>
            <a:r>
              <a:rPr lang="en-US" b="0" dirty="0"/>
              <a:t>(ALU)</a:t>
            </a:r>
            <a:br>
              <a:rPr lang="en-US" b="0" dirty="0"/>
            </a:br>
            <a:r>
              <a:rPr lang="en-US" b="0" dirty="0"/>
              <a:t>  </a:t>
            </a:r>
            <a:r>
              <a:rPr lang="en-US" b="0" dirty="0" err="1"/>
              <a:t>L</a:t>
            </a:r>
            <a:r>
              <a:rPr lang="en-US" altLang="zh-CN" b="0" dirty="0" err="1"/>
              <a:t>w</a:t>
            </a:r>
            <a:r>
              <a:rPr lang="en-US" b="0" dirty="0"/>
              <a:t>/</a:t>
            </a:r>
            <a:r>
              <a:rPr lang="en-US" altLang="zh-CN" b="0" dirty="0" err="1"/>
              <a:t>Sw</a:t>
            </a:r>
            <a:r>
              <a:rPr lang="zh-CN" altLang="en-US" b="0" dirty="0"/>
              <a:t>指令</a:t>
            </a:r>
            <a:r>
              <a:rPr lang="en-US" b="0" dirty="0"/>
              <a:t>:  </a:t>
            </a:r>
            <a:r>
              <a:rPr lang="zh-CN" altLang="en-US" b="0" dirty="0"/>
              <a:t>计算内存指针</a:t>
            </a:r>
            <a:r>
              <a:rPr lang="en-US" b="0" dirty="0"/>
              <a:t/>
            </a:r>
            <a:br>
              <a:rPr lang="en-US" b="0" dirty="0"/>
            </a:br>
            <a:r>
              <a:rPr lang="en-US" b="0" dirty="0"/>
              <a:t>  </a:t>
            </a:r>
            <a:r>
              <a:rPr lang="zh-CN" altLang="en-US" b="0" dirty="0"/>
              <a:t>其他指令</a:t>
            </a:r>
            <a:r>
              <a:rPr lang="en-US" b="0" dirty="0"/>
              <a:t>:  </a:t>
            </a:r>
            <a:r>
              <a:rPr lang="zh-CN" altLang="en-US" b="0" dirty="0"/>
              <a:t>执行其他算术和逻辑运算</a:t>
            </a:r>
            <a:endParaRPr lang="en-US" b="0" dirty="0"/>
          </a:p>
          <a:p>
            <a:pPr>
              <a:lnSpc>
                <a:spcPct val="160000"/>
              </a:lnSpc>
              <a:buFont typeface="Times" pitchFamily="-65" charset="0"/>
              <a:buNone/>
              <a:tabLst>
                <a:tab pos="2349500" algn="l"/>
              </a:tabLst>
            </a:pPr>
            <a:r>
              <a:rPr lang="en-US" b="0" dirty="0"/>
              <a:t>4) </a:t>
            </a:r>
            <a:r>
              <a:rPr lang="zh-CN" altLang="en-US" dirty="0"/>
              <a:t>访存</a:t>
            </a:r>
            <a:r>
              <a:rPr lang="en-US" altLang="zh-CN" dirty="0"/>
              <a:t>-</a:t>
            </a:r>
            <a:r>
              <a:rPr lang="en-US" altLang="zh-CN" u="sng" dirty="0">
                <a:solidFill>
                  <a:srgbClr val="FF0000"/>
                </a:solidFill>
              </a:rPr>
              <a:t>Mem</a:t>
            </a:r>
            <a:r>
              <a:rPr lang="en-US" dirty="0"/>
              <a:t>: </a:t>
            </a:r>
            <a:r>
              <a:rPr lang="en-US" b="0" dirty="0"/>
              <a:t/>
            </a:r>
            <a:br>
              <a:rPr lang="en-US" b="0" dirty="0"/>
            </a:br>
            <a:r>
              <a:rPr lang="en-US" b="0" dirty="0"/>
              <a:t>  </a:t>
            </a:r>
            <a:r>
              <a:rPr lang="en-US" b="0" dirty="0" err="1"/>
              <a:t>L</a:t>
            </a:r>
            <a:r>
              <a:rPr lang="en-US" altLang="zh-CN" b="0" dirty="0" err="1"/>
              <a:t>w</a:t>
            </a:r>
            <a:r>
              <a:rPr lang="en-US" b="0" dirty="0"/>
              <a:t>:  </a:t>
            </a:r>
            <a:r>
              <a:rPr lang="zh-CN" altLang="en-US" b="0" dirty="0"/>
              <a:t>从内存读数据到</a:t>
            </a:r>
            <a:r>
              <a:rPr lang="en-US" altLang="zh-CN" b="0" dirty="0"/>
              <a:t>CPU</a:t>
            </a:r>
            <a:r>
              <a:rPr lang="zh-CN" altLang="en-US" b="0" dirty="0"/>
              <a:t>寄存器</a:t>
            </a:r>
            <a:r>
              <a:rPr lang="en-US" b="0" dirty="0"/>
              <a:t/>
            </a:r>
            <a:br>
              <a:rPr lang="en-US" b="0" dirty="0"/>
            </a:br>
            <a:r>
              <a:rPr lang="en-US" b="0" dirty="0"/>
              <a:t>  </a:t>
            </a:r>
            <a:r>
              <a:rPr lang="en-US" b="0" dirty="0" err="1"/>
              <a:t>S</a:t>
            </a:r>
            <a:r>
              <a:rPr lang="en-US" altLang="zh-CN" b="0" dirty="0" err="1"/>
              <a:t>w</a:t>
            </a:r>
            <a:r>
              <a:rPr lang="en-US" b="0" dirty="0"/>
              <a:t>:  </a:t>
            </a:r>
            <a:r>
              <a:rPr lang="zh-CN" altLang="en-US" b="0" dirty="0"/>
              <a:t>把寄存器的值写到内存中</a:t>
            </a:r>
            <a:endParaRPr lang="en-US" b="0" dirty="0"/>
          </a:p>
          <a:p>
            <a:pPr>
              <a:lnSpc>
                <a:spcPct val="160000"/>
              </a:lnSpc>
              <a:buFont typeface="Times" pitchFamily="-65" charset="0"/>
              <a:buNone/>
              <a:tabLst>
                <a:tab pos="2349500" algn="l"/>
              </a:tabLst>
            </a:pPr>
            <a:r>
              <a:rPr lang="en-US" b="0" dirty="0"/>
              <a:t>5) </a:t>
            </a:r>
            <a:r>
              <a:rPr lang="zh-CN" altLang="en-US" dirty="0"/>
              <a:t>回写</a:t>
            </a:r>
            <a:r>
              <a:rPr lang="en-US" altLang="zh-CN" dirty="0"/>
              <a:t>-</a:t>
            </a:r>
            <a:r>
              <a:rPr lang="en-US" u="sng" dirty="0">
                <a:solidFill>
                  <a:srgbClr val="FF0000"/>
                </a:solidFill>
              </a:rPr>
              <a:t>WB</a:t>
            </a:r>
            <a:r>
              <a:rPr lang="en-US" dirty="0"/>
              <a:t>: </a:t>
            </a:r>
            <a:r>
              <a:rPr lang="zh-CN" altLang="en-US" b="0" dirty="0"/>
              <a:t>把数据写回到寄存器中</a:t>
            </a:r>
            <a:endParaRPr lang="en-US" b="0"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7728" y="212725"/>
            <a:ext cx="7010400" cy="478790"/>
          </a:xfrm>
        </p:spPr>
        <p:txBody>
          <a:bodyPr/>
          <a:lstStyle/>
          <a:p>
            <a:r>
              <a:rPr lang="zh-CN" altLang="en-US" sz="3200" dirty="0"/>
              <a:t>数据通路流水化</a:t>
            </a:r>
            <a:endParaRPr lang="en-US" sz="3200" dirty="0"/>
          </a:p>
        </p:txBody>
      </p:sp>
      <p:sp>
        <p:nvSpPr>
          <p:cNvPr id="3" name="Content Placeholder 2"/>
          <p:cNvSpPr>
            <a:spLocks noGrp="1"/>
          </p:cNvSpPr>
          <p:nvPr>
            <p:ph idx="4294967295"/>
          </p:nvPr>
        </p:nvSpPr>
        <p:spPr>
          <a:xfrm>
            <a:off x="2242820" y="4436110"/>
            <a:ext cx="8461692" cy="2161242"/>
          </a:xfrm>
        </p:spPr>
        <p:txBody>
          <a:bodyPr>
            <a:normAutofit fontScale="85000" lnSpcReduction="20000"/>
          </a:bodyPr>
          <a:lstStyle/>
          <a:p>
            <a:pPr>
              <a:lnSpc>
                <a:spcPct val="170000"/>
              </a:lnSpc>
            </a:pPr>
            <a:r>
              <a:rPr lang="zh-CN" altLang="en-US" sz="2800" dirty="0"/>
              <a:t>在两个阶段之间直接增加寄存器</a:t>
            </a:r>
            <a:endParaRPr lang="en-US" sz="2800" dirty="0"/>
          </a:p>
          <a:p>
            <a:pPr lvl="1">
              <a:lnSpc>
                <a:spcPct val="170000"/>
              </a:lnSpc>
              <a:spcBef>
                <a:spcPts val="0"/>
              </a:spcBef>
            </a:pPr>
            <a:r>
              <a:rPr lang="zh-CN" altLang="en-US" sz="2400" b="0" dirty="0"/>
              <a:t>保存前一时钟周期产生的数据</a:t>
            </a:r>
            <a:endParaRPr lang="en-US" sz="2400" b="0" dirty="0"/>
          </a:p>
          <a:p>
            <a:pPr>
              <a:lnSpc>
                <a:spcPct val="170000"/>
              </a:lnSpc>
              <a:spcBef>
                <a:spcPts val="600"/>
              </a:spcBef>
            </a:pPr>
            <a:r>
              <a:rPr lang="en-US" sz="2800" dirty="0"/>
              <a:t>5 </a:t>
            </a:r>
            <a:r>
              <a:rPr lang="zh-CN" altLang="en-US" sz="2800" dirty="0"/>
              <a:t>阶段流水线</a:t>
            </a:r>
            <a:endParaRPr lang="en-US" sz="2800" dirty="0"/>
          </a:p>
          <a:p>
            <a:pPr lvl="1">
              <a:lnSpc>
                <a:spcPct val="170000"/>
              </a:lnSpc>
              <a:spcBef>
                <a:spcPts val="0"/>
              </a:spcBef>
            </a:pPr>
            <a:r>
              <a:rPr lang="zh-CN" altLang="en-US" sz="2400" b="0" dirty="0"/>
              <a:t>理论上</a:t>
            </a:r>
            <a:r>
              <a:rPr lang="zh-CN" altLang="en-US" sz="2400" b="0"/>
              <a:t>，时钟频率最高可以</a:t>
            </a:r>
            <a:r>
              <a:rPr lang="zh-CN" altLang="en-US" sz="2400" b="0" dirty="0"/>
              <a:t>增加到原来的</a:t>
            </a:r>
            <a:r>
              <a:rPr lang="en-US" altLang="zh-CN" sz="2400" b="0" dirty="0"/>
              <a:t>5</a:t>
            </a:r>
            <a:r>
              <a:rPr lang="zh-CN" altLang="en-US" sz="2400" b="0" dirty="0"/>
              <a:t>倍</a:t>
            </a:r>
            <a:endParaRPr lang="en-AU" sz="2400" b="0" dirty="0"/>
          </a:p>
        </p:txBody>
      </p:sp>
      <p:grpSp>
        <p:nvGrpSpPr>
          <p:cNvPr id="7" name="Group 40"/>
          <p:cNvGrpSpPr/>
          <p:nvPr/>
        </p:nvGrpSpPr>
        <p:grpSpPr bwMode="auto">
          <a:xfrm>
            <a:off x="2724696" y="3438576"/>
            <a:ext cx="2021697" cy="782639"/>
            <a:chOff x="646" y="2832"/>
            <a:chExt cx="1645" cy="493"/>
          </a:xfrm>
        </p:grpSpPr>
        <p:sp>
          <p:nvSpPr>
            <p:cNvPr id="8" name="Text Box 41"/>
            <p:cNvSpPr txBox="1">
              <a:spLocks noChangeArrowheads="1"/>
            </p:cNvSpPr>
            <p:nvPr/>
          </p:nvSpPr>
          <p:spPr bwMode="auto">
            <a:xfrm>
              <a:off x="646" y="2861"/>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chemeClr val="accent2"/>
                  </a:solidFill>
                </a:rPr>
                <a:t>1. Instruction</a:t>
              </a:r>
            </a:p>
            <a:p>
              <a:pPr indent="0" algn="ctr" defTabSz="457200">
                <a:buNone/>
                <a:defRPr/>
              </a:pPr>
              <a:r>
                <a:rPr lang="en-US" sz="2000" dirty="0">
                  <a:solidFill>
                    <a:schemeClr val="accent2"/>
                  </a:solidFill>
                </a:rPr>
                <a:t>Fetch</a:t>
              </a:r>
            </a:p>
          </p:txBody>
        </p:sp>
        <p:sp>
          <p:nvSpPr>
            <p:cNvPr id="9"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0" name="Group 43"/>
          <p:cNvGrpSpPr/>
          <p:nvPr/>
        </p:nvGrpSpPr>
        <p:grpSpPr bwMode="auto">
          <a:xfrm>
            <a:off x="4657490" y="3438576"/>
            <a:ext cx="1828746" cy="1035051"/>
            <a:chOff x="710" y="2832"/>
            <a:chExt cx="1406" cy="652"/>
          </a:xfrm>
        </p:grpSpPr>
        <p:sp>
          <p:nvSpPr>
            <p:cNvPr id="11" name="Text Box 44"/>
            <p:cNvSpPr txBox="1">
              <a:spLocks noChangeArrowheads="1"/>
            </p:cNvSpPr>
            <p:nvPr/>
          </p:nvSpPr>
          <p:spPr bwMode="auto">
            <a:xfrm>
              <a:off x="710" y="2855"/>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chemeClr val="accent2"/>
                  </a:solidFill>
                </a:rPr>
                <a:t>2. Decode/</a:t>
              </a:r>
            </a:p>
            <a:p>
              <a:pPr indent="0" algn="ctr" defTabSz="457200">
                <a:buNone/>
                <a:defRPr/>
              </a:pPr>
              <a:r>
                <a:rPr lang="en-US" sz="2000" dirty="0">
                  <a:solidFill>
                    <a:schemeClr val="accent2"/>
                  </a:solidFill>
                </a:rPr>
                <a:t>    Register Read</a:t>
              </a:r>
            </a:p>
          </p:txBody>
        </p:sp>
        <p:sp>
          <p:nvSpPr>
            <p:cNvPr id="12"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3" name="Group 46"/>
          <p:cNvGrpSpPr/>
          <p:nvPr/>
        </p:nvGrpSpPr>
        <p:grpSpPr bwMode="auto">
          <a:xfrm>
            <a:off x="6292759" y="3438579"/>
            <a:ext cx="1452582" cy="393701"/>
            <a:chOff x="480" y="2832"/>
            <a:chExt cx="1312" cy="248"/>
          </a:xfrm>
        </p:grpSpPr>
        <p:sp>
          <p:nvSpPr>
            <p:cNvPr id="14" name="Text Box 47"/>
            <p:cNvSpPr txBox="1">
              <a:spLocks noChangeArrowheads="1"/>
            </p:cNvSpPr>
            <p:nvPr/>
          </p:nvSpPr>
          <p:spPr bwMode="auto">
            <a:xfrm>
              <a:off x="480" y="2857"/>
              <a:ext cx="1312" cy="223"/>
            </a:xfrm>
            <a:prstGeom prst="rect">
              <a:avLst/>
            </a:prstGeom>
            <a:noFill/>
            <a:ln w="28575">
              <a:noFill/>
              <a:miter lim="800000"/>
            </a:ln>
            <a:effectLst/>
          </p:spPr>
          <p:txBody>
            <a:bodyPr wrap="none" anchor="ctr">
              <a:spAutoFit/>
            </a:bodyPr>
            <a:lstStyle/>
            <a:p>
              <a:pPr indent="0" algn="ctr" defTabSz="457200">
                <a:buNone/>
                <a:defRPr/>
              </a:pPr>
              <a:r>
                <a:rPr lang="en-US" sz="2000" dirty="0">
                  <a:solidFill>
                    <a:schemeClr val="accent2"/>
                  </a:solidFill>
                </a:rPr>
                <a:t>3. Execute</a:t>
              </a:r>
            </a:p>
          </p:txBody>
        </p:sp>
        <p:sp>
          <p:nvSpPr>
            <p:cNvPr id="15"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6" name="Group 49"/>
          <p:cNvGrpSpPr/>
          <p:nvPr/>
        </p:nvGrpSpPr>
        <p:grpSpPr bwMode="auto">
          <a:xfrm>
            <a:off x="7667763" y="3438573"/>
            <a:ext cx="1438039" cy="392113"/>
            <a:chOff x="-56" y="2832"/>
            <a:chExt cx="2323" cy="247"/>
          </a:xfrm>
        </p:grpSpPr>
        <p:sp>
          <p:nvSpPr>
            <p:cNvPr id="17"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chemeClr val="accent2"/>
                  </a:solidFill>
                </a:rPr>
                <a:t>4. Memory</a:t>
              </a:r>
            </a:p>
          </p:txBody>
        </p:sp>
        <p:sp>
          <p:nvSpPr>
            <p:cNvPr id="18"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9" name="Group 52"/>
          <p:cNvGrpSpPr/>
          <p:nvPr/>
        </p:nvGrpSpPr>
        <p:grpSpPr bwMode="auto">
          <a:xfrm>
            <a:off x="9143512" y="3429000"/>
            <a:ext cx="1095044" cy="792163"/>
            <a:chOff x="711" y="2832"/>
            <a:chExt cx="1413" cy="499"/>
          </a:xfrm>
        </p:grpSpPr>
        <p:sp>
          <p:nvSpPr>
            <p:cNvPr id="20" name="Text Box 53"/>
            <p:cNvSpPr txBox="1">
              <a:spLocks noChangeArrowheads="1"/>
            </p:cNvSpPr>
            <p:nvPr/>
          </p:nvSpPr>
          <p:spPr bwMode="auto">
            <a:xfrm>
              <a:off x="711" y="2867"/>
              <a:ext cx="1413" cy="464"/>
            </a:xfrm>
            <a:prstGeom prst="rect">
              <a:avLst/>
            </a:prstGeom>
            <a:noFill/>
            <a:ln w="28575">
              <a:noFill/>
              <a:miter lim="800000"/>
            </a:ln>
          </p:spPr>
          <p:txBody>
            <a:bodyPr wrap="none" anchor="ctr">
              <a:spAutoFit/>
            </a:bodyPr>
            <a:lstStyle/>
            <a:p>
              <a:pPr indent="0" algn="ctr" defTabSz="457200">
                <a:buNone/>
              </a:pPr>
              <a:r>
                <a:rPr lang="en-US" sz="2000" dirty="0">
                  <a:solidFill>
                    <a:schemeClr val="accent2"/>
                  </a:solidFill>
                </a:rPr>
                <a:t>5. Write</a:t>
              </a:r>
            </a:p>
            <a:p>
              <a:pPr indent="0" algn="ctr" defTabSz="457200">
                <a:buNone/>
              </a:pPr>
              <a:r>
                <a:rPr lang="en-US" sz="2000" dirty="0">
                  <a:solidFill>
                    <a:schemeClr val="accent2"/>
                  </a:solidFill>
                </a:rPr>
                <a:t>   Back</a:t>
              </a:r>
            </a:p>
          </p:txBody>
        </p:sp>
        <p:sp>
          <p:nvSpPr>
            <p:cNvPr id="21"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22" name="Group 21"/>
          <p:cNvGrpSpPr/>
          <p:nvPr/>
        </p:nvGrpSpPr>
        <p:grpSpPr>
          <a:xfrm>
            <a:off x="1960880" y="1083310"/>
            <a:ext cx="7315200" cy="2186884"/>
            <a:chOff x="533400" y="1968500"/>
            <a:chExt cx="7391400" cy="2917111"/>
          </a:xfrm>
        </p:grpSpPr>
        <p:sp>
          <p:nvSpPr>
            <p:cNvPr id="23"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4"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5"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6"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a:solidFill>
                    <a:prstClr val="black"/>
                  </a:solidFill>
                </a:rPr>
                <a:t>Register</a:t>
              </a:r>
              <a:endParaRPr lang="en-US" dirty="0">
                <a:solidFill>
                  <a:prstClr val="black"/>
                </a:solidFill>
              </a:endParaRPr>
            </a:p>
            <a:p>
              <a:pPr indent="0" algn="ctr" defTabSz="457200">
                <a:buNone/>
              </a:pPr>
              <a:r>
                <a:rPr lang="en-US">
                  <a:solidFill>
                    <a:prstClr val="black"/>
                  </a:solidFill>
                </a:rPr>
                <a:t>File</a:t>
              </a:r>
              <a:endParaRPr lang="en-US" dirty="0">
                <a:solidFill>
                  <a:prstClr val="black"/>
                </a:solidFill>
              </a:endParaRPr>
            </a:p>
          </p:txBody>
        </p:sp>
        <p:sp>
          <p:nvSpPr>
            <p:cNvPr id="28"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0" name="Line 11"/>
            <p:cNvSpPr>
              <a:spLocks noChangeShapeType="1"/>
            </p:cNvSpPr>
            <p:nvPr/>
          </p:nvSpPr>
          <p:spPr bwMode="auto">
            <a:xfrm>
              <a:off x="3112170" y="3701248"/>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1" name="Text Box 12"/>
            <p:cNvSpPr txBox="1">
              <a:spLocks noChangeArrowheads="1"/>
            </p:cNvSpPr>
            <p:nvPr/>
          </p:nvSpPr>
          <p:spPr bwMode="auto">
            <a:xfrm>
              <a:off x="3075778" y="3329269"/>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2"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3"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35" name="Group 16"/>
            <p:cNvGrpSpPr/>
            <p:nvPr/>
          </p:nvGrpSpPr>
          <p:grpSpPr bwMode="auto">
            <a:xfrm>
              <a:off x="5334000" y="2562225"/>
              <a:ext cx="1219200" cy="1524000"/>
              <a:chOff x="3648" y="1348"/>
              <a:chExt cx="768" cy="960"/>
            </a:xfrm>
          </p:grpSpPr>
          <p:sp>
            <p:nvSpPr>
              <p:cNvPr id="58"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9"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6"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7"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8"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9"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40"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3"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4"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5"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6"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7" name="Text Box 31"/>
            <p:cNvSpPr txBox="1">
              <a:spLocks noChangeArrowheads="1"/>
            </p:cNvSpPr>
            <p:nvPr/>
          </p:nvSpPr>
          <p:spPr bwMode="auto">
            <a:xfrm>
              <a:off x="3055121" y="3954974"/>
              <a:ext cx="712834"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imm</a:t>
              </a:r>
              <a:endParaRPr lang="en-US" sz="2000" dirty="0">
                <a:solidFill>
                  <a:prstClr val="black"/>
                </a:solidFill>
              </a:endParaRPr>
            </a:p>
          </p:txBody>
        </p:sp>
        <p:sp>
          <p:nvSpPr>
            <p:cNvPr id="48"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9"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50"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1"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3"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4"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5"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34" name="Group 33"/>
          <p:cNvGrpSpPr/>
          <p:nvPr/>
        </p:nvGrpSpPr>
        <p:grpSpPr>
          <a:xfrm>
            <a:off x="4795520" y="1202182"/>
            <a:ext cx="4361688" cy="2423031"/>
            <a:chOff x="3383280" y="1719072"/>
            <a:chExt cx="4361688" cy="2423031"/>
          </a:xfrm>
        </p:grpSpPr>
        <p:grpSp>
          <p:nvGrpSpPr>
            <p:cNvPr id="60" name="Group 59"/>
            <p:cNvGrpSpPr/>
            <p:nvPr/>
          </p:nvGrpSpPr>
          <p:grpSpPr>
            <a:xfrm>
              <a:off x="3383280" y="1719072"/>
              <a:ext cx="109728" cy="2423031"/>
              <a:chOff x="3383280" y="1627632"/>
              <a:chExt cx="109728" cy="2423031"/>
            </a:xfrm>
          </p:grpSpPr>
          <p:sp>
            <p:nvSpPr>
              <p:cNvPr id="76"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7" name="Group 76"/>
              <p:cNvGrpSpPr/>
              <p:nvPr/>
            </p:nvGrpSpPr>
            <p:grpSpPr>
              <a:xfrm>
                <a:off x="3392424" y="3820160"/>
                <a:ext cx="91440" cy="230503"/>
                <a:chOff x="3402584" y="3820160"/>
                <a:chExt cx="91440" cy="230503"/>
              </a:xfrm>
            </p:grpSpPr>
            <p:sp>
              <p:nvSpPr>
                <p:cNvPr id="78"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9"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0" name="Group 79"/>
            <p:cNvGrpSpPr/>
            <p:nvPr/>
          </p:nvGrpSpPr>
          <p:grpSpPr>
            <a:xfrm>
              <a:off x="4937760" y="1719072"/>
              <a:ext cx="109728" cy="2423031"/>
              <a:chOff x="3383280" y="1627632"/>
              <a:chExt cx="109728" cy="2423031"/>
            </a:xfrm>
          </p:grpSpPr>
          <p:sp>
            <p:nvSpPr>
              <p:cNvPr id="81"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2" name="Group 81"/>
              <p:cNvGrpSpPr/>
              <p:nvPr/>
            </p:nvGrpSpPr>
            <p:grpSpPr>
              <a:xfrm>
                <a:off x="3392424" y="3820160"/>
                <a:ext cx="91440" cy="230503"/>
                <a:chOff x="3402584" y="3820160"/>
                <a:chExt cx="91440" cy="230503"/>
              </a:xfrm>
            </p:grpSpPr>
            <p:sp>
              <p:nvSpPr>
                <p:cNvPr id="83"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4"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5" name="Group 84"/>
            <p:cNvGrpSpPr/>
            <p:nvPr/>
          </p:nvGrpSpPr>
          <p:grpSpPr>
            <a:xfrm>
              <a:off x="6217920" y="1719072"/>
              <a:ext cx="109728" cy="2423031"/>
              <a:chOff x="3383280" y="1627632"/>
              <a:chExt cx="109728" cy="2423031"/>
            </a:xfrm>
          </p:grpSpPr>
          <p:sp>
            <p:nvSpPr>
              <p:cNvPr id="86"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7" name="Group 86"/>
              <p:cNvGrpSpPr/>
              <p:nvPr/>
            </p:nvGrpSpPr>
            <p:grpSpPr>
              <a:xfrm>
                <a:off x="3392424" y="3820160"/>
                <a:ext cx="91440" cy="230503"/>
                <a:chOff x="3402584" y="3820160"/>
                <a:chExt cx="91440" cy="230503"/>
              </a:xfrm>
            </p:grpSpPr>
            <p:sp>
              <p:nvSpPr>
                <p:cNvPr id="88"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9"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7635240" y="1719072"/>
              <a:ext cx="109728" cy="2423031"/>
              <a:chOff x="3383280" y="1627632"/>
              <a:chExt cx="109728" cy="2423031"/>
            </a:xfrm>
          </p:grpSpPr>
          <p:sp>
            <p:nvSpPr>
              <p:cNvPr id="91"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2" name="Group 91"/>
              <p:cNvGrpSpPr/>
              <p:nvPr/>
            </p:nvGrpSpPr>
            <p:grpSpPr>
              <a:xfrm>
                <a:off x="3392424" y="3820160"/>
                <a:ext cx="91440" cy="230503"/>
                <a:chOff x="3402584" y="3820160"/>
                <a:chExt cx="91440" cy="230503"/>
              </a:xfrm>
            </p:grpSpPr>
            <p:sp>
              <p:nvSpPr>
                <p:cNvPr id="93"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4"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63352" y="172085"/>
            <a:ext cx="7010400" cy="478790"/>
          </a:xfrm>
        </p:spPr>
        <p:txBody>
          <a:bodyPr/>
          <a:lstStyle/>
          <a:p>
            <a:r>
              <a:rPr lang="zh-CN" altLang="en-US" sz="3200" dirty="0"/>
              <a:t>流水的控制信号</a:t>
            </a:r>
          </a:p>
        </p:txBody>
      </p:sp>
      <p:sp>
        <p:nvSpPr>
          <p:cNvPr id="3" name="内容占位符 2"/>
          <p:cNvSpPr>
            <a:spLocks noGrp="1"/>
          </p:cNvSpPr>
          <p:nvPr>
            <p:ph idx="4294967295"/>
          </p:nvPr>
        </p:nvSpPr>
        <p:spPr>
          <a:xfrm>
            <a:off x="502285" y="894715"/>
            <a:ext cx="9395460" cy="1165225"/>
          </a:xfrm>
        </p:spPr>
        <p:txBody>
          <a:bodyPr>
            <a:normAutofit/>
          </a:bodyPr>
          <a:lstStyle/>
          <a:p>
            <a:r>
              <a:rPr lang="zh-CN" altLang="en-US" dirty="0"/>
              <a:t>控制器：译码产生控制信号，与单周期完全相同</a:t>
            </a:r>
            <a:endParaRPr lang="en-US" altLang="zh-CN" dirty="0"/>
          </a:p>
          <a:p>
            <a:r>
              <a:rPr lang="zh-CN" altLang="en-US" dirty="0"/>
              <a:t>控制信号流水寄存器：控制信号在寄存器中传递，直至不再需要</a:t>
            </a:r>
            <a:endParaRPr lang="en-US" altLang="zh-CN" dirty="0"/>
          </a:p>
        </p:txBody>
      </p:sp>
      <p:grpSp>
        <p:nvGrpSpPr>
          <p:cNvPr id="4" name="组合 3"/>
          <p:cNvGrpSpPr/>
          <p:nvPr/>
        </p:nvGrpSpPr>
        <p:grpSpPr>
          <a:xfrm>
            <a:off x="1634168" y="2132856"/>
            <a:ext cx="8768291" cy="4572323"/>
            <a:chOff x="1634168" y="2251467"/>
            <a:chExt cx="8768291" cy="4572323"/>
          </a:xfrm>
        </p:grpSpPr>
        <p:sp>
          <p:nvSpPr>
            <p:cNvPr id="144" name="矩形 143"/>
            <p:cNvSpPr/>
            <p:nvPr/>
          </p:nvSpPr>
          <p:spPr>
            <a:xfrm>
              <a:off x="2698001" y="5695203"/>
              <a:ext cx="7704458" cy="745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Line 7"/>
            <p:cNvSpPr>
              <a:spLocks noChangeShapeType="1"/>
            </p:cNvSpPr>
            <p:nvPr/>
          </p:nvSpPr>
          <p:spPr bwMode="auto">
            <a:xfrm flipV="1">
              <a:off x="5270656" y="2611507"/>
              <a:ext cx="756000" cy="0"/>
            </a:xfrm>
            <a:prstGeom prst="line">
              <a:avLst/>
            </a:prstGeom>
            <a:noFill/>
            <a:ln w="28575">
              <a:solidFill>
                <a:srgbClr val="FF0000"/>
              </a:solidFill>
              <a:round/>
              <a:tailEnd type="triangle" w="med" len="med"/>
            </a:ln>
          </p:spPr>
          <p:txBody>
            <a:bodyPr wrap="none" anchor="ctr"/>
            <a:lstStyle/>
            <a:p>
              <a:pPr defTabSz="457200"/>
              <a:endParaRPr lang="en-US">
                <a:solidFill>
                  <a:prstClr val="black"/>
                </a:solidFill>
              </a:endParaRPr>
            </a:p>
          </p:txBody>
        </p:sp>
        <p:sp>
          <p:nvSpPr>
            <p:cNvPr id="129" name="Line 7"/>
            <p:cNvSpPr>
              <a:spLocks noChangeShapeType="1"/>
            </p:cNvSpPr>
            <p:nvPr/>
          </p:nvSpPr>
          <p:spPr bwMode="auto">
            <a:xfrm flipV="1">
              <a:off x="5270656" y="2899539"/>
              <a:ext cx="756000" cy="0"/>
            </a:xfrm>
            <a:prstGeom prst="line">
              <a:avLst/>
            </a:prstGeom>
            <a:noFill/>
            <a:ln w="28575">
              <a:solidFill>
                <a:srgbClr val="00B0F0"/>
              </a:solidFill>
              <a:round/>
              <a:tailEnd type="triangle" w="med" len="med"/>
            </a:ln>
          </p:spPr>
          <p:txBody>
            <a:bodyPr wrap="none" anchor="ctr"/>
            <a:lstStyle/>
            <a:p>
              <a:pPr defTabSz="457200"/>
              <a:endParaRPr lang="en-US">
                <a:solidFill>
                  <a:prstClr val="black"/>
                </a:solidFill>
              </a:endParaRPr>
            </a:p>
          </p:txBody>
        </p:sp>
        <p:sp>
          <p:nvSpPr>
            <p:cNvPr id="130" name="Line 7"/>
            <p:cNvSpPr>
              <a:spLocks noChangeShapeType="1"/>
            </p:cNvSpPr>
            <p:nvPr/>
          </p:nvSpPr>
          <p:spPr bwMode="auto">
            <a:xfrm flipV="1">
              <a:off x="5270656" y="3259579"/>
              <a:ext cx="756000" cy="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grpSp>
          <p:nvGrpSpPr>
            <p:cNvPr id="5" name="Group 40"/>
            <p:cNvGrpSpPr/>
            <p:nvPr/>
          </p:nvGrpSpPr>
          <p:grpSpPr bwMode="auto">
            <a:xfrm>
              <a:off x="2397984" y="5776039"/>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1</a:t>
                </a:r>
                <a:r>
                  <a:rPr lang="en-US" sz="2000">
                    <a:solidFill>
                      <a:sysClr val="windowText" lastClr="000000"/>
                    </a:solidFill>
                  </a:rPr>
                  <a:t>. Instruction</a:t>
                </a:r>
                <a:endParaRPr lang="en-US" sz="2000" dirty="0">
                  <a:solidFill>
                    <a:sysClr val="windowText" lastClr="000000"/>
                  </a:solidFill>
                </a:endParaRPr>
              </a:p>
              <a:p>
                <a:pPr indent="0" algn="ctr" defTabSz="457200">
                  <a:buNone/>
                  <a:defRPr/>
                </a:pPr>
                <a:r>
                  <a:rPr lang="en-US" sz="2000" dirty="0">
                    <a:solidFill>
                      <a:sysClr val="windowText" lastClr="000000"/>
                    </a:solidFill>
                  </a:rPr>
                  <a:t>Fetch</a:t>
                </a:r>
              </a:p>
            </p:txBody>
          </p:sp>
          <p:sp>
            <p:nvSpPr>
              <p:cNvPr id="7" name="Line 42"/>
              <p:cNvSpPr>
                <a:spLocks noChangeShapeType="1"/>
              </p:cNvSpPr>
              <p:nvPr/>
            </p:nvSpPr>
            <p:spPr bwMode="auto">
              <a:xfrm>
                <a:off x="729" y="2832"/>
                <a:ext cx="1562"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8" name="Group 43"/>
            <p:cNvGrpSpPr/>
            <p:nvPr/>
          </p:nvGrpSpPr>
          <p:grpSpPr bwMode="auto">
            <a:xfrm>
              <a:off x="4306066" y="5776040"/>
              <a:ext cx="1828746" cy="1047750"/>
              <a:chOff x="691" y="2832"/>
              <a:chExt cx="1406" cy="660"/>
            </a:xfrm>
          </p:grpSpPr>
          <p:sp>
            <p:nvSpPr>
              <p:cNvPr id="9" name="Text Box 44"/>
              <p:cNvSpPr txBox="1">
                <a:spLocks noChangeArrowheads="1"/>
              </p:cNvSpPr>
              <p:nvPr/>
            </p:nvSpPr>
            <p:spPr bwMode="auto">
              <a:xfrm>
                <a:off x="691" y="2863"/>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ysClr val="windowText" lastClr="000000"/>
                    </a:solidFill>
                  </a:rPr>
                  <a:t>2. Decode/</a:t>
                </a:r>
              </a:p>
              <a:p>
                <a:pPr indent="0" algn="ctr" defTabSz="457200">
                  <a:buNone/>
                  <a:defRPr/>
                </a:pPr>
                <a:r>
                  <a:rPr lang="en-US" sz="2000">
                    <a:solidFill>
                      <a:sysClr val="windowText" lastClr="000000"/>
                    </a:solidFill>
                  </a:rPr>
                  <a:t>    Register </a:t>
                </a:r>
                <a:r>
                  <a:rPr lang="en-US" sz="2000" dirty="0">
                    <a:solidFill>
                      <a:sysClr val="windowText" lastClr="000000"/>
                    </a:solidFill>
                  </a:rPr>
                  <a:t>Read</a:t>
                </a:r>
              </a:p>
            </p:txBody>
          </p:sp>
          <p:sp>
            <p:nvSpPr>
              <p:cNvPr id="10" name="Line 45"/>
              <p:cNvSpPr>
                <a:spLocks noChangeShapeType="1"/>
              </p:cNvSpPr>
              <p:nvPr/>
            </p:nvSpPr>
            <p:spPr bwMode="auto">
              <a:xfrm>
                <a:off x="957" y="2832"/>
                <a:ext cx="1019"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 name="Group 46"/>
            <p:cNvGrpSpPr/>
            <p:nvPr/>
          </p:nvGrpSpPr>
          <p:grpSpPr bwMode="auto">
            <a:xfrm>
              <a:off x="5973797" y="5776039"/>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3. Execute</a:t>
                </a:r>
              </a:p>
            </p:txBody>
          </p:sp>
          <p:sp>
            <p:nvSpPr>
              <p:cNvPr id="13"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4" name="Group 49"/>
            <p:cNvGrpSpPr/>
            <p:nvPr/>
          </p:nvGrpSpPr>
          <p:grpSpPr bwMode="auto">
            <a:xfrm>
              <a:off x="7341051" y="5776039"/>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4. Memory</a:t>
                </a:r>
              </a:p>
            </p:txBody>
          </p:sp>
          <p:sp>
            <p:nvSpPr>
              <p:cNvPr id="16" name="Line 51"/>
              <p:cNvSpPr>
                <a:spLocks noChangeShapeType="1"/>
              </p:cNvSpPr>
              <p:nvPr/>
            </p:nvSpPr>
            <p:spPr bwMode="auto">
              <a:xfrm>
                <a:off x="179" y="2832"/>
                <a:ext cx="192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ysClr val="windowText" lastClr="000000"/>
                  </a:solidFill>
                </a:endParaRPr>
              </a:p>
            </p:txBody>
          </p:sp>
        </p:grpSp>
        <p:grpSp>
          <p:nvGrpSpPr>
            <p:cNvPr id="17" name="Group 52"/>
            <p:cNvGrpSpPr/>
            <p:nvPr/>
          </p:nvGrpSpPr>
          <p:grpSpPr bwMode="auto">
            <a:xfrm>
              <a:off x="8834625" y="5776039"/>
              <a:ext cx="1095044" cy="785813"/>
              <a:chOff x="734" y="2832"/>
              <a:chExt cx="1413" cy="495"/>
            </a:xfrm>
          </p:grpSpPr>
          <p:sp>
            <p:nvSpPr>
              <p:cNvPr id="18" name="Text Box 53"/>
              <p:cNvSpPr txBox="1">
                <a:spLocks noChangeArrowheads="1"/>
              </p:cNvSpPr>
              <p:nvPr/>
            </p:nvSpPr>
            <p:spPr bwMode="auto">
              <a:xfrm>
                <a:off x="734" y="2863"/>
                <a:ext cx="1413" cy="464"/>
              </a:xfrm>
              <a:prstGeom prst="rect">
                <a:avLst/>
              </a:prstGeom>
              <a:noFill/>
              <a:ln w="28575">
                <a:noFill/>
                <a:miter lim="800000"/>
              </a:ln>
            </p:spPr>
            <p:txBody>
              <a:bodyPr wrap="none" anchor="ctr">
                <a:spAutoFit/>
              </a:bodyPr>
              <a:lstStyle/>
              <a:p>
                <a:pPr indent="0" algn="ctr" defTabSz="457200">
                  <a:buNone/>
                </a:pPr>
                <a:r>
                  <a:rPr lang="en-US" sz="2000" dirty="0">
                    <a:solidFill>
                      <a:sysClr val="windowText" lastClr="000000"/>
                    </a:solidFill>
                  </a:rPr>
                  <a:t>5</a:t>
                </a:r>
                <a:r>
                  <a:rPr lang="en-US" sz="2000">
                    <a:solidFill>
                      <a:sysClr val="windowText" lastClr="000000"/>
                    </a:solidFill>
                  </a:rPr>
                  <a:t>. Write</a:t>
                </a:r>
                <a:endParaRPr lang="en-US" sz="2000" dirty="0">
                  <a:solidFill>
                    <a:sysClr val="windowText" lastClr="000000"/>
                  </a:solidFill>
                </a:endParaRPr>
              </a:p>
              <a:p>
                <a:pPr indent="0" algn="ctr" defTabSz="457200">
                  <a:buNone/>
                </a:pPr>
                <a:r>
                  <a:rPr lang="en-US" sz="2000" dirty="0">
                    <a:solidFill>
                      <a:sysClr val="windowText" lastClr="000000"/>
                    </a:solidFill>
                  </a:rPr>
                  <a:t>   Back</a:t>
                </a:r>
              </a:p>
            </p:txBody>
          </p:sp>
          <p:sp>
            <p:nvSpPr>
              <p:cNvPr id="19" name="Line 54"/>
              <p:cNvSpPr>
                <a:spLocks noChangeShapeType="1"/>
              </p:cNvSpPr>
              <p:nvPr/>
            </p:nvSpPr>
            <p:spPr bwMode="auto">
              <a:xfrm>
                <a:off x="823" y="2832"/>
                <a:ext cx="118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ysClr val="windowText" lastClr="000000"/>
                  </a:solidFill>
                </a:endParaRPr>
              </a:p>
            </p:txBody>
          </p:sp>
        </p:grpSp>
        <p:grpSp>
          <p:nvGrpSpPr>
            <p:cNvPr id="20" name="Group 21"/>
            <p:cNvGrpSpPr/>
            <p:nvPr/>
          </p:nvGrpSpPr>
          <p:grpSpPr>
            <a:xfrm>
              <a:off x="1634168" y="3535759"/>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instruction</a:t>
                </a: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dirty="0">
                    <a:solidFill>
                      <a:prstClr val="black"/>
                    </a:solidFill>
                  </a:rPr>
                  <a:t>Register</a:t>
                </a:r>
              </a:p>
              <a:p>
                <a:pPr indent="0" algn="ctr" defTabSz="457200">
                  <a:buNone/>
                </a:pPr>
                <a:r>
                  <a:rPr lang="en-US" dirty="0">
                    <a:solidFill>
                      <a:prstClr val="black"/>
                    </a:solidFill>
                  </a:rPr>
                  <a:t>File</a:t>
                </a: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25869" y="368469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4599" y="3282938"/>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rd</a:t>
                </a:r>
                <a:endParaRPr lang="en-US" sz="2000" dirty="0">
                  <a:solidFill>
                    <a:prstClr val="black"/>
                  </a:solidFill>
                </a:endParaRP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4001409"/>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grpSp>
        <p:grpSp>
          <p:nvGrpSpPr>
            <p:cNvPr id="55" name="Group 33"/>
            <p:cNvGrpSpPr/>
            <p:nvPr/>
          </p:nvGrpSpPr>
          <p:grpSpPr>
            <a:xfrm>
              <a:off x="4468808" y="3428747"/>
              <a:ext cx="4361688" cy="2648915"/>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80" name="椭圆 79"/>
            <p:cNvSpPr/>
            <p:nvPr/>
          </p:nvSpPr>
          <p:spPr>
            <a:xfrm>
              <a:off x="4874529" y="2431523"/>
              <a:ext cx="440210" cy="997224"/>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indent="0" algn="ctr">
                <a:buNone/>
              </a:pPr>
              <a:r>
                <a:rPr lang="zh-CN" altLang="en-US" dirty="0">
                  <a:solidFill>
                    <a:schemeClr val="tx1"/>
                  </a:solidFill>
                  <a:latin typeface="黑体" panose="02010609060101010101" pitchFamily="49" charset="-122"/>
                  <a:ea typeface="黑体" panose="02010609060101010101" pitchFamily="49" charset="-122"/>
                </a:rPr>
                <a:t>控制器</a:t>
              </a:r>
            </a:p>
          </p:txBody>
        </p:sp>
        <p:grpSp>
          <p:nvGrpSpPr>
            <p:cNvPr id="81" name="组合 80"/>
            <p:cNvGrpSpPr/>
            <p:nvPr/>
          </p:nvGrpSpPr>
          <p:grpSpPr>
            <a:xfrm flipH="1">
              <a:off x="4573668" y="2971547"/>
              <a:ext cx="144000" cy="576000"/>
              <a:chOff x="6156176" y="1340768"/>
              <a:chExt cx="584464" cy="1872208"/>
            </a:xfrm>
          </p:grpSpPr>
          <p:cxnSp>
            <p:nvCxnSpPr>
              <p:cNvPr id="82" name="直接箭头连接符 81"/>
              <p:cNvCxnSpPr/>
              <p:nvPr/>
            </p:nvCxnSpPr>
            <p:spPr>
              <a:xfrm flipV="1">
                <a:off x="6156176" y="1340768"/>
                <a:ext cx="0" cy="1872000"/>
              </a:xfrm>
              <a:prstGeom prst="straightConnector1">
                <a:avLst/>
              </a:prstGeom>
              <a:noFill/>
              <a:ln w="28575">
                <a:solidFill>
                  <a:schemeClr val="tx1"/>
                </a:solidFill>
                <a:round/>
              </a:ln>
            </p:spPr>
          </p:cxnSp>
          <p:cxnSp>
            <p:nvCxnSpPr>
              <p:cNvPr id="83" name="直接箭头连接符 82"/>
              <p:cNvCxnSpPr/>
              <p:nvPr/>
            </p:nvCxnSpPr>
            <p:spPr>
              <a:xfrm>
                <a:off x="6164640" y="3212976"/>
                <a:ext cx="576000" cy="0"/>
              </a:xfrm>
              <a:prstGeom prst="straightConnector1">
                <a:avLst/>
              </a:prstGeom>
              <a:noFill/>
              <a:ln w="28575">
                <a:solidFill>
                  <a:schemeClr val="tx1"/>
                </a:solidFill>
                <a:round/>
              </a:ln>
            </p:spPr>
          </p:cxnSp>
        </p:grpSp>
        <p:sp>
          <p:nvSpPr>
            <p:cNvPr id="84" name="Line 26"/>
            <p:cNvSpPr>
              <a:spLocks noChangeShapeType="1"/>
            </p:cNvSpPr>
            <p:nvPr/>
          </p:nvSpPr>
          <p:spPr bwMode="auto">
            <a:xfrm>
              <a:off x="4704953" y="2971547"/>
              <a:ext cx="180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85" name="Text Box 14"/>
            <p:cNvSpPr txBox="1">
              <a:spLocks noChangeArrowheads="1"/>
            </p:cNvSpPr>
            <p:nvPr/>
          </p:nvSpPr>
          <p:spPr bwMode="auto">
            <a:xfrm>
              <a:off x="3645932" y="2609027"/>
              <a:ext cx="1084580" cy="737235"/>
            </a:xfrm>
            <a:prstGeom prst="rect">
              <a:avLst/>
            </a:prstGeom>
            <a:noFill/>
            <a:ln w="28575">
              <a:noFill/>
              <a:miter lim="800000"/>
            </a:ln>
          </p:spPr>
          <p:txBody>
            <a:bodyPr wrap="none" anchor="ctr">
              <a:spAutoFit/>
            </a:bodyPr>
            <a:lstStyle/>
            <a:p>
              <a:pPr indent="0" algn="r" defTabSz="457200">
                <a:buNone/>
              </a:pPr>
              <a:r>
                <a:rPr lang="en-US" sz="2000" dirty="0" err="1">
                  <a:solidFill>
                    <a:prstClr val="black"/>
                  </a:solidFill>
                </a:rPr>
                <a:t>opcode</a:t>
              </a:r>
              <a:endParaRPr lang="en-US" sz="2000" dirty="0">
                <a:solidFill>
                  <a:prstClr val="black"/>
                </a:solidFill>
              </a:endParaRPr>
            </a:p>
            <a:p>
              <a:pPr indent="0" algn="r" defTabSz="457200">
                <a:buNone/>
              </a:pPr>
              <a:r>
                <a:rPr lang="en-US" sz="2000" dirty="0" err="1">
                  <a:solidFill>
                    <a:prstClr val="black"/>
                  </a:solidFill>
                </a:rPr>
                <a:t>funct</a:t>
              </a:r>
              <a:endParaRPr lang="en-US" sz="2000" dirty="0">
                <a:solidFill>
                  <a:prstClr val="black"/>
                </a:solidFill>
              </a:endParaRPr>
            </a:p>
          </p:txBody>
        </p:sp>
        <p:sp>
          <p:nvSpPr>
            <p:cNvPr id="118" name="矩形 117"/>
            <p:cNvSpPr/>
            <p:nvPr/>
          </p:nvSpPr>
          <p:spPr>
            <a:xfrm>
              <a:off x="6026656"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7313469"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a:off x="8726968"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a:off x="6026656" y="2755523"/>
              <a:ext cx="108000" cy="32400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a:off x="7313469" y="2755523"/>
              <a:ext cx="108000" cy="32400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a:off x="6026656" y="3079595"/>
              <a:ext cx="108000" cy="3240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Line 7"/>
            <p:cNvSpPr>
              <a:spLocks noChangeShapeType="1"/>
            </p:cNvSpPr>
            <p:nvPr/>
          </p:nvSpPr>
          <p:spPr bwMode="auto">
            <a:xfrm>
              <a:off x="6098664" y="2611507"/>
              <a:ext cx="1224000" cy="0"/>
            </a:xfrm>
            <a:prstGeom prst="line">
              <a:avLst/>
            </a:prstGeom>
            <a:noFill/>
            <a:ln w="28575">
              <a:solidFill>
                <a:srgbClr val="FF0000"/>
              </a:solidFill>
              <a:round/>
              <a:headEnd type="diamond" w="med" len="med"/>
              <a:tailEnd type="triangle" w="med" len="med"/>
            </a:ln>
          </p:spPr>
          <p:txBody>
            <a:bodyPr wrap="none" anchor="ctr"/>
            <a:lstStyle/>
            <a:p>
              <a:pPr defTabSz="457200"/>
              <a:endParaRPr lang="en-US">
                <a:solidFill>
                  <a:prstClr val="black"/>
                </a:solidFill>
              </a:endParaRPr>
            </a:p>
          </p:txBody>
        </p:sp>
        <p:sp>
          <p:nvSpPr>
            <p:cNvPr id="126" name="Line 7"/>
            <p:cNvSpPr>
              <a:spLocks noChangeShapeType="1"/>
            </p:cNvSpPr>
            <p:nvPr/>
          </p:nvSpPr>
          <p:spPr bwMode="auto">
            <a:xfrm flipV="1">
              <a:off x="7403372" y="2611507"/>
              <a:ext cx="1326540" cy="0"/>
            </a:xfrm>
            <a:prstGeom prst="line">
              <a:avLst/>
            </a:prstGeom>
            <a:noFill/>
            <a:ln w="28575">
              <a:solidFill>
                <a:srgbClr val="FF0000"/>
              </a:solidFill>
              <a:round/>
              <a:headEnd type="diamond" w="med" len="med"/>
              <a:tailEnd type="triangle" w="med" len="med"/>
            </a:ln>
          </p:spPr>
          <p:txBody>
            <a:bodyPr wrap="none" anchor="ctr"/>
            <a:lstStyle/>
            <a:p>
              <a:pPr defTabSz="457200"/>
              <a:endParaRPr lang="en-US">
                <a:solidFill>
                  <a:prstClr val="black"/>
                </a:solidFill>
              </a:endParaRPr>
            </a:p>
          </p:txBody>
        </p:sp>
        <p:sp>
          <p:nvSpPr>
            <p:cNvPr id="127" name="Line 7"/>
            <p:cNvSpPr>
              <a:spLocks noChangeShapeType="1"/>
            </p:cNvSpPr>
            <p:nvPr/>
          </p:nvSpPr>
          <p:spPr bwMode="auto">
            <a:xfrm flipV="1">
              <a:off x="6098664" y="2899539"/>
              <a:ext cx="1224000" cy="0"/>
            </a:xfrm>
            <a:prstGeom prst="line">
              <a:avLst/>
            </a:prstGeom>
            <a:noFill/>
            <a:ln w="28575">
              <a:solidFill>
                <a:srgbClr val="00B0F0"/>
              </a:solidFill>
              <a:round/>
              <a:headEnd type="diamond"/>
              <a:tailEnd type="triangle" w="med" len="med"/>
            </a:ln>
          </p:spPr>
          <p:txBody>
            <a:bodyPr wrap="none" anchor="ctr"/>
            <a:lstStyle/>
            <a:p>
              <a:pPr defTabSz="457200"/>
              <a:endParaRPr lang="en-US">
                <a:solidFill>
                  <a:prstClr val="black"/>
                </a:solidFill>
              </a:endParaRPr>
            </a:p>
          </p:txBody>
        </p:sp>
        <p:grpSp>
          <p:nvGrpSpPr>
            <p:cNvPr id="133" name="组合 132"/>
            <p:cNvGrpSpPr/>
            <p:nvPr/>
          </p:nvGrpSpPr>
          <p:grpSpPr>
            <a:xfrm>
              <a:off x="6080656" y="3259579"/>
              <a:ext cx="648000" cy="792160"/>
              <a:chOff x="4770016" y="2492896"/>
              <a:chExt cx="651539" cy="792160"/>
            </a:xfrm>
          </p:grpSpPr>
          <p:sp>
            <p:nvSpPr>
              <p:cNvPr id="131" name="Line 54"/>
              <p:cNvSpPr>
                <a:spLocks noChangeShapeType="1"/>
              </p:cNvSpPr>
              <p:nvPr/>
            </p:nvSpPr>
            <p:spPr bwMode="auto">
              <a:xfrm>
                <a:off x="4770016" y="2492896"/>
                <a:ext cx="648000" cy="0"/>
              </a:xfrm>
              <a:prstGeom prst="line">
                <a:avLst/>
              </a:prstGeom>
              <a:noFill/>
              <a:ln w="28575">
                <a:solidFill>
                  <a:srgbClr val="00B050"/>
                </a:solidFill>
                <a:round/>
                <a:headEnd type="diamond" w="med" len="med"/>
                <a:tailEnd type="none" w="med" len="med"/>
              </a:ln>
              <a:effectLst/>
            </p:spPr>
            <p:txBody>
              <a:bodyPr wrap="none" anchor="ctr"/>
              <a:lstStyle/>
              <a:p>
                <a:pPr defTabSz="457200">
                  <a:defRPr/>
                </a:pPr>
                <a:endParaRPr lang="en-US">
                  <a:solidFill>
                    <a:sysClr val="windowText" lastClr="000000"/>
                  </a:solidFill>
                </a:endParaRPr>
              </a:p>
            </p:txBody>
          </p:sp>
          <p:sp>
            <p:nvSpPr>
              <p:cNvPr id="132" name="Line 7"/>
              <p:cNvSpPr>
                <a:spLocks noChangeShapeType="1"/>
              </p:cNvSpPr>
              <p:nvPr/>
            </p:nvSpPr>
            <p:spPr bwMode="auto">
              <a:xfrm>
                <a:off x="5421555" y="2493056"/>
                <a:ext cx="0" cy="792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grpSp>
        <p:grpSp>
          <p:nvGrpSpPr>
            <p:cNvPr id="134" name="组合 133"/>
            <p:cNvGrpSpPr/>
            <p:nvPr/>
          </p:nvGrpSpPr>
          <p:grpSpPr>
            <a:xfrm>
              <a:off x="7394880" y="2899539"/>
              <a:ext cx="648000" cy="1044000"/>
              <a:chOff x="4770016" y="2492896"/>
              <a:chExt cx="651539" cy="792160"/>
            </a:xfrm>
          </p:grpSpPr>
          <p:sp>
            <p:nvSpPr>
              <p:cNvPr id="135" name="Line 54"/>
              <p:cNvSpPr>
                <a:spLocks noChangeShapeType="1"/>
              </p:cNvSpPr>
              <p:nvPr/>
            </p:nvSpPr>
            <p:spPr bwMode="auto">
              <a:xfrm>
                <a:off x="4770016" y="2492896"/>
                <a:ext cx="648000" cy="0"/>
              </a:xfrm>
              <a:prstGeom prst="line">
                <a:avLst/>
              </a:prstGeom>
              <a:noFill/>
              <a:ln w="28575">
                <a:solidFill>
                  <a:srgbClr val="00B0F0"/>
                </a:solidFill>
                <a:round/>
                <a:headEnd type="diamond" w="med" len="med"/>
                <a:tailEnd type="none" w="med" len="med"/>
              </a:ln>
              <a:effectLst/>
            </p:spPr>
            <p:txBody>
              <a:bodyPr wrap="none" anchor="ctr"/>
              <a:lstStyle/>
              <a:p>
                <a:pPr defTabSz="457200">
                  <a:defRPr/>
                </a:pPr>
                <a:endParaRPr lang="en-US">
                  <a:solidFill>
                    <a:sysClr val="windowText" lastClr="000000"/>
                  </a:solidFill>
                </a:endParaRPr>
              </a:p>
            </p:txBody>
          </p:sp>
          <p:sp>
            <p:nvSpPr>
              <p:cNvPr id="136" name="Line 7"/>
              <p:cNvSpPr>
                <a:spLocks noChangeShapeType="1"/>
              </p:cNvSpPr>
              <p:nvPr/>
            </p:nvSpPr>
            <p:spPr bwMode="auto">
              <a:xfrm>
                <a:off x="5421555" y="2493056"/>
                <a:ext cx="0" cy="792000"/>
              </a:xfrm>
              <a:prstGeom prst="line">
                <a:avLst/>
              </a:prstGeom>
              <a:noFill/>
              <a:ln w="28575">
                <a:solidFill>
                  <a:srgbClr val="00B0F0"/>
                </a:solidFill>
                <a:round/>
                <a:tailEnd type="triangle" w="med" len="med"/>
              </a:ln>
            </p:spPr>
            <p:txBody>
              <a:bodyPr wrap="none" anchor="ctr"/>
              <a:lstStyle/>
              <a:p>
                <a:pPr defTabSz="457200"/>
                <a:endParaRPr lang="en-US">
                  <a:solidFill>
                    <a:prstClr val="black"/>
                  </a:solidFill>
                </a:endParaRPr>
              </a:p>
            </p:txBody>
          </p:sp>
        </p:grpSp>
        <p:sp>
          <p:nvSpPr>
            <p:cNvPr id="137" name="Text Box 14"/>
            <p:cNvSpPr txBox="1">
              <a:spLocks noChangeArrowheads="1"/>
            </p:cNvSpPr>
            <p:nvPr/>
          </p:nvSpPr>
          <p:spPr bwMode="auto">
            <a:xfrm>
              <a:off x="6306741" y="2923382"/>
              <a:ext cx="105727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00B050"/>
                  </a:solidFill>
                </a:rPr>
                <a:t>ALUOp</a:t>
              </a:r>
              <a:endParaRPr lang="en-US" sz="2000" dirty="0">
                <a:solidFill>
                  <a:srgbClr val="00B050"/>
                </a:solidFill>
              </a:endParaRPr>
            </a:p>
          </p:txBody>
        </p:sp>
        <p:sp>
          <p:nvSpPr>
            <p:cNvPr id="138" name="Text Box 14"/>
            <p:cNvSpPr txBox="1">
              <a:spLocks noChangeArrowheads="1"/>
            </p:cNvSpPr>
            <p:nvPr/>
          </p:nvSpPr>
          <p:spPr bwMode="auto">
            <a:xfrm>
              <a:off x="7934313" y="2923382"/>
              <a:ext cx="109537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00B0F0"/>
                  </a:solidFill>
                </a:rPr>
                <a:t>MemWr</a:t>
              </a:r>
              <a:endParaRPr lang="en-US" sz="2000" dirty="0">
                <a:solidFill>
                  <a:srgbClr val="00B0F0"/>
                </a:solidFill>
              </a:endParaRPr>
            </a:p>
          </p:txBody>
        </p:sp>
        <p:sp>
          <p:nvSpPr>
            <p:cNvPr id="139" name="Line 27"/>
            <p:cNvSpPr>
              <a:spLocks noChangeShapeType="1"/>
            </p:cNvSpPr>
            <p:nvPr/>
          </p:nvSpPr>
          <p:spPr bwMode="auto">
            <a:xfrm>
              <a:off x="8823302" y="2611507"/>
              <a:ext cx="144000" cy="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0" name="Line 28"/>
            <p:cNvSpPr>
              <a:spLocks noChangeShapeType="1"/>
            </p:cNvSpPr>
            <p:nvPr/>
          </p:nvSpPr>
          <p:spPr bwMode="auto">
            <a:xfrm flipV="1">
              <a:off x="8978984" y="2251507"/>
              <a:ext cx="0" cy="36000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1" name="Line 29"/>
            <p:cNvSpPr>
              <a:spLocks noChangeShapeType="1"/>
            </p:cNvSpPr>
            <p:nvPr/>
          </p:nvSpPr>
          <p:spPr bwMode="auto">
            <a:xfrm flipH="1">
              <a:off x="5522600" y="2251467"/>
              <a:ext cx="3456000" cy="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2" name="Line 30"/>
            <p:cNvSpPr>
              <a:spLocks noChangeShapeType="1"/>
            </p:cNvSpPr>
            <p:nvPr/>
          </p:nvSpPr>
          <p:spPr bwMode="auto">
            <a:xfrm>
              <a:off x="5522600" y="2251467"/>
              <a:ext cx="0" cy="1692000"/>
            </a:xfrm>
            <a:prstGeom prst="line">
              <a:avLst/>
            </a:prstGeom>
            <a:noFill/>
            <a:ln w="28575">
              <a:solidFill>
                <a:srgbClr val="FF0000"/>
              </a:solidFill>
              <a:round/>
              <a:tailEnd type="triangle" w="med" len="med"/>
            </a:ln>
          </p:spPr>
          <p:txBody>
            <a:bodyPr wrap="none" anchor="ctr"/>
            <a:lstStyle/>
            <a:p>
              <a:pPr defTabSz="457200"/>
              <a:endParaRPr lang="en-US">
                <a:solidFill>
                  <a:prstClr val="black"/>
                </a:solidFill>
              </a:endParaRPr>
            </a:p>
          </p:txBody>
        </p:sp>
        <p:sp>
          <p:nvSpPr>
            <p:cNvPr id="143" name="Text Box 14"/>
            <p:cNvSpPr txBox="1">
              <a:spLocks noChangeArrowheads="1"/>
            </p:cNvSpPr>
            <p:nvPr/>
          </p:nvSpPr>
          <p:spPr bwMode="auto">
            <a:xfrm>
              <a:off x="8988117" y="2307247"/>
              <a:ext cx="99631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FF0000"/>
                  </a:solidFill>
                </a:rPr>
                <a:t>RegWr</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63352" y="188640"/>
            <a:ext cx="7010400" cy="478790"/>
          </a:xfrm>
        </p:spPr>
        <p:txBody>
          <a:bodyPr/>
          <a:lstStyle/>
          <a:p>
            <a:r>
              <a:rPr lang="zh-CN" altLang="en-US" sz="3200" dirty="0"/>
              <a:t>正确认识流水线</a:t>
            </a:r>
            <a:r>
              <a:rPr lang="en-US" altLang="zh-CN" sz="3200" dirty="0"/>
              <a:t>—</a:t>
            </a:r>
            <a:r>
              <a:rPr lang="zh-CN" altLang="en-US" sz="3200" dirty="0"/>
              <a:t>流水线寄存器</a:t>
            </a:r>
          </a:p>
        </p:txBody>
      </p:sp>
      <p:sp>
        <p:nvSpPr>
          <p:cNvPr id="3" name="内容占位符 2"/>
          <p:cNvSpPr>
            <a:spLocks noGrp="1"/>
          </p:cNvSpPr>
          <p:nvPr>
            <p:ph idx="4294967295"/>
          </p:nvPr>
        </p:nvSpPr>
        <p:spPr>
          <a:xfrm>
            <a:off x="1417320" y="782955"/>
            <a:ext cx="10551160" cy="2348159"/>
          </a:xfrm>
        </p:spPr>
        <p:txBody>
          <a:bodyPr>
            <a:normAutofit lnSpcReduction="10000"/>
          </a:bodyPr>
          <a:lstStyle/>
          <a:p>
            <a:pPr>
              <a:lnSpc>
                <a:spcPct val="150000"/>
              </a:lnSpc>
            </a:pPr>
            <a:r>
              <a:rPr lang="zh-CN" altLang="en-US" dirty="0"/>
              <a:t>命名法则：前级</a:t>
            </a:r>
            <a:r>
              <a:rPr lang="en-US" altLang="zh-CN" dirty="0"/>
              <a:t>/</a:t>
            </a:r>
            <a:r>
              <a:rPr lang="zh-CN" altLang="en-US" dirty="0"/>
              <a:t>后级</a:t>
            </a:r>
            <a:endParaRPr lang="en-US" altLang="zh-CN" dirty="0"/>
          </a:p>
          <a:p>
            <a:pPr lvl="1">
              <a:lnSpc>
                <a:spcPct val="150000"/>
              </a:lnSpc>
            </a:pPr>
            <a:r>
              <a:rPr lang="zh-CN" altLang="en-US" b="0" dirty="0"/>
              <a:t>示例：</a:t>
            </a:r>
            <a:r>
              <a:rPr lang="en-US" altLang="zh-CN" b="0" dirty="0"/>
              <a:t>IF/ID</a:t>
            </a:r>
            <a:r>
              <a:rPr lang="zh-CN" altLang="en-US" b="0" dirty="0"/>
              <a:t>，前级为读取指令，后级为指令译码</a:t>
            </a:r>
            <a:r>
              <a:rPr lang="en-US" altLang="zh-CN" b="0" dirty="0"/>
              <a:t>(</a:t>
            </a:r>
            <a:r>
              <a:rPr lang="zh-CN" altLang="en-US" b="0" dirty="0"/>
              <a:t>及读操作数</a:t>
            </a:r>
            <a:r>
              <a:rPr lang="en-US" altLang="zh-CN" b="0" dirty="0"/>
              <a:t>)</a:t>
            </a:r>
          </a:p>
          <a:p>
            <a:pPr>
              <a:lnSpc>
                <a:spcPct val="150000"/>
              </a:lnSpc>
            </a:pPr>
            <a:r>
              <a:rPr lang="zh-CN" altLang="en-US" dirty="0"/>
              <a:t>功能：时钟上升沿到来时，读取前级结果，然后输出至下级</a:t>
            </a:r>
            <a:r>
              <a:rPr lang="zh-CN" altLang="en-US" dirty="0">
                <a:solidFill>
                  <a:schemeClr val="accent1"/>
                </a:solidFill>
              </a:rPr>
              <a:t>组合</a:t>
            </a:r>
            <a:r>
              <a:rPr lang="zh-CN" altLang="en-US" dirty="0"/>
              <a:t>逻辑</a:t>
            </a:r>
            <a:endParaRPr lang="en-US" altLang="zh-CN" dirty="0"/>
          </a:p>
          <a:p>
            <a:pPr lvl="1">
              <a:lnSpc>
                <a:spcPct val="150000"/>
              </a:lnSpc>
            </a:pPr>
            <a:r>
              <a:rPr lang="zh-CN" altLang="en-US" b="0" dirty="0"/>
              <a:t>也可能直接连接到下级流水线</a:t>
            </a:r>
            <a:r>
              <a:rPr lang="zh-CN" altLang="en-US" b="0" dirty="0">
                <a:solidFill>
                  <a:schemeClr val="accent1"/>
                </a:solidFill>
              </a:rPr>
              <a:t>寄存器</a:t>
            </a:r>
            <a:endParaRPr lang="en-US" altLang="zh-CN" b="0" dirty="0">
              <a:solidFill>
                <a:schemeClr val="accent1"/>
              </a:solidFill>
            </a:endParaRPr>
          </a:p>
          <a:p>
            <a:pPr lvl="2">
              <a:lnSpc>
                <a:spcPct val="150000"/>
              </a:lnSpc>
            </a:pPr>
            <a:r>
              <a:rPr lang="zh-CN" altLang="en-US" b="0" dirty="0"/>
              <a:t>例如</a:t>
            </a:r>
            <a:r>
              <a:rPr lang="en-US" altLang="zh-CN" b="0" dirty="0">
                <a:solidFill>
                  <a:schemeClr val="accent2"/>
                </a:solidFill>
              </a:rPr>
              <a:t>SW</a:t>
            </a:r>
            <a:r>
              <a:rPr lang="zh-CN" altLang="en-US" b="0" dirty="0"/>
              <a:t>：</a:t>
            </a:r>
            <a:r>
              <a:rPr lang="en-US" altLang="zh-CN" b="0" dirty="0"/>
              <a:t>ID/EX</a:t>
            </a:r>
            <a:r>
              <a:rPr lang="zh-CN" altLang="en-US" b="0" dirty="0"/>
              <a:t>保存的从</a:t>
            </a:r>
            <a:r>
              <a:rPr lang="en-US" altLang="zh-CN" b="0" dirty="0" err="1"/>
              <a:t>RF</a:t>
            </a:r>
            <a:r>
              <a:rPr lang="zh-CN" altLang="en-US" b="0" dirty="0"/>
              <a:t>读出的第</a:t>
            </a:r>
            <a:r>
              <a:rPr lang="en-US" altLang="zh-CN" b="0" dirty="0"/>
              <a:t>2</a:t>
            </a:r>
            <a:r>
              <a:rPr lang="zh-CN" altLang="en-US" b="0" dirty="0"/>
              <a:t>个寄存器值，就直接传递到</a:t>
            </a:r>
            <a:r>
              <a:rPr lang="en-US" altLang="zh-CN" b="0" dirty="0"/>
              <a:t>EX/MEM</a:t>
            </a:r>
          </a:p>
        </p:txBody>
      </p:sp>
      <p:grpSp>
        <p:nvGrpSpPr>
          <p:cNvPr id="5" name="Group 40"/>
          <p:cNvGrpSpPr/>
          <p:nvPr/>
        </p:nvGrpSpPr>
        <p:grpSpPr bwMode="auto">
          <a:xfrm>
            <a:off x="2611344" y="5801443"/>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t>1</a:t>
              </a:r>
              <a:r>
                <a:rPr lang="en-US" sz="2000"/>
                <a:t>. Instruction</a:t>
              </a:r>
              <a:endParaRPr lang="en-US" sz="2000" dirty="0"/>
            </a:p>
            <a:p>
              <a:pPr indent="0" algn="ctr" defTabSz="457200">
                <a:buNone/>
                <a:defRPr/>
              </a:pPr>
              <a:r>
                <a:rPr lang="en-US" sz="2000" dirty="0"/>
                <a:t>Fetch</a:t>
              </a:r>
            </a:p>
          </p:txBody>
        </p:sp>
        <p:sp>
          <p:nvSpPr>
            <p:cNvPr id="7"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8" name="Group 43"/>
          <p:cNvGrpSpPr/>
          <p:nvPr/>
        </p:nvGrpSpPr>
        <p:grpSpPr bwMode="auto">
          <a:xfrm>
            <a:off x="4509021" y="5801444"/>
            <a:ext cx="1828746" cy="1038225"/>
            <a:chOff x="683" y="2832"/>
            <a:chExt cx="1406" cy="654"/>
          </a:xfrm>
        </p:grpSpPr>
        <p:sp>
          <p:nvSpPr>
            <p:cNvPr id="9" name="Text Box 44"/>
            <p:cNvSpPr txBox="1">
              <a:spLocks noChangeArrowheads="1"/>
            </p:cNvSpPr>
            <p:nvPr/>
          </p:nvSpPr>
          <p:spPr bwMode="auto">
            <a:xfrm>
              <a:off x="683" y="2857"/>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t>2. Decode/</a:t>
              </a:r>
            </a:p>
            <a:p>
              <a:pPr indent="0" algn="ctr" defTabSz="457200">
                <a:buNone/>
                <a:defRPr/>
              </a:pPr>
              <a:r>
                <a:rPr lang="en-US" sz="2000"/>
                <a:t>    Register </a:t>
              </a:r>
              <a:r>
                <a:rPr lang="en-US" sz="2000" dirty="0"/>
                <a:t>Read</a:t>
              </a:r>
            </a:p>
          </p:txBody>
        </p:sp>
        <p:sp>
          <p:nvSpPr>
            <p:cNvPr id="10"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1" name="Group 46"/>
          <p:cNvGrpSpPr/>
          <p:nvPr/>
        </p:nvGrpSpPr>
        <p:grpSpPr bwMode="auto">
          <a:xfrm>
            <a:off x="6187157" y="5801443"/>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t>3. Execute</a:t>
              </a:r>
            </a:p>
          </p:txBody>
        </p:sp>
        <p:sp>
          <p:nvSpPr>
            <p:cNvPr id="13"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4" name="Group 49"/>
          <p:cNvGrpSpPr/>
          <p:nvPr/>
        </p:nvGrpSpPr>
        <p:grpSpPr bwMode="auto">
          <a:xfrm>
            <a:off x="7554411" y="5801443"/>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t>4. Memory</a:t>
              </a:r>
            </a:p>
          </p:txBody>
        </p:sp>
        <p:sp>
          <p:nvSpPr>
            <p:cNvPr id="16"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7" name="Group 52"/>
          <p:cNvGrpSpPr/>
          <p:nvPr/>
        </p:nvGrpSpPr>
        <p:grpSpPr bwMode="auto">
          <a:xfrm>
            <a:off x="9030160" y="5801443"/>
            <a:ext cx="1095044" cy="738188"/>
            <a:chOff x="711" y="2832"/>
            <a:chExt cx="1413" cy="465"/>
          </a:xfrm>
        </p:grpSpPr>
        <p:sp>
          <p:nvSpPr>
            <p:cNvPr id="18"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t>5</a:t>
              </a:r>
              <a:r>
                <a:rPr lang="en-US" sz="2000"/>
                <a:t>. Write</a:t>
              </a:r>
              <a:endParaRPr lang="en-US" sz="2000" dirty="0"/>
            </a:p>
            <a:p>
              <a:pPr indent="0" algn="ctr" defTabSz="457200">
                <a:buNone/>
              </a:pPr>
              <a:r>
                <a:rPr lang="en-US" sz="2000" dirty="0"/>
                <a:t>   Back</a:t>
              </a:r>
            </a:p>
          </p:txBody>
        </p:sp>
        <p:sp>
          <p:nvSpPr>
            <p:cNvPr id="19"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20" name="Group 21"/>
          <p:cNvGrpSpPr/>
          <p:nvPr/>
        </p:nvGrpSpPr>
        <p:grpSpPr>
          <a:xfrm>
            <a:off x="1847528" y="3561163"/>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dirty="0">
                  <a:solidFill>
                    <a:prstClr val="black"/>
                  </a:solidFill>
                </a:rPr>
                <a:t>Register</a:t>
              </a:r>
            </a:p>
            <a:p>
              <a:pPr indent="0" algn="ctr" defTabSz="457200">
                <a:buNone/>
              </a:pPr>
              <a:r>
                <a:rPr lang="en-US" dirty="0">
                  <a:solidFill>
                    <a:prstClr val="black"/>
                  </a:solidFill>
                </a:rPr>
                <a:t>File</a:t>
              </a: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40252" y="3706150"/>
              <a:ext cx="517348" cy="13092"/>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8237" y="3313313"/>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38100">
              <a:solidFill>
                <a:schemeClr val="accent2"/>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38100">
              <a:solidFill>
                <a:schemeClr val="accent2"/>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38100">
              <a:solidFill>
                <a:schemeClr val="accent2"/>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4001410"/>
              <a:ext cx="712834"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imm</a:t>
              </a:r>
              <a:endParaRPr lang="en-US" sz="2000" dirty="0">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55" name="Group 33"/>
          <p:cNvGrpSpPr/>
          <p:nvPr/>
        </p:nvGrpSpPr>
        <p:grpSpPr>
          <a:xfrm>
            <a:off x="4682168" y="3680035"/>
            <a:ext cx="4361688" cy="2423031"/>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80" name="TextBox 79"/>
          <p:cNvSpPr txBox="1"/>
          <p:nvPr/>
        </p:nvSpPr>
        <p:spPr>
          <a:xfrm>
            <a:off x="4367808" y="3140968"/>
            <a:ext cx="678180" cy="326390"/>
          </a:xfrm>
          <a:prstGeom prst="rect">
            <a:avLst/>
          </a:prstGeom>
          <a:noFill/>
        </p:spPr>
        <p:txBody>
          <a:bodyPr wrap="none" rtlCol="0">
            <a:spAutoFit/>
          </a:bodyPr>
          <a:lstStyle/>
          <a:p>
            <a:pPr indent="0">
              <a:buNone/>
            </a:pPr>
            <a:r>
              <a:rPr lang="en-US" altLang="zh-CN" dirty="0">
                <a:solidFill>
                  <a:srgbClr val="FF0000"/>
                </a:solidFill>
              </a:rPr>
              <a:t>IF/ID</a:t>
            </a:r>
            <a:endParaRPr lang="zh-CN" altLang="en-US" dirty="0">
              <a:solidFill>
                <a:srgbClr val="FF0000"/>
              </a:solidFill>
            </a:endParaRPr>
          </a:p>
        </p:txBody>
      </p:sp>
      <p:sp>
        <p:nvSpPr>
          <p:cNvPr id="81" name="TextBox 80"/>
          <p:cNvSpPr txBox="1"/>
          <p:nvPr/>
        </p:nvSpPr>
        <p:spPr>
          <a:xfrm>
            <a:off x="5969049" y="3140968"/>
            <a:ext cx="779780" cy="326390"/>
          </a:xfrm>
          <a:prstGeom prst="rect">
            <a:avLst/>
          </a:prstGeom>
          <a:noFill/>
        </p:spPr>
        <p:txBody>
          <a:bodyPr wrap="none" rtlCol="0">
            <a:spAutoFit/>
          </a:bodyPr>
          <a:lstStyle/>
          <a:p>
            <a:pPr indent="0">
              <a:buNone/>
            </a:pPr>
            <a:r>
              <a:rPr lang="en-US" altLang="zh-CN" dirty="0">
                <a:solidFill>
                  <a:srgbClr val="FF0000"/>
                </a:solidFill>
              </a:rPr>
              <a:t>ID/EX</a:t>
            </a:r>
            <a:endParaRPr lang="zh-CN" altLang="en-US" dirty="0">
              <a:solidFill>
                <a:srgbClr val="FF0000"/>
              </a:solidFill>
            </a:endParaRPr>
          </a:p>
        </p:txBody>
      </p:sp>
      <p:sp>
        <p:nvSpPr>
          <p:cNvPr id="82" name="TextBox 81"/>
          <p:cNvSpPr txBox="1"/>
          <p:nvPr/>
        </p:nvSpPr>
        <p:spPr>
          <a:xfrm>
            <a:off x="7265193" y="3140968"/>
            <a:ext cx="1084580" cy="326390"/>
          </a:xfrm>
          <a:prstGeom prst="rect">
            <a:avLst/>
          </a:prstGeom>
          <a:noFill/>
        </p:spPr>
        <p:txBody>
          <a:bodyPr wrap="none" rtlCol="0">
            <a:spAutoFit/>
          </a:bodyPr>
          <a:lstStyle/>
          <a:p>
            <a:pPr indent="0">
              <a:buNone/>
            </a:pPr>
            <a:r>
              <a:rPr lang="en-US" altLang="zh-CN" dirty="0">
                <a:solidFill>
                  <a:srgbClr val="FF0000"/>
                </a:solidFill>
              </a:rPr>
              <a:t>EX/MEM</a:t>
            </a:r>
            <a:endParaRPr lang="zh-CN" altLang="en-US" dirty="0">
              <a:solidFill>
                <a:srgbClr val="FF0000"/>
              </a:solidFill>
            </a:endParaRPr>
          </a:p>
        </p:txBody>
      </p:sp>
      <p:sp>
        <p:nvSpPr>
          <p:cNvPr id="83" name="TextBox 82"/>
          <p:cNvSpPr txBox="1"/>
          <p:nvPr/>
        </p:nvSpPr>
        <p:spPr>
          <a:xfrm>
            <a:off x="8610973" y="3140968"/>
            <a:ext cx="1160780" cy="326390"/>
          </a:xfrm>
          <a:prstGeom prst="rect">
            <a:avLst/>
          </a:prstGeom>
          <a:noFill/>
        </p:spPr>
        <p:txBody>
          <a:bodyPr wrap="none" rtlCol="0">
            <a:spAutoFit/>
          </a:bodyPr>
          <a:lstStyle/>
          <a:p>
            <a:pPr indent="0">
              <a:buNone/>
            </a:pPr>
            <a:r>
              <a:rPr lang="en-US" altLang="zh-CN" dirty="0">
                <a:solidFill>
                  <a:srgbClr val="FF0000"/>
                </a:solidFill>
              </a:rPr>
              <a:t>MEM/WB</a:t>
            </a:r>
            <a:endParaRPr lang="zh-CN" altLang="en-US"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212725"/>
            <a:ext cx="7010400" cy="478790"/>
          </a:xfrm>
        </p:spPr>
        <p:txBody>
          <a:bodyPr/>
          <a:lstStyle/>
          <a:p>
            <a:r>
              <a:rPr lang="zh-CN" altLang="en-US" sz="3200" dirty="0"/>
              <a:t>正确认识流水线</a:t>
            </a:r>
            <a:r>
              <a:rPr lang="en-US" altLang="zh-CN" sz="3200" dirty="0"/>
              <a:t>—</a:t>
            </a:r>
            <a:r>
              <a:rPr lang="zh-CN" altLang="en-US" sz="3200" dirty="0"/>
              <a:t>流水线级数与</a:t>
            </a:r>
            <a:r>
              <a:rPr lang="en-US" altLang="zh-CN" sz="3200" dirty="0" err="1"/>
              <a:t>RF</a:t>
            </a:r>
            <a:endParaRPr lang="zh-CN" altLang="en-US" sz="3200" dirty="0"/>
          </a:p>
        </p:txBody>
      </p:sp>
      <p:sp>
        <p:nvSpPr>
          <p:cNvPr id="3" name="内容占位符 2"/>
          <p:cNvSpPr>
            <a:spLocks noGrp="1"/>
          </p:cNvSpPr>
          <p:nvPr>
            <p:ph idx="4294967295"/>
          </p:nvPr>
        </p:nvSpPr>
        <p:spPr>
          <a:xfrm>
            <a:off x="735330" y="753477"/>
            <a:ext cx="8529022" cy="2169026"/>
          </a:xfrm>
        </p:spPr>
        <p:txBody>
          <a:bodyPr>
            <a:normAutofit/>
          </a:bodyPr>
          <a:lstStyle/>
          <a:p>
            <a:pPr>
              <a:lnSpc>
                <a:spcPct val="150000"/>
              </a:lnSpc>
            </a:pPr>
            <a:r>
              <a:rPr lang="en-US" altLang="zh-CN" dirty="0"/>
              <a:t>N</a:t>
            </a:r>
            <a:r>
              <a:rPr lang="zh-CN" altLang="en-US" dirty="0"/>
              <a:t>级流水线：必须有</a:t>
            </a:r>
            <a:r>
              <a:rPr lang="en-US" altLang="zh-CN" dirty="0"/>
              <a:t>N</a:t>
            </a:r>
            <a:r>
              <a:rPr lang="zh-CN" altLang="en-US" dirty="0"/>
              <a:t>级流水线寄存器</a:t>
            </a:r>
            <a:endParaRPr lang="en-US" altLang="zh-CN" dirty="0"/>
          </a:p>
          <a:p>
            <a:pPr lvl="1">
              <a:lnSpc>
                <a:spcPct val="150000"/>
              </a:lnSpc>
            </a:pPr>
            <a:r>
              <a:rPr lang="zh-CN" altLang="en-US" sz="2000" b="0" dirty="0"/>
              <a:t>新增</a:t>
            </a:r>
            <a:r>
              <a:rPr lang="en-US" altLang="zh-CN" sz="2000" b="0" dirty="0"/>
              <a:t>N-1</a:t>
            </a:r>
            <a:r>
              <a:rPr lang="zh-CN" altLang="en-US" sz="2000" b="0" dirty="0"/>
              <a:t>级流水线寄存器，最后一级为</a:t>
            </a:r>
            <a:r>
              <a:rPr lang="en-US" altLang="zh-CN" sz="2000" b="0" dirty="0"/>
              <a:t>Register File</a:t>
            </a:r>
          </a:p>
          <a:p>
            <a:pPr>
              <a:lnSpc>
                <a:spcPct val="150000"/>
              </a:lnSpc>
            </a:pPr>
            <a:r>
              <a:rPr lang="en-US" altLang="zh-CN" dirty="0" err="1"/>
              <a:t>RF</a:t>
            </a:r>
            <a:r>
              <a:rPr lang="zh-CN" altLang="en-US" dirty="0"/>
              <a:t>：这是一个特殊部件，有</a:t>
            </a:r>
            <a:r>
              <a:rPr lang="en-US" altLang="zh-CN" dirty="0"/>
              <a:t>2</a:t>
            </a:r>
            <a:r>
              <a:rPr lang="zh-CN" altLang="en-US" dirty="0"/>
              <a:t>次使用</a:t>
            </a:r>
            <a:endParaRPr lang="en-US" altLang="zh-CN" dirty="0"/>
          </a:p>
          <a:p>
            <a:pPr lvl="1">
              <a:lnSpc>
                <a:spcPct val="150000"/>
              </a:lnSpc>
            </a:pPr>
            <a:r>
              <a:rPr lang="zh-CN" altLang="en-US" sz="2000" b="0" dirty="0"/>
              <a:t>读：第</a:t>
            </a:r>
            <a:r>
              <a:rPr lang="en-US" altLang="zh-CN" sz="2000" b="0" dirty="0"/>
              <a:t>2</a:t>
            </a:r>
            <a:r>
              <a:rPr lang="zh-CN" altLang="en-US" sz="2000" b="0" dirty="0"/>
              <a:t>级；写：第</a:t>
            </a:r>
            <a:r>
              <a:rPr lang="en-US" altLang="zh-CN" sz="2000" b="0" dirty="0"/>
              <a:t>5</a:t>
            </a:r>
            <a:r>
              <a:rPr lang="zh-CN" altLang="en-US" sz="2000" b="0" dirty="0"/>
              <a:t>级</a:t>
            </a:r>
            <a:endParaRPr lang="en-US" altLang="zh-CN" sz="2000" b="0" dirty="0"/>
          </a:p>
          <a:p>
            <a:pPr>
              <a:lnSpc>
                <a:spcPct val="150000"/>
              </a:lnSpc>
            </a:pPr>
            <a:endParaRPr lang="zh-CN" altLang="en-US" dirty="0"/>
          </a:p>
        </p:txBody>
      </p:sp>
      <p:grpSp>
        <p:nvGrpSpPr>
          <p:cNvPr id="5" name="Group 40"/>
          <p:cNvGrpSpPr/>
          <p:nvPr/>
        </p:nvGrpSpPr>
        <p:grpSpPr bwMode="auto">
          <a:xfrm>
            <a:off x="2611344" y="5209831"/>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1</a:t>
              </a:r>
              <a:r>
                <a:rPr lang="en-US" sz="2000">
                  <a:solidFill>
                    <a:srgbClr val="FF0000"/>
                  </a:solidFill>
                </a:rPr>
                <a:t>. Instruction</a:t>
              </a:r>
              <a:endParaRPr lang="en-US" sz="2000" dirty="0">
                <a:solidFill>
                  <a:srgbClr val="FF0000"/>
                </a:solidFill>
              </a:endParaRPr>
            </a:p>
            <a:p>
              <a:pPr indent="0" algn="ctr" defTabSz="457200">
                <a:buNone/>
                <a:defRPr/>
              </a:pPr>
              <a:r>
                <a:rPr lang="en-US" sz="2000" dirty="0">
                  <a:solidFill>
                    <a:srgbClr val="FF0000"/>
                  </a:solidFill>
                </a:rPr>
                <a:t>Fetch</a:t>
              </a:r>
            </a:p>
          </p:txBody>
        </p:sp>
        <p:sp>
          <p:nvSpPr>
            <p:cNvPr id="7"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8" name="Group 43"/>
          <p:cNvGrpSpPr/>
          <p:nvPr/>
        </p:nvGrpSpPr>
        <p:grpSpPr bwMode="auto">
          <a:xfrm>
            <a:off x="4509217" y="5209832"/>
            <a:ext cx="1828746" cy="1038225"/>
            <a:chOff x="648" y="2832"/>
            <a:chExt cx="1406" cy="654"/>
          </a:xfrm>
        </p:grpSpPr>
        <p:sp>
          <p:nvSpPr>
            <p:cNvPr id="9" name="Text Box 44"/>
            <p:cNvSpPr txBox="1">
              <a:spLocks noChangeArrowheads="1"/>
            </p:cNvSpPr>
            <p:nvPr/>
          </p:nvSpPr>
          <p:spPr bwMode="auto">
            <a:xfrm>
              <a:off x="648" y="2857"/>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rgbClr val="FF0000"/>
                  </a:solidFill>
                </a:rPr>
                <a:t>2. Decode/</a:t>
              </a:r>
            </a:p>
            <a:p>
              <a:pPr indent="0" algn="ctr" defTabSz="457200">
                <a:buNone/>
                <a:defRPr/>
              </a:pPr>
              <a:r>
                <a:rPr lang="en-US" sz="2000">
                  <a:solidFill>
                    <a:srgbClr val="FF0000"/>
                  </a:solidFill>
                </a:rPr>
                <a:t>    Register </a:t>
              </a:r>
              <a:r>
                <a:rPr lang="en-US" sz="2000" dirty="0">
                  <a:solidFill>
                    <a:srgbClr val="FF0000"/>
                  </a:solidFill>
                </a:rPr>
                <a:t>Read</a:t>
              </a:r>
            </a:p>
          </p:txBody>
        </p:sp>
        <p:sp>
          <p:nvSpPr>
            <p:cNvPr id="10"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 name="Group 46"/>
          <p:cNvGrpSpPr/>
          <p:nvPr/>
        </p:nvGrpSpPr>
        <p:grpSpPr bwMode="auto">
          <a:xfrm>
            <a:off x="6187157" y="5209831"/>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3. Execute</a:t>
              </a:r>
            </a:p>
          </p:txBody>
        </p:sp>
        <p:sp>
          <p:nvSpPr>
            <p:cNvPr id="13"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4" name="Group 49"/>
          <p:cNvGrpSpPr/>
          <p:nvPr/>
        </p:nvGrpSpPr>
        <p:grpSpPr bwMode="auto">
          <a:xfrm>
            <a:off x="7554411" y="5209831"/>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4. Memory</a:t>
              </a:r>
            </a:p>
          </p:txBody>
        </p:sp>
        <p:sp>
          <p:nvSpPr>
            <p:cNvPr id="16"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7" name="Group 52"/>
          <p:cNvGrpSpPr/>
          <p:nvPr/>
        </p:nvGrpSpPr>
        <p:grpSpPr bwMode="auto">
          <a:xfrm>
            <a:off x="9030160" y="5209831"/>
            <a:ext cx="1095044" cy="738188"/>
            <a:chOff x="711" y="2832"/>
            <a:chExt cx="1413" cy="465"/>
          </a:xfrm>
        </p:grpSpPr>
        <p:sp>
          <p:nvSpPr>
            <p:cNvPr id="18"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solidFill>
                    <a:srgbClr val="FF0000"/>
                  </a:solidFill>
                </a:rPr>
                <a:t>5</a:t>
              </a:r>
              <a:r>
                <a:rPr lang="en-US" sz="2000">
                  <a:solidFill>
                    <a:srgbClr val="FF0000"/>
                  </a:solidFill>
                </a:rPr>
                <a:t>. Write</a:t>
              </a:r>
              <a:endParaRPr lang="en-US" sz="2000" dirty="0">
                <a:solidFill>
                  <a:srgbClr val="FF0000"/>
                </a:solidFill>
              </a:endParaRPr>
            </a:p>
            <a:p>
              <a:pPr indent="0" algn="ctr" defTabSz="457200">
                <a:buNone/>
              </a:pPr>
              <a:r>
                <a:rPr lang="en-US" sz="2000" dirty="0">
                  <a:solidFill>
                    <a:srgbClr val="FF0000"/>
                  </a:solidFill>
                </a:rPr>
                <a:t>   Back</a:t>
              </a:r>
            </a:p>
          </p:txBody>
        </p:sp>
        <p:sp>
          <p:nvSpPr>
            <p:cNvPr id="19"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20" name="Group 21"/>
          <p:cNvGrpSpPr/>
          <p:nvPr/>
        </p:nvGrpSpPr>
        <p:grpSpPr>
          <a:xfrm>
            <a:off x="1847528" y="2969551"/>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dirty="0">
                  <a:solidFill>
                    <a:prstClr val="black"/>
                  </a:solidFill>
                </a:rPr>
                <a:t>Register</a:t>
              </a:r>
            </a:p>
            <a:p>
              <a:pPr indent="0" algn="ctr" defTabSz="457200">
                <a:buNone/>
              </a:pPr>
              <a:r>
                <a:rPr lang="en-US" dirty="0">
                  <a:solidFill>
                    <a:prstClr val="black"/>
                  </a:solidFill>
                </a:rPr>
                <a:t>File</a:t>
              </a: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2930" y="3278222"/>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rd</a:t>
              </a:r>
              <a:endParaRPr lang="en-US" sz="2000" dirty="0">
                <a:solidFill>
                  <a:prstClr val="black"/>
                </a:solidFill>
              </a:endParaRP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3950588"/>
              <a:ext cx="712834"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imm</a:t>
              </a:r>
              <a:endParaRPr lang="en-US" sz="2000" dirty="0">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55" name="Group 33"/>
          <p:cNvGrpSpPr/>
          <p:nvPr/>
        </p:nvGrpSpPr>
        <p:grpSpPr>
          <a:xfrm>
            <a:off x="4682168" y="3088423"/>
            <a:ext cx="4361688" cy="2423031"/>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76" name="Rectangle 8"/>
          <p:cNvSpPr>
            <a:spLocks noChangeArrowheads="1"/>
          </p:cNvSpPr>
          <p:nvPr/>
        </p:nvSpPr>
        <p:spPr bwMode="auto">
          <a:xfrm>
            <a:off x="9580108" y="3358191"/>
            <a:ext cx="1196412" cy="971128"/>
          </a:xfrm>
          <a:prstGeom prst="rect">
            <a:avLst/>
          </a:prstGeom>
          <a:solidFill>
            <a:srgbClr val="FFFFFF"/>
          </a:solidFill>
          <a:ln w="28575">
            <a:solidFill>
              <a:srgbClr val="FF0000"/>
            </a:solidFill>
            <a:prstDash val="dash"/>
            <a:miter lim="800000"/>
          </a:ln>
        </p:spPr>
        <p:txBody>
          <a:bodyPr wrap="none" anchor="ctr"/>
          <a:lstStyle/>
          <a:p>
            <a:pPr indent="0" algn="ctr" defTabSz="457200">
              <a:buNone/>
            </a:pPr>
            <a:r>
              <a:rPr lang="en-US" sz="2000" dirty="0">
                <a:solidFill>
                  <a:srgbClr val="FF0000"/>
                </a:solidFill>
              </a:rPr>
              <a:t>Register</a:t>
            </a:r>
          </a:p>
          <a:p>
            <a:pPr indent="0" algn="ctr" defTabSz="457200">
              <a:buNone/>
            </a:pPr>
            <a:r>
              <a:rPr lang="en-US" sz="2000" dirty="0">
                <a:solidFill>
                  <a:srgbClr val="FF0000"/>
                </a:solidFill>
              </a:rPr>
              <a:t>File</a:t>
            </a:r>
          </a:p>
        </p:txBody>
      </p:sp>
      <p:sp>
        <p:nvSpPr>
          <p:cNvPr id="77" name="Line 19"/>
          <p:cNvSpPr>
            <a:spLocks noChangeShapeType="1"/>
          </p:cNvSpPr>
          <p:nvPr/>
        </p:nvSpPr>
        <p:spPr bwMode="auto">
          <a:xfrm>
            <a:off x="8868376" y="3917507"/>
            <a:ext cx="720000" cy="0"/>
          </a:xfrm>
          <a:prstGeom prst="line">
            <a:avLst/>
          </a:prstGeom>
          <a:noFill/>
          <a:ln w="38100">
            <a:solidFill>
              <a:srgbClr val="FF0000"/>
            </a:solidFill>
            <a:prstDash val="sysDash"/>
            <a:round/>
            <a:tailEnd type="triangle" w="med" len="med"/>
          </a:ln>
        </p:spPr>
        <p:txBody>
          <a:bodyPr wrap="none" anchor="ctr"/>
          <a:lstStyle/>
          <a:p>
            <a:pPr defTabSz="457200"/>
            <a:endParaRPr lang="en-US">
              <a:solidFill>
                <a:prstClr val="black"/>
              </a:solidFill>
            </a:endParaRPr>
          </a:p>
        </p:txBody>
      </p:sp>
      <p:sp>
        <p:nvSpPr>
          <p:cNvPr id="78" name="TextBox 77"/>
          <p:cNvSpPr txBox="1"/>
          <p:nvPr/>
        </p:nvSpPr>
        <p:spPr>
          <a:xfrm>
            <a:off x="4939427" y="6264865"/>
            <a:ext cx="1101090" cy="404495"/>
          </a:xfrm>
          <a:prstGeom prst="rect">
            <a:avLst/>
          </a:prstGeom>
          <a:gradFill>
            <a:gsLst>
              <a:gs pos="0">
                <a:schemeClr val="accent2"/>
              </a:gs>
              <a:gs pos="80000">
                <a:schemeClr val="accent2"/>
              </a:gs>
              <a:gs pos="100000">
                <a:schemeClr val="accent2"/>
              </a:gs>
            </a:gsLst>
          </a:grad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pPr indent="0">
              <a:buNone/>
            </a:pPr>
            <a:r>
              <a:rPr lang="zh-CN" altLang="en-US" sz="2400" dirty="0">
                <a:latin typeface="黑体" panose="02010609060101010101" pitchFamily="49" charset="-122"/>
                <a:ea typeface="黑体" panose="02010609060101010101" pitchFamily="49" charset="-122"/>
              </a:rPr>
              <a:t>读操作</a:t>
            </a:r>
          </a:p>
        </p:txBody>
      </p:sp>
      <p:sp>
        <p:nvSpPr>
          <p:cNvPr id="79" name="TextBox 78"/>
          <p:cNvSpPr txBox="1"/>
          <p:nvPr/>
        </p:nvSpPr>
        <p:spPr>
          <a:xfrm>
            <a:off x="9162499" y="6264865"/>
            <a:ext cx="1101090" cy="404495"/>
          </a:xfrm>
          <a:prstGeom prst="rect">
            <a:avLst/>
          </a:prstGeom>
          <a:gradFill>
            <a:gsLst>
              <a:gs pos="0">
                <a:schemeClr val="accent2"/>
              </a:gs>
              <a:gs pos="80000">
                <a:schemeClr val="accent2"/>
              </a:gs>
              <a:gs pos="100000">
                <a:schemeClr val="accent2"/>
              </a:gs>
            </a:gsLst>
          </a:grad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pPr indent="0">
              <a:buNone/>
            </a:pPr>
            <a:r>
              <a:rPr lang="zh-CN" altLang="en-US" sz="2400" dirty="0">
                <a:latin typeface="黑体" panose="02010609060101010101" pitchFamily="49" charset="-122"/>
                <a:ea typeface="黑体" panose="02010609060101010101" pitchFamily="49" charset="-122"/>
              </a:rPr>
              <a:t>写操作</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矩形 54272"/>
          <p:cNvSpPr/>
          <p:nvPr/>
        </p:nvSpPr>
        <p:spPr>
          <a:xfrm>
            <a:off x="2911361" y="6080648"/>
            <a:ext cx="7704458" cy="745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sp>
        <p:nvSpPr>
          <p:cNvPr id="2" name="标题 1"/>
          <p:cNvSpPr>
            <a:spLocks noGrp="1"/>
          </p:cNvSpPr>
          <p:nvPr>
            <p:ph type="title" idx="4294967295"/>
          </p:nvPr>
        </p:nvSpPr>
        <p:spPr>
          <a:xfrm>
            <a:off x="237728" y="174625"/>
            <a:ext cx="7010400" cy="478790"/>
          </a:xfrm>
        </p:spPr>
        <p:txBody>
          <a:bodyPr/>
          <a:lstStyle/>
          <a:p>
            <a:r>
              <a:rPr lang="zh-CN" altLang="en-US" sz="3200" dirty="0"/>
              <a:t>正确认识流水线：流水线级数与</a:t>
            </a:r>
            <a:r>
              <a:rPr lang="en-US" altLang="zh-CN" sz="3200" dirty="0" err="1"/>
              <a:t>RF</a:t>
            </a:r>
            <a:endParaRPr lang="zh-CN" altLang="en-US" sz="3200" dirty="0"/>
          </a:p>
        </p:txBody>
      </p:sp>
      <p:sp>
        <p:nvSpPr>
          <p:cNvPr id="3" name="内容占位符 2"/>
          <p:cNvSpPr>
            <a:spLocks noGrp="1"/>
          </p:cNvSpPr>
          <p:nvPr>
            <p:ph idx="4294967295"/>
          </p:nvPr>
        </p:nvSpPr>
        <p:spPr>
          <a:xfrm>
            <a:off x="1197610" y="4257040"/>
            <a:ext cx="4255770" cy="2487930"/>
          </a:xfrm>
        </p:spPr>
        <p:txBody>
          <a:bodyPr>
            <a:normAutofit/>
          </a:bodyPr>
          <a:lstStyle/>
          <a:p>
            <a:pPr>
              <a:lnSpc>
                <a:spcPct val="150000"/>
              </a:lnSpc>
            </a:pPr>
            <a:r>
              <a:rPr lang="en-US" altLang="zh-CN" dirty="0" err="1"/>
              <a:t>RF</a:t>
            </a:r>
            <a:r>
              <a:rPr lang="zh-CN" altLang="en-US" dirty="0"/>
              <a:t>：上升沿被更新</a:t>
            </a:r>
            <a:endParaRPr lang="en-US" altLang="zh-CN" dirty="0"/>
          </a:p>
          <a:p>
            <a:pPr lvl="1">
              <a:lnSpc>
                <a:spcPct val="150000"/>
              </a:lnSpc>
            </a:pPr>
            <a:r>
              <a:rPr lang="en-US" altLang="zh-CN" sz="2000" b="0" dirty="0"/>
              <a:t>WE</a:t>
            </a:r>
            <a:r>
              <a:rPr lang="zh-CN" altLang="en-US" sz="2000" b="0" dirty="0"/>
              <a:t>有效，则</a:t>
            </a:r>
            <a:r>
              <a:rPr lang="en-US" altLang="zh-CN" sz="2000" b="0" dirty="0" err="1"/>
              <a:t>WD</a:t>
            </a:r>
            <a:r>
              <a:rPr lang="zh-CN" altLang="en-US" sz="2000" b="0" dirty="0"/>
              <a:t>被写入</a:t>
            </a:r>
            <a:r>
              <a:rPr lang="en-US" altLang="zh-CN" sz="2000" b="0" dirty="0" err="1"/>
              <a:t>A3</a:t>
            </a:r>
            <a:endParaRPr lang="en-US" altLang="zh-CN" sz="2000" b="0" dirty="0"/>
          </a:p>
          <a:p>
            <a:pPr>
              <a:lnSpc>
                <a:spcPct val="150000"/>
              </a:lnSpc>
            </a:pPr>
            <a:r>
              <a:rPr lang="zh-CN" altLang="en-US" dirty="0"/>
              <a:t>输出：</a:t>
            </a:r>
            <a:r>
              <a:rPr lang="zh-CN" altLang="en-US" sz="2000" b="0" dirty="0"/>
              <a:t>与时钟无关，仅与</a:t>
            </a:r>
            <a:r>
              <a:rPr lang="en-US" altLang="zh-CN" sz="2000" b="0" dirty="0" err="1"/>
              <a:t>RF</a:t>
            </a:r>
            <a:r>
              <a:rPr lang="zh-CN" altLang="en-US" sz="2000" b="0" dirty="0"/>
              <a:t>内容及</a:t>
            </a:r>
            <a:r>
              <a:rPr lang="en-US" altLang="zh-CN" sz="2000" b="0" dirty="0"/>
              <a:t>A1/</a:t>
            </a:r>
            <a:r>
              <a:rPr lang="en-US" altLang="zh-CN" sz="2000" b="0" dirty="0" err="1"/>
              <a:t>A2</a:t>
            </a:r>
            <a:r>
              <a:rPr lang="zh-CN" altLang="en-US" sz="2000" b="0" dirty="0"/>
              <a:t>相关</a:t>
            </a:r>
            <a:endParaRPr lang="en-US" altLang="zh-CN" sz="2000" b="0" dirty="0"/>
          </a:p>
        </p:txBody>
      </p:sp>
      <p:grpSp>
        <p:nvGrpSpPr>
          <p:cNvPr id="226" name="组合 225"/>
          <p:cNvGrpSpPr/>
          <p:nvPr/>
        </p:nvGrpSpPr>
        <p:grpSpPr>
          <a:xfrm>
            <a:off x="2937981" y="797655"/>
            <a:ext cx="3602003" cy="432048"/>
            <a:chOff x="6372100" y="1556792"/>
            <a:chExt cx="3600500" cy="432048"/>
          </a:xfrm>
        </p:grpSpPr>
        <p:grpSp>
          <p:nvGrpSpPr>
            <p:cNvPr id="219" name="组合 218"/>
            <p:cNvGrpSpPr/>
            <p:nvPr/>
          </p:nvGrpSpPr>
          <p:grpSpPr>
            <a:xfrm>
              <a:off x="6372100" y="1556840"/>
              <a:ext cx="1799900" cy="432000"/>
              <a:chOff x="4356024" y="1556792"/>
              <a:chExt cx="432000" cy="396000"/>
            </a:xfrm>
          </p:grpSpPr>
          <p:cxnSp>
            <p:nvCxnSpPr>
              <p:cNvPr id="222" name="直接箭头连接符 221"/>
              <p:cNvCxnSpPr/>
              <p:nvPr/>
            </p:nvCxnSpPr>
            <p:spPr>
              <a:xfrm flipH="1" flipV="1">
                <a:off x="4358297" y="1556836"/>
                <a:ext cx="0" cy="39595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4356024" y="1556792"/>
                <a:ext cx="43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4" name="直接箭头连接符 223"/>
            <p:cNvCxnSpPr/>
            <p:nvPr/>
          </p:nvCxnSpPr>
          <p:spPr>
            <a:xfrm flipH="1">
              <a:off x="8172599" y="1988840"/>
              <a:ext cx="1800001"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p:nvPr/>
          </p:nvCxnSpPr>
          <p:spPr>
            <a:xfrm flipH="1" flipV="1">
              <a:off x="8164269" y="1556792"/>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7" name="组合 226"/>
          <p:cNvGrpSpPr/>
          <p:nvPr/>
        </p:nvGrpSpPr>
        <p:grpSpPr>
          <a:xfrm>
            <a:off x="4738192" y="797655"/>
            <a:ext cx="3600390" cy="432048"/>
            <a:chOff x="4572010" y="1556792"/>
            <a:chExt cx="3600390" cy="432048"/>
          </a:xfrm>
        </p:grpSpPr>
        <p:grpSp>
          <p:nvGrpSpPr>
            <p:cNvPr id="228" name="组合 227"/>
            <p:cNvGrpSpPr/>
            <p:nvPr/>
          </p:nvGrpSpPr>
          <p:grpSpPr>
            <a:xfrm>
              <a:off x="4572010" y="1556840"/>
              <a:ext cx="3599992" cy="432000"/>
              <a:chOff x="3923978" y="1556792"/>
              <a:chExt cx="864046" cy="396000"/>
            </a:xfrm>
          </p:grpSpPr>
          <p:grpSp>
            <p:nvGrpSpPr>
              <p:cNvPr id="231" name="组合 230"/>
              <p:cNvGrpSpPr/>
              <p:nvPr/>
            </p:nvGrpSpPr>
            <p:grpSpPr>
              <a:xfrm flipH="1">
                <a:off x="3923978" y="1556792"/>
                <a:ext cx="432073" cy="396000"/>
                <a:chOff x="6156077" y="1340768"/>
                <a:chExt cx="584563" cy="1872208"/>
              </a:xfrm>
            </p:grpSpPr>
            <p:cxnSp>
              <p:nvCxnSpPr>
                <p:cNvPr id="233" name="直接箭头连接符 232"/>
                <p:cNvCxnSpPr/>
                <p:nvPr/>
              </p:nvCxnSpPr>
              <p:spPr>
                <a:xfrm flipV="1">
                  <a:off x="6156077" y="1340768"/>
                  <a:ext cx="0" cy="18720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nvCxnSpPr>
              <p:spPr>
                <a:xfrm>
                  <a:off x="6156143" y="3212976"/>
                  <a:ext cx="584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2" name="直接箭头连接符 231"/>
              <p:cNvCxnSpPr/>
              <p:nvPr/>
            </p:nvCxnSpPr>
            <p:spPr>
              <a:xfrm>
                <a:off x="4356024" y="1556792"/>
                <a:ext cx="43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0" name="直接箭头连接符 229"/>
            <p:cNvCxnSpPr/>
            <p:nvPr/>
          </p:nvCxnSpPr>
          <p:spPr>
            <a:xfrm flipH="1" flipV="1">
              <a:off x="8172400" y="1556792"/>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6" name="五边形 235"/>
          <p:cNvSpPr/>
          <p:nvPr/>
        </p:nvSpPr>
        <p:spPr>
          <a:xfrm>
            <a:off x="2937982" y="3220775"/>
            <a:ext cx="4032000" cy="457200"/>
          </a:xfrm>
          <a:prstGeom prst="homePlate">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旧值</a:t>
            </a:r>
          </a:p>
        </p:txBody>
      </p:sp>
      <p:sp>
        <p:nvSpPr>
          <p:cNvPr id="237" name="TextBox 236"/>
          <p:cNvSpPr txBox="1"/>
          <p:nvPr/>
        </p:nvSpPr>
        <p:spPr>
          <a:xfrm>
            <a:off x="1653687" y="3220775"/>
            <a:ext cx="1284326"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defPPr>
              <a:defRPr lang="zh-CN"/>
            </a:defPPr>
            <a:lvl1pPr algn="r">
              <a:defRPr sz="2000">
                <a:solidFill>
                  <a:schemeClr val="tx1"/>
                </a:solidFill>
              </a:defRPr>
            </a:lvl1pPr>
          </a:lstStyle>
          <a:p>
            <a:pPr>
              <a:buNone/>
            </a:pPr>
            <a:r>
              <a:rPr lang="en-US" altLang="zh-CN" dirty="0" err="1"/>
              <a:t>RD1</a:t>
            </a:r>
            <a:r>
              <a:rPr lang="en-US" altLang="zh-CN" dirty="0"/>
              <a:t>/</a:t>
            </a:r>
            <a:r>
              <a:rPr lang="en-US" altLang="zh-CN" dirty="0" err="1"/>
              <a:t>RD2</a:t>
            </a:r>
            <a:endParaRPr lang="zh-CN" altLang="en-US" dirty="0"/>
          </a:p>
        </p:txBody>
      </p:sp>
      <p:sp>
        <p:nvSpPr>
          <p:cNvPr id="238" name="五边形 237"/>
          <p:cNvSpPr/>
          <p:nvPr/>
        </p:nvSpPr>
        <p:spPr>
          <a:xfrm>
            <a:off x="4943871" y="1373719"/>
            <a:ext cx="1954109"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新值</a:t>
            </a:r>
          </a:p>
        </p:txBody>
      </p:sp>
      <p:sp>
        <p:nvSpPr>
          <p:cNvPr id="239" name="TextBox 238"/>
          <p:cNvSpPr txBox="1"/>
          <p:nvPr/>
        </p:nvSpPr>
        <p:spPr>
          <a:xfrm>
            <a:off x="2310068" y="1430809"/>
            <a:ext cx="612667"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err="1">
                <a:solidFill>
                  <a:schemeClr val="tx1"/>
                </a:solidFill>
              </a:rPr>
              <a:t>WD</a:t>
            </a:r>
            <a:endParaRPr lang="zh-CN" altLang="en-US" sz="2000" dirty="0">
              <a:solidFill>
                <a:schemeClr val="tx1"/>
              </a:solidFill>
            </a:endParaRPr>
          </a:p>
        </p:txBody>
      </p:sp>
      <p:sp>
        <p:nvSpPr>
          <p:cNvPr id="240" name="TextBox 239"/>
          <p:cNvSpPr txBox="1"/>
          <p:nvPr/>
        </p:nvSpPr>
        <p:spPr>
          <a:xfrm>
            <a:off x="2333095" y="1934865"/>
            <a:ext cx="598241"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a:solidFill>
                  <a:schemeClr val="tx1"/>
                </a:solidFill>
              </a:rPr>
              <a:t>WE</a:t>
            </a:r>
            <a:endParaRPr lang="zh-CN" altLang="en-US" sz="2000" dirty="0">
              <a:solidFill>
                <a:schemeClr val="tx1"/>
              </a:solidFill>
            </a:endParaRPr>
          </a:p>
        </p:txBody>
      </p:sp>
      <p:grpSp>
        <p:nvGrpSpPr>
          <p:cNvPr id="245" name="组合 244"/>
          <p:cNvGrpSpPr/>
          <p:nvPr/>
        </p:nvGrpSpPr>
        <p:grpSpPr>
          <a:xfrm flipH="1">
            <a:off x="2937982" y="1974983"/>
            <a:ext cx="216024" cy="432000"/>
            <a:chOff x="6156077" y="1340768"/>
            <a:chExt cx="584563" cy="1872208"/>
          </a:xfrm>
        </p:grpSpPr>
        <p:cxnSp>
          <p:nvCxnSpPr>
            <p:cNvPr id="247" name="直接箭头连接符 246"/>
            <p:cNvCxnSpPr/>
            <p:nvPr/>
          </p:nvCxnSpPr>
          <p:spPr>
            <a:xfrm flipV="1">
              <a:off x="6156077" y="1340768"/>
              <a:ext cx="0" cy="18720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a:off x="6156143" y="3212976"/>
              <a:ext cx="584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6" name="直接箭头连接符 245"/>
          <p:cNvCxnSpPr/>
          <p:nvPr/>
        </p:nvCxnSpPr>
        <p:spPr>
          <a:xfrm>
            <a:off x="3153982" y="1974983"/>
            <a:ext cx="3672034"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p:nvPr/>
        </p:nvCxnSpPr>
        <p:spPr>
          <a:xfrm flipH="1">
            <a:off x="6826613" y="2406983"/>
            <a:ext cx="151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p:nvPr/>
        </p:nvCxnSpPr>
        <p:spPr>
          <a:xfrm flipH="1" flipV="1">
            <a:off x="6826414" y="1974935"/>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五边形 249"/>
          <p:cNvSpPr/>
          <p:nvPr/>
        </p:nvSpPr>
        <p:spPr>
          <a:xfrm>
            <a:off x="2937982" y="2572703"/>
            <a:ext cx="3816000" cy="457200"/>
          </a:xfrm>
          <a:prstGeom prst="homePlate">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旧值</a:t>
            </a:r>
          </a:p>
        </p:txBody>
      </p:sp>
      <p:sp>
        <p:nvSpPr>
          <p:cNvPr id="251" name="TextBox 250"/>
          <p:cNvSpPr txBox="1"/>
          <p:nvPr/>
        </p:nvSpPr>
        <p:spPr>
          <a:xfrm>
            <a:off x="1216068" y="2643009"/>
            <a:ext cx="1721945"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a:solidFill>
                  <a:schemeClr val="tx1"/>
                </a:solidFill>
              </a:rPr>
              <a:t>Register File</a:t>
            </a:r>
            <a:endParaRPr lang="zh-CN" altLang="en-US" sz="2000" dirty="0">
              <a:solidFill>
                <a:schemeClr val="tx1"/>
              </a:solidFill>
            </a:endParaRPr>
          </a:p>
        </p:txBody>
      </p:sp>
      <p:sp>
        <p:nvSpPr>
          <p:cNvPr id="253" name="五边形 252"/>
          <p:cNvSpPr/>
          <p:nvPr/>
        </p:nvSpPr>
        <p:spPr>
          <a:xfrm flipH="1">
            <a:off x="6754406" y="2572703"/>
            <a:ext cx="1584000"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1400" dirty="0">
                <a:solidFill>
                  <a:schemeClr val="tx1"/>
                </a:solidFill>
                <a:latin typeface="黑体" panose="02010609060101010101" pitchFamily="49" charset="-122"/>
                <a:ea typeface="黑体" panose="02010609060101010101" pitchFamily="49" charset="-122"/>
              </a:rPr>
              <a:t>某个寄存器</a:t>
            </a:r>
            <a:endParaRPr lang="en-US" altLang="zh-CN" sz="1400" dirty="0">
              <a:solidFill>
                <a:schemeClr val="tx1"/>
              </a:solidFill>
              <a:latin typeface="黑体" panose="02010609060101010101" pitchFamily="49" charset="-122"/>
              <a:ea typeface="黑体" panose="02010609060101010101" pitchFamily="49" charset="-122"/>
            </a:endParaRPr>
          </a:p>
          <a:p>
            <a:pPr algn="ctr">
              <a:buNone/>
            </a:pPr>
            <a:r>
              <a:rPr lang="zh-CN" altLang="en-US" sz="1400" dirty="0">
                <a:solidFill>
                  <a:schemeClr val="tx1"/>
                </a:solidFill>
                <a:latin typeface="黑体" panose="02010609060101010101" pitchFamily="49" charset="-122"/>
                <a:ea typeface="黑体" panose="02010609060101010101" pitchFamily="49" charset="-122"/>
              </a:rPr>
              <a:t>被更新</a:t>
            </a:r>
          </a:p>
        </p:txBody>
      </p:sp>
      <p:sp>
        <p:nvSpPr>
          <p:cNvPr id="254" name="五边形 253"/>
          <p:cNvSpPr/>
          <p:nvPr/>
        </p:nvSpPr>
        <p:spPr>
          <a:xfrm flipH="1">
            <a:off x="6970606" y="3220775"/>
            <a:ext cx="1368000"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更新</a:t>
            </a:r>
          </a:p>
        </p:txBody>
      </p:sp>
      <p:cxnSp>
        <p:nvCxnSpPr>
          <p:cNvPr id="255" name="直接箭头连接符 254"/>
          <p:cNvCxnSpPr/>
          <p:nvPr/>
        </p:nvCxnSpPr>
        <p:spPr>
          <a:xfrm flipH="1" flipV="1">
            <a:off x="6538382" y="653639"/>
            <a:ext cx="1602" cy="324036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2047761" y="869663"/>
            <a:ext cx="883575"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a:solidFill>
                  <a:schemeClr val="tx1"/>
                </a:solidFill>
              </a:rPr>
              <a:t>Clock</a:t>
            </a:r>
            <a:endParaRPr lang="zh-CN" altLang="en-US" sz="2000" dirty="0">
              <a:solidFill>
                <a:schemeClr val="tx1"/>
              </a:solidFill>
            </a:endParaRPr>
          </a:p>
        </p:txBody>
      </p:sp>
      <p:sp>
        <p:nvSpPr>
          <p:cNvPr id="258" name="流程图: 联系 257"/>
          <p:cNvSpPr>
            <a:spLocks noChangeAspect="1"/>
          </p:cNvSpPr>
          <p:nvPr/>
        </p:nvSpPr>
        <p:spPr>
          <a:xfrm>
            <a:off x="6484662" y="966055"/>
            <a:ext cx="108000" cy="108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cxnSp>
        <p:nvCxnSpPr>
          <p:cNvPr id="265" name="曲线连接符 264"/>
          <p:cNvCxnSpPr>
            <a:stCxn id="258" idx="4"/>
            <a:endCxn id="253" idx="3"/>
          </p:cNvCxnSpPr>
          <p:nvPr/>
        </p:nvCxnSpPr>
        <p:spPr>
          <a:xfrm rot="16200000" flipH="1">
            <a:off x="5782910" y="1829807"/>
            <a:ext cx="1727248" cy="215744"/>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9" name="曲线连接符 268"/>
          <p:cNvCxnSpPr>
            <a:stCxn id="250" idx="3"/>
            <a:endCxn id="236" idx="3"/>
          </p:cNvCxnSpPr>
          <p:nvPr/>
        </p:nvCxnSpPr>
        <p:spPr>
          <a:xfrm>
            <a:off x="6753982" y="2801303"/>
            <a:ext cx="216000" cy="648072"/>
          </a:xfrm>
          <a:prstGeom prst="curvedConnector3">
            <a:avLst>
              <a:gd name="adj1" fmla="val 1956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64" name="五边形 363"/>
          <p:cNvSpPr/>
          <p:nvPr/>
        </p:nvSpPr>
        <p:spPr>
          <a:xfrm flipH="1">
            <a:off x="6906806" y="1373719"/>
            <a:ext cx="1431378" cy="457200"/>
          </a:xfrm>
          <a:prstGeom prst="homePlate">
            <a:avLst/>
          </a:pr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en-US" altLang="zh-CN" sz="2000" dirty="0" err="1">
                <a:solidFill>
                  <a:schemeClr val="tx1"/>
                </a:solidFill>
                <a:latin typeface="黑体" panose="02010609060101010101" pitchFamily="49" charset="-122"/>
                <a:ea typeface="黑体" panose="02010609060101010101" pitchFamily="49" charset="-122"/>
              </a:rPr>
              <a:t>XXXXXX</a:t>
            </a:r>
            <a:endParaRPr lang="zh-CN" altLang="en-US" sz="2000" dirty="0">
              <a:solidFill>
                <a:schemeClr val="tx1"/>
              </a:solidFill>
              <a:latin typeface="黑体" panose="02010609060101010101" pitchFamily="49" charset="-122"/>
              <a:ea typeface="黑体" panose="02010609060101010101" pitchFamily="49" charset="-122"/>
            </a:endParaRPr>
          </a:p>
        </p:txBody>
      </p:sp>
      <p:pic>
        <p:nvPicPr>
          <p:cNvPr id="542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7" y="3745179"/>
            <a:ext cx="5153944" cy="2492133"/>
          </a:xfrm>
          <a:prstGeom prst="rect">
            <a:avLst/>
          </a:prstGeom>
          <a:solidFill>
            <a:schemeClr val="bg1"/>
          </a:solidFill>
          <a:ln>
            <a:noFill/>
          </a:ln>
          <a:effectLst/>
        </p:spPr>
      </p:pic>
      <p:sp>
        <p:nvSpPr>
          <p:cNvPr id="54272" name="左大括号 54271"/>
          <p:cNvSpPr/>
          <p:nvPr/>
        </p:nvSpPr>
        <p:spPr>
          <a:xfrm rot="16200000">
            <a:off x="6791977" y="5133089"/>
            <a:ext cx="288256" cy="2496254"/>
          </a:xfrm>
          <a:prstGeom prst="leftBrace">
            <a:avLst>
              <a:gd name="adj1" fmla="val 439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zh-CN" altLang="en-US"/>
          </a:p>
        </p:txBody>
      </p:sp>
      <p:sp>
        <p:nvSpPr>
          <p:cNvPr id="367" name="TextBox 366"/>
          <p:cNvSpPr txBox="1"/>
          <p:nvPr/>
        </p:nvSpPr>
        <p:spPr>
          <a:xfrm>
            <a:off x="6622509" y="6485274"/>
            <a:ext cx="700833" cy="353943"/>
          </a:xfrm>
          <a:prstGeom prst="rect">
            <a:avLst/>
          </a:prstGeom>
          <a:noFill/>
        </p:spPr>
        <p:txBody>
          <a:bodyPr wrap="none" rtlCol="0">
            <a:spAutoFit/>
          </a:bodyPr>
          <a:lstStyle/>
          <a:p>
            <a:pPr>
              <a:buNone/>
            </a:pPr>
            <a:r>
              <a:rPr lang="zh-CN" altLang="en-US" sz="2000" dirty="0">
                <a:latin typeface="黑体" panose="02010609060101010101" pitchFamily="49" charset="-122"/>
                <a:ea typeface="黑体" panose="02010609060101010101" pitchFamily="49" charset="-122"/>
              </a:rPr>
              <a:t>写入</a:t>
            </a:r>
          </a:p>
        </p:txBody>
      </p:sp>
      <p:sp>
        <p:nvSpPr>
          <p:cNvPr id="368" name="左大括号 367"/>
          <p:cNvSpPr/>
          <p:nvPr/>
        </p:nvSpPr>
        <p:spPr>
          <a:xfrm rot="16200000">
            <a:off x="9324146" y="5265216"/>
            <a:ext cx="288256" cy="2232000"/>
          </a:xfrm>
          <a:prstGeom prst="leftBrace">
            <a:avLst>
              <a:gd name="adj1" fmla="val 439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zh-CN" altLang="en-US"/>
          </a:p>
        </p:txBody>
      </p:sp>
      <p:sp>
        <p:nvSpPr>
          <p:cNvPr id="369" name="TextBox 368"/>
          <p:cNvSpPr txBox="1"/>
          <p:nvPr/>
        </p:nvSpPr>
        <p:spPr>
          <a:xfrm>
            <a:off x="9142789" y="6453336"/>
            <a:ext cx="700833" cy="353943"/>
          </a:xfrm>
          <a:prstGeom prst="rect">
            <a:avLst/>
          </a:prstGeom>
          <a:noFill/>
        </p:spPr>
        <p:txBody>
          <a:bodyPr wrap="none" rtlCol="0">
            <a:spAutoFit/>
          </a:bodyPr>
          <a:lstStyle/>
          <a:p>
            <a:pPr>
              <a:buNone/>
            </a:pPr>
            <a:r>
              <a:rPr lang="zh-CN" altLang="en-US" sz="2000" dirty="0">
                <a:latin typeface="黑体" panose="02010609060101010101" pitchFamily="49" charset="-122"/>
                <a:ea typeface="黑体" panose="02010609060101010101" pitchFamily="49" charset="-122"/>
              </a:rPr>
              <a:t>读出</a:t>
            </a:r>
          </a:p>
        </p:txBody>
      </p:sp>
      <p:sp>
        <p:nvSpPr>
          <p:cNvPr id="371" name="内容占位符 2"/>
          <p:cNvSpPr txBox="1"/>
          <p:nvPr/>
        </p:nvSpPr>
        <p:spPr>
          <a:xfrm>
            <a:off x="8633499" y="1296743"/>
            <a:ext cx="2647077" cy="1772217"/>
          </a:xfrm>
          <a:prstGeom prst="rect">
            <a:avLst/>
          </a:prstGeom>
        </p:spPr>
        <p:txBody>
          <a:bodyPr vert="horz" lIns="91440" tIns="45720" rIns="91440" bIns="45720" rtlCol="0">
            <a:normAutofit/>
          </a:bodyPr>
          <a:lstStyle>
            <a:lvl1pPr marL="342900" indent="-342900" algn="l" defTabSz="914400" rtl="0" eaLnBrk="1" fontAlgn="ctr" latinLnBrk="0" hangingPunct="1">
              <a:spcBef>
                <a:spcPts val="1200"/>
              </a:spcBef>
              <a:buClr>
                <a:srgbClr val="00B050"/>
              </a:buClr>
              <a:buSzPct val="50000"/>
              <a:buFont typeface="Wingdings" panose="05000000000000000000" pitchFamily="2" charset="2"/>
              <a:buChar char=""/>
              <a:defRPr sz="3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fontAlgn="ctr" latinLnBrk="0" hangingPunct="1">
              <a:spcBef>
                <a:spcPts val="1200"/>
              </a:spcBef>
              <a:buClr>
                <a:srgbClr val="0070C0"/>
              </a:buClr>
              <a:buSzPct val="50000"/>
              <a:buFont typeface="Wingdings" panose="05000000000000000000" pitchFamily="2" charset="2"/>
              <a:buChar char="u"/>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fontAlgn="ctr" latinLnBrk="0" hangingPunct="1">
              <a:spcBef>
                <a:spcPts val="1200"/>
              </a:spcBef>
              <a:buClr>
                <a:srgbClr val="FF0000"/>
              </a:buClr>
              <a:buSzPct val="50000"/>
              <a:buFont typeface="Wingdings" panose="05000000000000000000" pitchFamily="2" charset="2"/>
              <a:buChar char="l"/>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000" dirty="0" err="1"/>
              <a:t>RF</a:t>
            </a:r>
            <a:r>
              <a:rPr lang="zh-CN" altLang="en-US" sz="2000" dirty="0"/>
              <a:t>具有</a:t>
            </a:r>
            <a:r>
              <a:rPr lang="en-US" altLang="zh-CN" sz="2000" dirty="0"/>
              <a:t>2</a:t>
            </a:r>
            <a:r>
              <a:rPr lang="zh-CN" altLang="en-US" sz="2000" dirty="0"/>
              <a:t>重行为</a:t>
            </a:r>
            <a:endParaRPr lang="en-US" altLang="zh-CN" sz="2000" dirty="0"/>
          </a:p>
          <a:p>
            <a:r>
              <a:rPr lang="zh-CN" altLang="en-US" sz="2000" dirty="0"/>
              <a:t>读出：组合逻辑</a:t>
            </a:r>
            <a:endParaRPr lang="en-US" altLang="zh-CN" sz="2000" dirty="0"/>
          </a:p>
          <a:p>
            <a:r>
              <a:rPr lang="zh-CN" altLang="en-US" sz="2000" dirty="0"/>
              <a:t>写入：时序逻辑</a:t>
            </a:r>
            <a:r>
              <a:rPr lang="en-US" altLang="zh-CN" sz="2000" dirty="0"/>
              <a:t>(</a:t>
            </a:r>
            <a:r>
              <a:rPr lang="zh-CN" altLang="en-US" sz="2000" dirty="0"/>
              <a:t>寄存器</a:t>
            </a:r>
            <a:r>
              <a:rPr lang="en-US" altLang="zh-CN" sz="20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893" y="141605"/>
            <a:ext cx="10668635" cy="479747"/>
          </a:xfrm>
        </p:spPr>
        <p:txBody>
          <a:bodyPr wrap="square"/>
          <a:lstStyle/>
          <a:p>
            <a:r>
              <a:rPr lang="zh-CN" altLang="en-US" sz="3200" dirty="0"/>
              <a:t>正确认识流水线：流水阶段与流水线寄存器</a:t>
            </a:r>
          </a:p>
        </p:txBody>
      </p:sp>
      <p:sp>
        <p:nvSpPr>
          <p:cNvPr id="4" name="灯片编号占位符 3"/>
          <p:cNvSpPr>
            <a:spLocks noGrp="1"/>
          </p:cNvSpPr>
          <p:nvPr>
            <p:ph type="sldNum" sz="quarter" idx="4294967295"/>
          </p:nvPr>
        </p:nvSpPr>
        <p:spPr>
          <a:xfrm>
            <a:off x="9744075" y="6480175"/>
            <a:ext cx="2447925" cy="365125"/>
          </a:xfrm>
        </p:spPr>
        <p:txBody>
          <a:bodyPr/>
          <a:lstStyle/>
          <a:p>
            <a:fld id="{28830286-F6D1-4D88-8A08-C1E3876262BA}" type="slidenum">
              <a:rPr lang="zh-CN" altLang="en-US" smtClean="0">
                <a:solidFill>
                  <a:prstClr val="black"/>
                </a:solidFill>
              </a:rPr>
              <a:t>27</a:t>
            </a:fld>
            <a:endParaRPr lang="zh-CN" altLang="en-US" dirty="0">
              <a:solidFill>
                <a:prstClr val="black"/>
              </a:solidFill>
            </a:endParaRPr>
          </a:p>
        </p:txBody>
      </p:sp>
      <p:sp>
        <p:nvSpPr>
          <p:cNvPr id="135" name="内容占位符 2"/>
          <p:cNvSpPr>
            <a:spLocks noGrp="1"/>
          </p:cNvSpPr>
          <p:nvPr>
            <p:ph idx="4294967295"/>
          </p:nvPr>
        </p:nvSpPr>
        <p:spPr>
          <a:xfrm>
            <a:off x="1091565" y="841375"/>
            <a:ext cx="8929370" cy="3571240"/>
          </a:xfrm>
        </p:spPr>
        <p:txBody>
          <a:bodyPr>
            <a:normAutofit/>
          </a:bodyPr>
          <a:lstStyle/>
          <a:p>
            <a:r>
              <a:rPr lang="zh-CN" altLang="en-US" dirty="0"/>
              <a:t>流水阶段：组合逻辑</a:t>
            </a:r>
            <a:r>
              <a:rPr lang="en-US" altLang="zh-CN" dirty="0"/>
              <a:t>+</a:t>
            </a:r>
            <a:r>
              <a:rPr lang="zh-CN" altLang="en-US" dirty="0"/>
              <a:t>寄存器</a:t>
            </a:r>
            <a:endParaRPr lang="en-US" altLang="zh-CN" dirty="0"/>
          </a:p>
          <a:p>
            <a:pPr lvl="1"/>
            <a:r>
              <a:rPr lang="zh-CN" altLang="en-US" dirty="0"/>
              <a:t>起始：</a:t>
            </a:r>
            <a:r>
              <a:rPr lang="zh-CN" altLang="en-US" b="0" dirty="0"/>
              <a:t>前级流水线寄存器的</a:t>
            </a:r>
            <a:r>
              <a:rPr lang="zh-CN" altLang="en-US" b="0" dirty="0">
                <a:solidFill>
                  <a:srgbClr val="FF0000"/>
                </a:solidFill>
              </a:rPr>
              <a:t>输出</a:t>
            </a:r>
            <a:endParaRPr lang="en-US" altLang="zh-CN" b="0" dirty="0">
              <a:solidFill>
                <a:srgbClr val="FF0000"/>
              </a:solidFill>
            </a:endParaRPr>
          </a:p>
          <a:p>
            <a:pPr lvl="1"/>
            <a:r>
              <a:rPr lang="zh-CN" altLang="en-US" dirty="0"/>
              <a:t>中间：</a:t>
            </a:r>
            <a:r>
              <a:rPr lang="zh-CN" altLang="en-US" b="0" dirty="0"/>
              <a:t>组合逻辑（如</a:t>
            </a:r>
            <a:r>
              <a:rPr lang="en-US" altLang="zh-CN" b="0" dirty="0" err="1"/>
              <a:t>ALU</a:t>
            </a:r>
            <a:r>
              <a:rPr lang="zh-CN" altLang="en-US" b="0" dirty="0"/>
              <a:t>）</a:t>
            </a:r>
            <a:endParaRPr lang="en-US" altLang="zh-CN" b="0" dirty="0"/>
          </a:p>
          <a:p>
            <a:pPr lvl="1"/>
            <a:r>
              <a:rPr lang="zh-CN" altLang="en-US" dirty="0"/>
              <a:t>结束：</a:t>
            </a:r>
            <a:r>
              <a:rPr lang="zh-CN" altLang="en-US" b="0" dirty="0">
                <a:solidFill>
                  <a:srgbClr val="FF0000"/>
                </a:solidFill>
              </a:rPr>
              <a:t>写入</a:t>
            </a:r>
            <a:r>
              <a:rPr lang="zh-CN" altLang="en-US" b="0" dirty="0"/>
              <a:t>后级流水线寄存器</a:t>
            </a:r>
            <a:endParaRPr lang="en-US" altLang="zh-CN" b="0" dirty="0"/>
          </a:p>
          <a:p>
            <a:pPr marL="474980" lvl="1" indent="0">
              <a:buNone/>
            </a:pPr>
            <a:r>
              <a:rPr lang="en-US" altLang="zh-CN" b="0" dirty="0"/>
              <a:t>	       </a:t>
            </a:r>
            <a:r>
              <a:rPr lang="zh-CN" altLang="en-US" b="0" dirty="0"/>
              <a:t>当时钟上升沿到来时，组合逻辑计算结果写入后级寄存器</a:t>
            </a:r>
            <a:endParaRPr lang="en-US" altLang="zh-CN" b="0" dirty="0"/>
          </a:p>
          <a:p>
            <a:r>
              <a:rPr lang="zh-CN" altLang="en-US" dirty="0"/>
              <a:t>示例：</a:t>
            </a:r>
            <a:r>
              <a:rPr lang="en-US" altLang="zh-CN" dirty="0"/>
              <a:t>EX</a:t>
            </a:r>
            <a:r>
              <a:rPr lang="zh-CN" altLang="en-US" dirty="0"/>
              <a:t>阶段</a:t>
            </a:r>
            <a:endParaRPr lang="en-US" altLang="zh-CN" dirty="0"/>
          </a:p>
          <a:p>
            <a:pPr lvl="1"/>
            <a:r>
              <a:rPr lang="zh-CN" altLang="en-US" dirty="0"/>
              <a:t>起始：</a:t>
            </a:r>
            <a:r>
              <a:rPr lang="en-US" altLang="zh-CN" b="0" dirty="0"/>
              <a:t>ID/EX</a:t>
            </a:r>
            <a:r>
              <a:rPr lang="zh-CN" altLang="en-US" b="0" dirty="0"/>
              <a:t>流水线寄存器中的</a:t>
            </a:r>
            <a:r>
              <a:rPr lang="en-US" altLang="zh-CN" b="0" dirty="0" err="1"/>
              <a:t>RF</a:t>
            </a:r>
            <a:r>
              <a:rPr lang="zh-CN" altLang="en-US" b="0" dirty="0"/>
              <a:t>寄存器</a:t>
            </a:r>
            <a:r>
              <a:rPr lang="en-US" altLang="zh-CN" b="0" dirty="0"/>
              <a:t>/</a:t>
            </a:r>
            <a:r>
              <a:rPr lang="zh-CN" altLang="en-US" b="0" dirty="0"/>
              <a:t>扩展单元的</a:t>
            </a:r>
            <a:r>
              <a:rPr lang="zh-CN" altLang="en-US" b="0" dirty="0">
                <a:solidFill>
                  <a:srgbClr val="FF0000"/>
                </a:solidFill>
              </a:rPr>
              <a:t>输出</a:t>
            </a:r>
            <a:endParaRPr lang="en-US" altLang="zh-CN" b="0" dirty="0">
              <a:solidFill>
                <a:srgbClr val="FF0000"/>
              </a:solidFill>
            </a:endParaRPr>
          </a:p>
          <a:p>
            <a:pPr lvl="1"/>
            <a:r>
              <a:rPr lang="zh-CN" altLang="en-US" dirty="0"/>
              <a:t>中间</a:t>
            </a:r>
            <a:r>
              <a:rPr lang="en-US" altLang="zh-CN" dirty="0"/>
              <a:t>(</a:t>
            </a:r>
            <a:r>
              <a:rPr lang="zh-CN" altLang="en-US" dirty="0"/>
              <a:t>组合逻辑</a:t>
            </a:r>
            <a:r>
              <a:rPr lang="en-US" altLang="zh-CN" dirty="0"/>
              <a:t>)</a:t>
            </a:r>
            <a:r>
              <a:rPr lang="zh-CN" altLang="en-US" dirty="0"/>
              <a:t>：</a:t>
            </a:r>
            <a:r>
              <a:rPr lang="en-US" altLang="zh-CN" b="0" dirty="0" err="1">
                <a:solidFill>
                  <a:srgbClr val="FF0000"/>
                </a:solidFill>
              </a:rPr>
              <a:t>ALU</a:t>
            </a:r>
            <a:r>
              <a:rPr lang="zh-CN" altLang="en-US" b="0" dirty="0"/>
              <a:t>完成</a:t>
            </a:r>
            <a:r>
              <a:rPr lang="zh-CN" altLang="en-US" b="0" dirty="0">
                <a:solidFill>
                  <a:srgbClr val="FF0000"/>
                </a:solidFill>
              </a:rPr>
              <a:t>计算</a:t>
            </a:r>
            <a:endParaRPr lang="en-US" altLang="zh-CN" b="0" dirty="0">
              <a:solidFill>
                <a:srgbClr val="FF0000"/>
              </a:solidFill>
            </a:endParaRPr>
          </a:p>
          <a:p>
            <a:pPr lvl="1"/>
            <a:r>
              <a:rPr lang="zh-CN" altLang="en-US" dirty="0"/>
              <a:t>结束</a:t>
            </a:r>
            <a:r>
              <a:rPr lang="en-US" altLang="zh-CN" dirty="0"/>
              <a:t>(</a:t>
            </a:r>
            <a:r>
              <a:rPr lang="zh-CN" altLang="en-US" dirty="0"/>
              <a:t>寄存器</a:t>
            </a:r>
            <a:r>
              <a:rPr lang="en-US" altLang="zh-CN" dirty="0"/>
              <a:t>)</a:t>
            </a:r>
            <a:r>
              <a:rPr lang="zh-CN" altLang="en-US" dirty="0"/>
              <a:t>：</a:t>
            </a:r>
            <a:r>
              <a:rPr lang="zh-CN" altLang="en-US" b="0" dirty="0"/>
              <a:t>在</a:t>
            </a:r>
            <a:r>
              <a:rPr lang="en-US" altLang="zh-CN" b="0" dirty="0"/>
              <a:t>clock</a:t>
            </a:r>
            <a:r>
              <a:rPr lang="zh-CN" altLang="en-US" b="0" dirty="0">
                <a:solidFill>
                  <a:srgbClr val="FF0000"/>
                </a:solidFill>
              </a:rPr>
              <a:t>上升沿到来时</a:t>
            </a:r>
            <a:r>
              <a:rPr lang="zh-CN" altLang="en-US" b="0" dirty="0"/>
              <a:t>，结果</a:t>
            </a:r>
            <a:r>
              <a:rPr lang="zh-CN" altLang="en-US" b="0" dirty="0">
                <a:solidFill>
                  <a:srgbClr val="FF0000"/>
                </a:solidFill>
              </a:rPr>
              <a:t>写入</a:t>
            </a:r>
            <a:r>
              <a:rPr lang="en-US" altLang="zh-CN" b="0" dirty="0"/>
              <a:t>EX/MEM</a:t>
            </a:r>
            <a:r>
              <a:rPr lang="zh-CN" altLang="en-US" b="0" dirty="0"/>
              <a:t>中相应寄存器</a:t>
            </a:r>
            <a:endParaRPr lang="en-US" altLang="zh-CN" b="0" dirty="0"/>
          </a:p>
        </p:txBody>
      </p:sp>
      <p:sp>
        <p:nvSpPr>
          <p:cNvPr id="54278" name="矩形 54277"/>
          <p:cNvSpPr/>
          <p:nvPr/>
        </p:nvSpPr>
        <p:spPr>
          <a:xfrm>
            <a:off x="7032104" y="6381328"/>
            <a:ext cx="3635896"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536" y="4509121"/>
            <a:ext cx="4246372"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 name="Group 46"/>
          <p:cNvGrpSpPr/>
          <p:nvPr/>
        </p:nvGrpSpPr>
        <p:grpSpPr bwMode="auto">
          <a:xfrm>
            <a:off x="4470805" y="6093302"/>
            <a:ext cx="789085" cy="393701"/>
            <a:chOff x="697" y="2832"/>
            <a:chExt cx="950" cy="248"/>
          </a:xfrm>
        </p:grpSpPr>
        <p:sp>
          <p:nvSpPr>
            <p:cNvPr id="100" name="Text Box 47"/>
            <p:cNvSpPr txBox="1">
              <a:spLocks noChangeArrowheads="1"/>
            </p:cNvSpPr>
            <p:nvPr/>
          </p:nvSpPr>
          <p:spPr bwMode="auto">
            <a:xfrm>
              <a:off x="818" y="2857"/>
              <a:ext cx="635" cy="223"/>
            </a:xfrm>
            <a:prstGeom prst="rect">
              <a:avLst/>
            </a:prstGeom>
            <a:noFill/>
            <a:ln w="28575">
              <a:noFill/>
              <a:miter lim="800000"/>
            </a:ln>
            <a:effectLst/>
          </p:spPr>
          <p:txBody>
            <a:bodyPr wrap="none" anchor="ctr">
              <a:spAutoFit/>
            </a:bodyPr>
            <a:lstStyle/>
            <a:p>
              <a:pPr algn="ctr" defTabSz="457200">
                <a:buNone/>
                <a:defRPr/>
              </a:pPr>
              <a:r>
                <a:rPr lang="en-US" altLang="zh-CN" sz="2000" dirty="0"/>
                <a:t>EX</a:t>
              </a:r>
              <a:endParaRPr lang="en-US" sz="2000" dirty="0"/>
            </a:p>
          </p:txBody>
        </p:sp>
        <p:sp>
          <p:nvSpPr>
            <p:cNvPr id="101"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buNone/>
                <a:defRPr/>
              </a:pPr>
              <a:endParaRPr lang="en-US">
                <a:solidFill>
                  <a:srgbClr val="FF0000"/>
                </a:solidFill>
              </a:endParaRPr>
            </a:p>
          </p:txBody>
        </p:sp>
      </p:grpSp>
      <p:sp>
        <p:nvSpPr>
          <p:cNvPr id="3" name="矩形 2"/>
          <p:cNvSpPr/>
          <p:nvPr/>
        </p:nvSpPr>
        <p:spPr>
          <a:xfrm>
            <a:off x="7176120" y="530128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err="1">
                <a:solidFill>
                  <a:schemeClr val="tx1"/>
                </a:solidFill>
              </a:rPr>
              <a:t>RF</a:t>
            </a:r>
            <a:endParaRPr lang="zh-CN" altLang="en-US" dirty="0">
              <a:solidFill>
                <a:schemeClr val="tx1"/>
              </a:solidFill>
            </a:endParaRPr>
          </a:p>
        </p:txBody>
      </p:sp>
      <p:sp>
        <p:nvSpPr>
          <p:cNvPr id="103" name="Freeform 18"/>
          <p:cNvSpPr/>
          <p:nvPr/>
        </p:nvSpPr>
        <p:spPr bwMode="auto">
          <a:xfrm>
            <a:off x="8040217" y="5229200"/>
            <a:ext cx="504056" cy="887625"/>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rgbClr val="FF0000"/>
            </a:solidFill>
            <a:round/>
          </a:ln>
        </p:spPr>
        <p:txBody>
          <a:bodyPr wrap="none" anchor="ctr"/>
          <a:lstStyle/>
          <a:p>
            <a:pPr algn="ctr" defTabSz="457200">
              <a:buNone/>
            </a:pPr>
            <a:r>
              <a:rPr lang="en-US" sz="2000" dirty="0">
                <a:solidFill>
                  <a:prstClr val="black"/>
                </a:solidFill>
              </a:rPr>
              <a:t>ALU</a:t>
            </a:r>
          </a:p>
        </p:txBody>
      </p:sp>
      <p:sp>
        <p:nvSpPr>
          <p:cNvPr id="105" name="矩形 104"/>
          <p:cNvSpPr/>
          <p:nvPr/>
        </p:nvSpPr>
        <p:spPr>
          <a:xfrm>
            <a:off x="7176120" y="602136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a:off x="7176120" y="458128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107" name="矩形 106"/>
          <p:cNvSpPr/>
          <p:nvPr/>
        </p:nvSpPr>
        <p:spPr>
          <a:xfrm>
            <a:off x="8886170" y="530112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buNone/>
            </a:pPr>
            <a:r>
              <a:rPr lang="en-US" altLang="zh-CN" sz="1600" dirty="0" err="1">
                <a:solidFill>
                  <a:schemeClr val="tx1"/>
                </a:solidFill>
                <a:latin typeface="黑体" panose="02010609060101010101" pitchFamily="49" charset="-122"/>
                <a:ea typeface="黑体" panose="02010609060101010101" pitchFamily="49" charset="-122"/>
              </a:rPr>
              <a:t>ALU</a:t>
            </a:r>
            <a:endParaRPr lang="en-US" altLang="zh-CN" sz="1600" dirty="0">
              <a:solidFill>
                <a:schemeClr val="tx1"/>
              </a:solidFill>
              <a:latin typeface="黑体" panose="02010609060101010101" pitchFamily="49" charset="-122"/>
              <a:ea typeface="黑体" panose="02010609060101010101" pitchFamily="49" charset="-122"/>
            </a:endParaRPr>
          </a:p>
          <a:p>
            <a:pPr algn="ctr">
              <a:buNone/>
            </a:pPr>
            <a:r>
              <a:rPr lang="zh-CN" altLang="en-US" sz="1600" dirty="0">
                <a:solidFill>
                  <a:schemeClr val="tx1"/>
                </a:solidFill>
                <a:latin typeface="黑体" panose="02010609060101010101" pitchFamily="49" charset="-122"/>
                <a:ea typeface="黑体" panose="02010609060101010101" pitchFamily="49" charset="-122"/>
              </a:rPr>
              <a:t>结果</a:t>
            </a:r>
          </a:p>
        </p:txBody>
      </p:sp>
      <p:sp>
        <p:nvSpPr>
          <p:cNvPr id="108" name="矩形 107"/>
          <p:cNvSpPr/>
          <p:nvPr/>
        </p:nvSpPr>
        <p:spPr>
          <a:xfrm>
            <a:off x="8886170" y="602120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a:off x="8886170" y="458112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5" name="TextBox 4"/>
          <p:cNvSpPr txBox="1"/>
          <p:nvPr/>
        </p:nvSpPr>
        <p:spPr>
          <a:xfrm>
            <a:off x="7032104" y="4221088"/>
            <a:ext cx="787395" cy="327782"/>
          </a:xfrm>
          <a:prstGeom prst="rect">
            <a:avLst/>
          </a:prstGeom>
          <a:noFill/>
        </p:spPr>
        <p:txBody>
          <a:bodyPr vert="horz" wrap="none" rtlCol="0">
            <a:spAutoFit/>
          </a:bodyPr>
          <a:lstStyle/>
          <a:p>
            <a:pPr>
              <a:buNone/>
            </a:pPr>
            <a:r>
              <a:rPr lang="en-US" altLang="zh-CN"/>
              <a:t>ID/EX</a:t>
            </a:r>
            <a:endParaRPr lang="zh-CN" altLang="en-US" dirty="0"/>
          </a:p>
        </p:txBody>
      </p:sp>
      <p:sp>
        <p:nvSpPr>
          <p:cNvPr id="111" name="TextBox 110"/>
          <p:cNvSpPr txBox="1"/>
          <p:nvPr/>
        </p:nvSpPr>
        <p:spPr>
          <a:xfrm>
            <a:off x="8754989" y="4221088"/>
            <a:ext cx="1095172" cy="327782"/>
          </a:xfrm>
          <a:prstGeom prst="rect">
            <a:avLst/>
          </a:prstGeom>
          <a:noFill/>
        </p:spPr>
        <p:txBody>
          <a:bodyPr vert="horz" wrap="none" rtlCol="0">
            <a:spAutoFit/>
          </a:bodyPr>
          <a:lstStyle/>
          <a:p>
            <a:pPr>
              <a:buNone/>
            </a:pPr>
            <a:r>
              <a:rPr lang="en-US" altLang="zh-CN" dirty="0"/>
              <a:t>EX/MEM</a:t>
            </a:r>
            <a:endParaRPr lang="zh-CN" altLang="en-US" dirty="0"/>
          </a:p>
        </p:txBody>
      </p:sp>
      <p:cxnSp>
        <p:nvCxnSpPr>
          <p:cNvPr id="54273" name="直接箭头连接符 54272"/>
          <p:cNvCxnSpPr/>
          <p:nvPr/>
        </p:nvCxnSpPr>
        <p:spPr>
          <a:xfrm>
            <a:off x="7608168" y="5445224"/>
            <a:ext cx="432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7608167" y="5877272"/>
            <a:ext cx="432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8542173" y="5661248"/>
            <a:ext cx="362139"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276" name="等腰三角形 54275"/>
          <p:cNvSpPr/>
          <p:nvPr/>
        </p:nvSpPr>
        <p:spPr>
          <a:xfrm>
            <a:off x="7320152" y="6597352"/>
            <a:ext cx="144000" cy="144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a:off x="9048344" y="6597352"/>
            <a:ext cx="144000" cy="144000"/>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箭头连接符 118"/>
          <p:cNvCxnSpPr/>
          <p:nvPr/>
        </p:nvCxnSpPr>
        <p:spPr>
          <a:xfrm>
            <a:off x="9336360" y="566124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9336360" y="494116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9336360" y="638132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7608168" y="6381328"/>
            <a:ext cx="21600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rot="16200000">
            <a:off x="7572192" y="6129328"/>
            <a:ext cx="504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1" end="1"/>
                                            </p:txEl>
                                          </p:spTgt>
                                        </p:tgtEl>
                                        <p:attrNameLst>
                                          <p:attrName>style.visibility</p:attrName>
                                        </p:attrNameLst>
                                      </p:cBhvr>
                                      <p:to>
                                        <p:strVal val="visible"/>
                                      </p:to>
                                    </p:set>
                                    <p:animEffect transition="in" filter="fade">
                                      <p:cBhvr>
                                        <p:cTn id="7" dur="500"/>
                                        <p:tgtEl>
                                          <p:spTgt spid="13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5">
                                            <p:txEl>
                                              <p:pRg st="6" end="6"/>
                                            </p:txEl>
                                          </p:spTgt>
                                        </p:tgtEl>
                                        <p:attrNameLst>
                                          <p:attrName>style.visibility</p:attrName>
                                        </p:attrNameLst>
                                      </p:cBhvr>
                                      <p:to>
                                        <p:strVal val="visible"/>
                                      </p:to>
                                    </p:set>
                                    <p:animEffect transition="in" filter="fade">
                                      <p:cBhvr>
                                        <p:cTn id="10" dur="500"/>
                                        <p:tgtEl>
                                          <p:spTgt spid="13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5">
                                            <p:txEl>
                                              <p:pRg st="2" end="2"/>
                                            </p:txEl>
                                          </p:spTgt>
                                        </p:tgtEl>
                                        <p:attrNameLst>
                                          <p:attrName>style.visibility</p:attrName>
                                        </p:attrNameLst>
                                      </p:cBhvr>
                                      <p:to>
                                        <p:strVal val="visible"/>
                                      </p:to>
                                    </p:set>
                                    <p:animEffect transition="in" filter="fade">
                                      <p:cBhvr>
                                        <p:cTn id="15" dur="500"/>
                                        <p:tgtEl>
                                          <p:spTgt spid="13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xEl>
                                              <p:pRg st="7" end="7"/>
                                            </p:txEl>
                                          </p:spTgt>
                                        </p:tgtEl>
                                        <p:attrNameLst>
                                          <p:attrName>style.visibility</p:attrName>
                                        </p:attrNameLst>
                                      </p:cBhvr>
                                      <p:to>
                                        <p:strVal val="visible"/>
                                      </p:to>
                                    </p:set>
                                    <p:animEffect transition="in" filter="fade">
                                      <p:cBhvr>
                                        <p:cTn id="18" dur="500"/>
                                        <p:tgtEl>
                                          <p:spTgt spid="135">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5">
                                            <p:txEl>
                                              <p:pRg st="3" end="3"/>
                                            </p:txEl>
                                          </p:spTgt>
                                        </p:tgtEl>
                                        <p:attrNameLst>
                                          <p:attrName>style.visibility</p:attrName>
                                        </p:attrNameLst>
                                      </p:cBhvr>
                                      <p:to>
                                        <p:strVal val="visible"/>
                                      </p:to>
                                    </p:set>
                                    <p:animEffect transition="in" filter="fade">
                                      <p:cBhvr>
                                        <p:cTn id="23" dur="500"/>
                                        <p:tgtEl>
                                          <p:spTgt spid="13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5">
                                            <p:txEl>
                                              <p:pRg st="4" end="4"/>
                                            </p:txEl>
                                          </p:spTgt>
                                        </p:tgtEl>
                                        <p:attrNameLst>
                                          <p:attrName>style.visibility</p:attrName>
                                        </p:attrNameLst>
                                      </p:cBhvr>
                                      <p:to>
                                        <p:strVal val="visible"/>
                                      </p:to>
                                    </p:set>
                                    <p:animEffect transition="in" filter="fade">
                                      <p:cBhvr>
                                        <p:cTn id="26" dur="500"/>
                                        <p:tgtEl>
                                          <p:spTgt spid="135">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35">
                                            <p:txEl>
                                              <p:pRg st="8" end="8"/>
                                            </p:txEl>
                                          </p:spTgt>
                                        </p:tgtEl>
                                        <p:attrNameLst>
                                          <p:attrName>style.visibility</p:attrName>
                                        </p:attrNameLst>
                                      </p:cBhvr>
                                      <p:to>
                                        <p:strVal val="visible"/>
                                      </p:to>
                                    </p:set>
                                    <p:animEffect transition="in" filter="fade">
                                      <p:cBhvr>
                                        <p:cTn id="29" dur="500"/>
                                        <p:tgtEl>
                                          <p:spTgt spid="1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188640"/>
            <a:ext cx="7010400" cy="479747"/>
          </a:xfrm>
        </p:spPr>
        <p:txBody>
          <a:bodyPr/>
          <a:lstStyle/>
          <a:p>
            <a:r>
              <a:rPr lang="zh-CN" altLang="en-US" sz="3200" dirty="0"/>
              <a:t>正确认识流水线：</a:t>
            </a:r>
            <a:r>
              <a:rPr lang="en-US" altLang="zh-CN" sz="3200" dirty="0" err="1"/>
              <a:t>DM</a:t>
            </a:r>
            <a:endParaRPr lang="zh-CN" altLang="en-US" sz="3200" dirty="0"/>
          </a:p>
        </p:txBody>
      </p:sp>
      <p:sp>
        <p:nvSpPr>
          <p:cNvPr id="135" name="内容占位符 2"/>
          <p:cNvSpPr>
            <a:spLocks noGrp="1"/>
          </p:cNvSpPr>
          <p:nvPr>
            <p:ph idx="4294967295"/>
          </p:nvPr>
        </p:nvSpPr>
        <p:spPr>
          <a:xfrm>
            <a:off x="965200" y="925830"/>
            <a:ext cx="10603408" cy="1968198"/>
          </a:xfrm>
        </p:spPr>
        <p:txBody>
          <a:bodyPr>
            <a:normAutofit/>
          </a:bodyPr>
          <a:lstStyle/>
          <a:p>
            <a:pPr>
              <a:lnSpc>
                <a:spcPct val="150000"/>
              </a:lnSpc>
            </a:pPr>
            <a:r>
              <a:rPr lang="zh-CN" altLang="en-US" dirty="0"/>
              <a:t>写入时：</a:t>
            </a:r>
            <a:r>
              <a:rPr lang="zh-CN" altLang="en-US" b="0" dirty="0"/>
              <a:t>表现为寄存器（状态元件操作），属于</a:t>
            </a:r>
            <a:r>
              <a:rPr lang="en-US" altLang="zh-CN" b="0" dirty="0"/>
              <a:t>MEM/WB</a:t>
            </a:r>
            <a:r>
              <a:rPr lang="zh-CN" altLang="en-US" b="0" dirty="0"/>
              <a:t>寄存器范畴</a:t>
            </a:r>
            <a:endParaRPr lang="en-US" altLang="zh-CN" b="0" dirty="0"/>
          </a:p>
          <a:p>
            <a:pPr>
              <a:lnSpc>
                <a:spcPct val="150000"/>
              </a:lnSpc>
            </a:pPr>
            <a:r>
              <a:rPr lang="zh-CN" altLang="en-US" dirty="0"/>
              <a:t>读出时：</a:t>
            </a:r>
            <a:r>
              <a:rPr lang="zh-CN" altLang="en-US" b="0" dirty="0"/>
              <a:t>可以等价为组合逻辑（组合元件操作）</a:t>
            </a:r>
            <a:endParaRPr lang="en-US" altLang="zh-CN" b="0" dirty="0"/>
          </a:p>
          <a:p>
            <a:pPr lvl="1">
              <a:lnSpc>
                <a:spcPct val="150000"/>
              </a:lnSpc>
            </a:pPr>
            <a:r>
              <a:rPr lang="zh-CN" altLang="en-US" sz="2000" b="0" dirty="0"/>
              <a:t>与</a:t>
            </a:r>
            <a:r>
              <a:rPr lang="en-US" altLang="zh-CN" sz="2000" b="0" dirty="0" err="1"/>
              <a:t>RF</a:t>
            </a:r>
            <a:r>
              <a:rPr lang="zh-CN" altLang="en-US" sz="2000" b="0" dirty="0"/>
              <a:t>的读出是类似的，但需要相应的控制信号</a:t>
            </a:r>
            <a:endParaRPr lang="en-US" altLang="zh-CN" sz="2000" b="0" dirty="0"/>
          </a:p>
        </p:txBody>
      </p:sp>
      <p:grpSp>
        <p:nvGrpSpPr>
          <p:cNvPr id="30" name="Group 40"/>
          <p:cNvGrpSpPr/>
          <p:nvPr/>
        </p:nvGrpSpPr>
        <p:grpSpPr bwMode="auto">
          <a:xfrm>
            <a:off x="2611344" y="5237232"/>
            <a:ext cx="2021697" cy="736601"/>
            <a:chOff x="646" y="2832"/>
            <a:chExt cx="1645" cy="464"/>
          </a:xfrm>
        </p:grpSpPr>
        <p:sp>
          <p:nvSpPr>
            <p:cNvPr id="31"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t>1</a:t>
              </a:r>
              <a:r>
                <a:rPr lang="en-US" sz="2000"/>
                <a:t>. Instruction</a:t>
              </a:r>
              <a:endParaRPr lang="en-US" sz="2000" dirty="0"/>
            </a:p>
            <a:p>
              <a:pPr indent="0" algn="ctr" defTabSz="457200">
                <a:buNone/>
                <a:defRPr/>
              </a:pPr>
              <a:r>
                <a:rPr lang="en-US" sz="2000" dirty="0"/>
                <a:t>Fetch</a:t>
              </a:r>
            </a:p>
          </p:txBody>
        </p:sp>
        <p:sp>
          <p:nvSpPr>
            <p:cNvPr id="32" name="Line 42"/>
            <p:cNvSpPr>
              <a:spLocks noChangeShapeType="1"/>
            </p:cNvSpPr>
            <p:nvPr/>
          </p:nvSpPr>
          <p:spPr bwMode="auto">
            <a:xfrm>
              <a:off x="729" y="2832"/>
              <a:ext cx="1562"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3" name="Group 43"/>
          <p:cNvGrpSpPr/>
          <p:nvPr/>
        </p:nvGrpSpPr>
        <p:grpSpPr bwMode="auto">
          <a:xfrm>
            <a:off x="4509021" y="5237233"/>
            <a:ext cx="1828746" cy="1027113"/>
            <a:chOff x="683" y="2832"/>
            <a:chExt cx="1406" cy="647"/>
          </a:xfrm>
        </p:grpSpPr>
        <p:sp>
          <p:nvSpPr>
            <p:cNvPr id="34" name="Text Box 44"/>
            <p:cNvSpPr txBox="1">
              <a:spLocks noChangeArrowheads="1"/>
            </p:cNvSpPr>
            <p:nvPr/>
          </p:nvSpPr>
          <p:spPr bwMode="auto">
            <a:xfrm>
              <a:off x="683" y="2850"/>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t>2. Decode/</a:t>
              </a:r>
            </a:p>
            <a:p>
              <a:pPr indent="0" algn="ctr" defTabSz="457200">
                <a:buNone/>
                <a:defRPr/>
              </a:pPr>
              <a:r>
                <a:rPr lang="en-US" sz="2000"/>
                <a:t>    Register </a:t>
              </a:r>
              <a:r>
                <a:rPr lang="en-US" sz="2000" dirty="0"/>
                <a:t>Read</a:t>
              </a:r>
            </a:p>
          </p:txBody>
        </p:sp>
        <p:sp>
          <p:nvSpPr>
            <p:cNvPr id="35" name="Line 45"/>
            <p:cNvSpPr>
              <a:spLocks noChangeShapeType="1"/>
            </p:cNvSpPr>
            <p:nvPr/>
          </p:nvSpPr>
          <p:spPr bwMode="auto">
            <a:xfrm>
              <a:off x="957" y="2832"/>
              <a:ext cx="1019"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6" name="Group 46"/>
          <p:cNvGrpSpPr/>
          <p:nvPr/>
        </p:nvGrpSpPr>
        <p:grpSpPr bwMode="auto">
          <a:xfrm>
            <a:off x="6187157" y="5237232"/>
            <a:ext cx="1438189" cy="392113"/>
            <a:chOff x="487" y="2832"/>
            <a:chExt cx="1299" cy="247"/>
          </a:xfrm>
        </p:grpSpPr>
        <p:sp>
          <p:nvSpPr>
            <p:cNvPr id="37"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t>3. Execute</a:t>
              </a:r>
            </a:p>
          </p:txBody>
        </p:sp>
        <p:sp>
          <p:nvSpPr>
            <p:cNvPr id="38"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9" name="Group 49"/>
          <p:cNvGrpSpPr/>
          <p:nvPr/>
        </p:nvGrpSpPr>
        <p:grpSpPr bwMode="auto">
          <a:xfrm>
            <a:off x="7554411" y="5237232"/>
            <a:ext cx="1438039" cy="392113"/>
            <a:chOff x="-56" y="2832"/>
            <a:chExt cx="2323" cy="247"/>
          </a:xfrm>
        </p:grpSpPr>
        <p:sp>
          <p:nvSpPr>
            <p:cNvPr id="40"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t>4. Memory</a:t>
              </a:r>
            </a:p>
          </p:txBody>
        </p:sp>
        <p:sp>
          <p:nvSpPr>
            <p:cNvPr id="41" name="Line 51"/>
            <p:cNvSpPr>
              <a:spLocks noChangeShapeType="1"/>
            </p:cNvSpPr>
            <p:nvPr/>
          </p:nvSpPr>
          <p:spPr bwMode="auto">
            <a:xfrm>
              <a:off x="179" y="2832"/>
              <a:ext cx="192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ln>
                  <a:solidFill>
                    <a:sysClr val="windowText" lastClr="000000"/>
                  </a:solidFill>
                </a:ln>
              </a:endParaRPr>
            </a:p>
          </p:txBody>
        </p:sp>
      </p:grpSp>
      <p:grpSp>
        <p:nvGrpSpPr>
          <p:cNvPr id="42" name="Group 52"/>
          <p:cNvGrpSpPr/>
          <p:nvPr/>
        </p:nvGrpSpPr>
        <p:grpSpPr bwMode="auto">
          <a:xfrm>
            <a:off x="9030160" y="5237232"/>
            <a:ext cx="1095044" cy="738188"/>
            <a:chOff x="711" y="2832"/>
            <a:chExt cx="1413" cy="465"/>
          </a:xfrm>
        </p:grpSpPr>
        <p:sp>
          <p:nvSpPr>
            <p:cNvPr id="43"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t>5</a:t>
              </a:r>
              <a:r>
                <a:rPr lang="en-US" sz="2000"/>
                <a:t>. Write</a:t>
              </a:r>
              <a:endParaRPr lang="en-US" sz="2000" dirty="0"/>
            </a:p>
            <a:p>
              <a:pPr indent="0" algn="ctr" defTabSz="457200">
                <a:buNone/>
              </a:pPr>
              <a:r>
                <a:rPr lang="en-US" sz="2000" dirty="0"/>
                <a:t>   Back</a:t>
              </a:r>
            </a:p>
          </p:txBody>
        </p:sp>
        <p:sp>
          <p:nvSpPr>
            <p:cNvPr id="44" name="Line 54"/>
            <p:cNvSpPr>
              <a:spLocks noChangeShapeType="1"/>
            </p:cNvSpPr>
            <p:nvPr/>
          </p:nvSpPr>
          <p:spPr bwMode="auto">
            <a:xfrm>
              <a:off x="823" y="2832"/>
              <a:ext cx="118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45" name="Group 21"/>
          <p:cNvGrpSpPr/>
          <p:nvPr/>
        </p:nvGrpSpPr>
        <p:grpSpPr>
          <a:xfrm>
            <a:off x="1847528" y="2996952"/>
            <a:ext cx="7315200" cy="2186884"/>
            <a:chOff x="533400" y="1968500"/>
            <a:chExt cx="7391400" cy="2917111"/>
          </a:xfrm>
        </p:grpSpPr>
        <p:sp>
          <p:nvSpPr>
            <p:cNvPr id="46"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47"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48"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49"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dirty="0">
                  <a:solidFill>
                    <a:prstClr val="black"/>
                  </a:solidFill>
                </a:rPr>
                <a:t>Register</a:t>
              </a:r>
            </a:p>
            <a:p>
              <a:pPr indent="0" algn="ctr" defTabSz="457200">
                <a:buNone/>
              </a:pPr>
              <a:r>
                <a:rPr lang="en-US" dirty="0">
                  <a:solidFill>
                    <a:prstClr val="black"/>
                  </a:solidFill>
                </a:rPr>
                <a:t>File</a:t>
              </a:r>
            </a:p>
          </p:txBody>
        </p:sp>
        <p:sp>
          <p:nvSpPr>
            <p:cNvPr id="51"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2"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3" name="Line 11"/>
            <p:cNvSpPr>
              <a:spLocks noChangeShapeType="1"/>
            </p:cNvSpPr>
            <p:nvPr/>
          </p:nvSpPr>
          <p:spPr bwMode="auto">
            <a:xfrm>
              <a:off x="3124200" y="3697442"/>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4" name="Text Box 12"/>
            <p:cNvSpPr txBox="1">
              <a:spLocks noChangeArrowheads="1"/>
            </p:cNvSpPr>
            <p:nvPr/>
          </p:nvSpPr>
          <p:spPr bwMode="auto">
            <a:xfrm>
              <a:off x="3072930" y="329408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55"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56"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57" name="Group 16"/>
            <p:cNvGrpSpPr/>
            <p:nvPr/>
          </p:nvGrpSpPr>
          <p:grpSpPr bwMode="auto">
            <a:xfrm>
              <a:off x="5334000" y="2562225"/>
              <a:ext cx="1219200" cy="1524000"/>
              <a:chOff x="3648" y="1348"/>
              <a:chExt cx="768" cy="960"/>
            </a:xfrm>
          </p:grpSpPr>
          <p:sp>
            <p:nvSpPr>
              <p:cNvPr id="78"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79"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58"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9"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0"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1" name="Rectangle 23"/>
            <p:cNvSpPr>
              <a:spLocks noChangeArrowheads="1"/>
            </p:cNvSpPr>
            <p:nvPr/>
          </p:nvSpPr>
          <p:spPr bwMode="auto">
            <a:xfrm rot="-5400000">
              <a:off x="6096000" y="2959100"/>
              <a:ext cx="1981200" cy="1066800"/>
            </a:xfrm>
            <a:prstGeom prst="rect">
              <a:avLst/>
            </a:prstGeom>
            <a:solidFill>
              <a:srgbClr val="FFFFFF"/>
            </a:solidFill>
            <a:ln w="38100">
              <a:solidFill>
                <a:schemeClr val="accent2"/>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62"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3"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4"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5"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6"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7"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8"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9" name="Text Box 31"/>
            <p:cNvSpPr txBox="1">
              <a:spLocks noChangeArrowheads="1"/>
            </p:cNvSpPr>
            <p:nvPr/>
          </p:nvSpPr>
          <p:spPr bwMode="auto">
            <a:xfrm>
              <a:off x="3055121" y="3995757"/>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70"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1"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72"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3"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4"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5"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6"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7"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80" name="Group 33"/>
          <p:cNvGrpSpPr/>
          <p:nvPr/>
        </p:nvGrpSpPr>
        <p:grpSpPr>
          <a:xfrm>
            <a:off x="4682168" y="3115824"/>
            <a:ext cx="4361688" cy="2423031"/>
            <a:chOff x="3383280" y="1719072"/>
            <a:chExt cx="4361688" cy="2423031"/>
          </a:xfrm>
        </p:grpSpPr>
        <p:grpSp>
          <p:nvGrpSpPr>
            <p:cNvPr id="81" name="Group 59"/>
            <p:cNvGrpSpPr/>
            <p:nvPr/>
          </p:nvGrpSpPr>
          <p:grpSpPr>
            <a:xfrm>
              <a:off x="3383280" y="1719072"/>
              <a:ext cx="109728" cy="2423031"/>
              <a:chOff x="3383280" y="1627632"/>
              <a:chExt cx="109728" cy="2423031"/>
            </a:xfrm>
          </p:grpSpPr>
          <p:sp>
            <p:nvSpPr>
              <p:cNvPr id="97"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8" name="Group 76"/>
              <p:cNvGrpSpPr/>
              <p:nvPr/>
            </p:nvGrpSpPr>
            <p:grpSpPr>
              <a:xfrm>
                <a:off x="3392424" y="3820160"/>
                <a:ext cx="91440" cy="230503"/>
                <a:chOff x="3402584" y="3820160"/>
                <a:chExt cx="91440" cy="230503"/>
              </a:xfrm>
            </p:grpSpPr>
            <p:sp>
              <p:nvSpPr>
                <p:cNvPr id="102"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04"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2" name="Group 79"/>
            <p:cNvGrpSpPr/>
            <p:nvPr/>
          </p:nvGrpSpPr>
          <p:grpSpPr>
            <a:xfrm>
              <a:off x="4937760" y="1719072"/>
              <a:ext cx="109728" cy="2423031"/>
              <a:chOff x="3383280" y="1627632"/>
              <a:chExt cx="109728" cy="2423031"/>
            </a:xfrm>
          </p:grpSpPr>
          <p:sp>
            <p:nvSpPr>
              <p:cNvPr id="93"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4" name="Group 81"/>
              <p:cNvGrpSpPr/>
              <p:nvPr/>
            </p:nvGrpSpPr>
            <p:grpSpPr>
              <a:xfrm>
                <a:off x="3392424" y="3820160"/>
                <a:ext cx="91440" cy="230503"/>
                <a:chOff x="3402584" y="3820160"/>
                <a:chExt cx="91440" cy="230503"/>
              </a:xfrm>
            </p:grpSpPr>
            <p:sp>
              <p:nvSpPr>
                <p:cNvPr id="95"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6"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3" name="Group 84"/>
            <p:cNvGrpSpPr/>
            <p:nvPr/>
          </p:nvGrpSpPr>
          <p:grpSpPr>
            <a:xfrm>
              <a:off x="6217920" y="1719072"/>
              <a:ext cx="109728" cy="2423031"/>
              <a:chOff x="3383280" y="1627632"/>
              <a:chExt cx="109728" cy="2423031"/>
            </a:xfrm>
          </p:grpSpPr>
          <p:sp>
            <p:nvSpPr>
              <p:cNvPr id="89"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0" name="Group 86"/>
              <p:cNvGrpSpPr/>
              <p:nvPr/>
            </p:nvGrpSpPr>
            <p:grpSpPr>
              <a:xfrm>
                <a:off x="3392424" y="3820160"/>
                <a:ext cx="91440" cy="230503"/>
                <a:chOff x="3402584" y="3820160"/>
                <a:chExt cx="91440" cy="230503"/>
              </a:xfrm>
            </p:grpSpPr>
            <p:sp>
              <p:nvSpPr>
                <p:cNvPr id="91"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2"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4" name="Group 89"/>
            <p:cNvGrpSpPr/>
            <p:nvPr/>
          </p:nvGrpSpPr>
          <p:grpSpPr>
            <a:xfrm>
              <a:off x="7635240" y="1719072"/>
              <a:ext cx="109728" cy="2423031"/>
              <a:chOff x="3383280" y="1627632"/>
              <a:chExt cx="109728" cy="2423031"/>
            </a:xfrm>
          </p:grpSpPr>
          <p:sp>
            <p:nvSpPr>
              <p:cNvPr id="85"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6" name="Group 91"/>
              <p:cNvGrpSpPr/>
              <p:nvPr/>
            </p:nvGrpSpPr>
            <p:grpSpPr>
              <a:xfrm>
                <a:off x="3392424" y="3820160"/>
                <a:ext cx="91440" cy="230503"/>
                <a:chOff x="3402584" y="3820160"/>
                <a:chExt cx="91440" cy="230503"/>
              </a:xfrm>
            </p:grpSpPr>
            <p:sp>
              <p:nvSpPr>
                <p:cNvPr id="87"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8"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7728" y="203200"/>
            <a:ext cx="7010400" cy="478790"/>
          </a:xfrm>
        </p:spPr>
        <p:txBody>
          <a:bodyPr/>
          <a:lstStyle/>
          <a:p>
            <a:r>
              <a:rPr lang="zh-CN" altLang="en-US" sz="3200" dirty="0">
                <a:solidFill>
                  <a:schemeClr val="accent1"/>
                </a:solidFill>
              </a:rPr>
              <a:t>流水线的改进</a:t>
            </a:r>
            <a:endParaRPr lang="en-US" sz="3200" dirty="0">
              <a:solidFill>
                <a:schemeClr val="accent1"/>
              </a:solidFill>
            </a:endParaRPr>
          </a:p>
        </p:txBody>
      </p:sp>
      <p:sp>
        <p:nvSpPr>
          <p:cNvPr id="3" name="Content Placeholder 2"/>
          <p:cNvSpPr>
            <a:spLocks noGrp="1"/>
          </p:cNvSpPr>
          <p:nvPr>
            <p:ph idx="4294967295"/>
          </p:nvPr>
        </p:nvSpPr>
        <p:spPr>
          <a:xfrm>
            <a:off x="767407" y="960755"/>
            <a:ext cx="7979717" cy="2544286"/>
          </a:xfrm>
        </p:spPr>
        <p:txBody>
          <a:bodyPr/>
          <a:lstStyle/>
          <a:p>
            <a:pPr>
              <a:lnSpc>
                <a:spcPct val="150000"/>
              </a:lnSpc>
            </a:pPr>
            <a:r>
              <a:rPr lang="zh-CN" altLang="en-US" dirty="0"/>
              <a:t>寄存器的加入将会影响流水线上的信息</a:t>
            </a:r>
            <a:endParaRPr lang="en-US" dirty="0"/>
          </a:p>
          <a:p>
            <a:pPr lvl="1">
              <a:lnSpc>
                <a:spcPct val="150000"/>
              </a:lnSpc>
            </a:pPr>
            <a:r>
              <a:rPr lang="zh-CN" altLang="en-US" sz="2000" dirty="0"/>
              <a:t>为相邻的流水阶段增加寄存器</a:t>
            </a:r>
            <a:r>
              <a:rPr lang="en-US" sz="2000" dirty="0"/>
              <a:t> (e.g. IF/ID)</a:t>
            </a:r>
          </a:p>
          <a:p>
            <a:pPr lvl="1">
              <a:lnSpc>
                <a:spcPct val="150000"/>
              </a:lnSpc>
            </a:pPr>
            <a:r>
              <a:rPr lang="zh-CN" altLang="en-US" sz="2000" dirty="0"/>
              <a:t>寄存器可以将不同阶段的信息分隔开</a:t>
            </a:r>
            <a:endParaRPr lang="en-US" sz="2000" dirty="0"/>
          </a:p>
          <a:p>
            <a:pPr lvl="1">
              <a:lnSpc>
                <a:spcPct val="150000"/>
              </a:lnSpc>
            </a:pPr>
            <a:r>
              <a:rPr lang="zh-CN" altLang="en-US" sz="2000" dirty="0">
                <a:solidFill>
                  <a:srgbClr val="FF0000"/>
                </a:solidFill>
              </a:rPr>
              <a:t>在任何时间，每个阶段都在执行不同的指令</a:t>
            </a:r>
            <a:endParaRPr lang="en-US" sz="2000" dirty="0">
              <a:solidFill>
                <a:srgbClr val="FF0000"/>
              </a:solidFill>
            </a:endParaRPr>
          </a:p>
          <a:p>
            <a:pPr>
              <a:lnSpc>
                <a:spcPct val="150000"/>
              </a:lnSpc>
            </a:pPr>
            <a:r>
              <a:rPr lang="zh-CN" altLang="en-US" dirty="0"/>
              <a:t>那么，在这种情况下需要再次检验数据通路</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720" y="205105"/>
            <a:ext cx="7010400" cy="478790"/>
          </a:xfrm>
        </p:spPr>
        <p:txBody>
          <a:bodyPr/>
          <a:lstStyle/>
          <a:p>
            <a:r>
              <a:rPr lang="en-US" altLang="zh-CN" sz="3200" dirty="0">
                <a:latin typeface="Times New Roman" panose="02020603050405020304" pitchFamily="18" charset="0"/>
                <a:cs typeface="Times New Roman" panose="02020603050405020304" pitchFamily="18" charset="0"/>
              </a:rPr>
              <a:t>4.1  MIPS </a:t>
            </a:r>
            <a:r>
              <a:rPr lang="zh-CN" altLang="en-US" sz="3200" dirty="0">
                <a:latin typeface="Times New Roman" panose="02020603050405020304" pitchFamily="18" charset="0"/>
                <a:cs typeface="Times New Roman" panose="02020603050405020304" pitchFamily="18" charset="0"/>
              </a:rPr>
              <a:t>多周期数据通路设计</a:t>
            </a:r>
            <a:endParaRPr lang="zh-CN" altLang="en-US" sz="3200" dirty="0"/>
          </a:p>
        </p:txBody>
      </p:sp>
      <p:sp>
        <p:nvSpPr>
          <p:cNvPr id="4" name="Rectangle 3"/>
          <p:cNvSpPr>
            <a:spLocks noGrp="1" noChangeArrowheads="1"/>
          </p:cNvSpPr>
          <p:nvPr>
            <p:ph idx="4294967295"/>
          </p:nvPr>
        </p:nvSpPr>
        <p:spPr>
          <a:xfrm>
            <a:off x="335360" y="713105"/>
            <a:ext cx="11664235" cy="5692136"/>
          </a:xfrm>
        </p:spPr>
        <p:txBody>
          <a:bodyPr wrap="square"/>
          <a:lstStyle/>
          <a:p>
            <a:pPr>
              <a:lnSpc>
                <a:spcPct val="140000"/>
              </a:lnSpc>
              <a:spcBef>
                <a:spcPts val="0"/>
              </a:spcBef>
              <a:spcAft>
                <a:spcPts val="0"/>
              </a:spcAft>
            </a:pPr>
            <a:r>
              <a:rPr lang="zh-CN" altLang="en-US" dirty="0">
                <a:ea typeface="宋体" panose="02010600030101010101" pitchFamily="2" charset="-122"/>
              </a:rPr>
              <a:t>为什么不使用单周期实现方式</a:t>
            </a:r>
          </a:p>
          <a:p>
            <a:pPr lvl="1">
              <a:lnSpc>
                <a:spcPct val="140000"/>
              </a:lnSpc>
              <a:spcBef>
                <a:spcPts val="0"/>
              </a:spcBef>
              <a:spcAft>
                <a:spcPts val="0"/>
              </a:spcAft>
            </a:pPr>
            <a:r>
              <a:rPr lang="zh-CN" altLang="en-US" dirty="0">
                <a:ea typeface="宋体" panose="02010600030101010101" pitchFamily="2" charset="-122"/>
              </a:rPr>
              <a:t>单周期设计中，时钟周期对所有指令等长。而时钟周期由计算机中可能的最长路径决定，一般为取数指令。但某些指令类型本来可以在更短时间内完成。</a:t>
            </a:r>
            <a:endParaRPr lang="en-US" altLang="zh-CN" dirty="0">
              <a:ea typeface="宋体" panose="02010600030101010101" pitchFamily="2" charset="-122"/>
            </a:endParaRPr>
          </a:p>
          <a:p>
            <a:pPr>
              <a:lnSpc>
                <a:spcPct val="140000"/>
              </a:lnSpc>
              <a:spcBef>
                <a:spcPts val="0"/>
              </a:spcBef>
              <a:spcAft>
                <a:spcPts val="0"/>
              </a:spcAft>
            </a:pPr>
            <a:r>
              <a:rPr lang="zh-CN" altLang="en-US" dirty="0">
                <a:ea typeface="宋体" panose="02010600030101010101" pitchFamily="2" charset="-122"/>
              </a:rPr>
              <a:t>多周期方案</a:t>
            </a:r>
          </a:p>
          <a:p>
            <a:pPr lvl="1">
              <a:lnSpc>
                <a:spcPct val="140000"/>
              </a:lnSpc>
              <a:spcBef>
                <a:spcPts val="0"/>
              </a:spcBef>
              <a:spcAft>
                <a:spcPts val="0"/>
              </a:spcAft>
            </a:pPr>
            <a:r>
              <a:rPr lang="zh-CN" altLang="en-US" dirty="0">
                <a:ea typeface="宋体" panose="02010600030101010101" pitchFamily="2" charset="-122"/>
              </a:rPr>
              <a:t>将指令执行分解为多个步骤，每一步骤一个时钟周期，则指令执行周期为多个时钟周期，</a:t>
            </a:r>
            <a:r>
              <a:rPr lang="zh-CN" altLang="en-US" dirty="0">
                <a:solidFill>
                  <a:schemeClr val="tx2">
                    <a:lumMod val="50000"/>
                    <a:lumOff val="50000"/>
                  </a:schemeClr>
                </a:solidFill>
                <a:ea typeface="宋体" panose="02010600030101010101" pitchFamily="2" charset="-122"/>
              </a:rPr>
              <a:t>不同指令的指令周期包含时钟周期数不一样</a:t>
            </a:r>
            <a:r>
              <a:rPr lang="zh-CN" altLang="en-US" dirty="0">
                <a:ea typeface="宋体" panose="02010600030101010101" pitchFamily="2" charset="-122"/>
              </a:rPr>
              <a:t>。</a:t>
            </a:r>
          </a:p>
          <a:p>
            <a:pPr lvl="1">
              <a:lnSpc>
                <a:spcPct val="140000"/>
              </a:lnSpc>
              <a:spcBef>
                <a:spcPts val="0"/>
              </a:spcBef>
              <a:spcAft>
                <a:spcPts val="0"/>
              </a:spcAft>
            </a:pPr>
            <a:r>
              <a:rPr lang="zh-CN" altLang="en-US" dirty="0">
                <a:ea typeface="宋体" panose="02010600030101010101" pitchFamily="2" charset="-122"/>
              </a:rPr>
              <a:t>优点：</a:t>
            </a:r>
            <a:endParaRPr lang="en-US" altLang="zh-CN" dirty="0">
              <a:ea typeface="宋体" panose="02010600030101010101" pitchFamily="2" charset="-122"/>
            </a:endParaRPr>
          </a:p>
          <a:p>
            <a:pPr lvl="2">
              <a:lnSpc>
                <a:spcPct val="140000"/>
              </a:lnSpc>
              <a:spcBef>
                <a:spcPts val="0"/>
              </a:spcBef>
              <a:spcAft>
                <a:spcPts val="0"/>
              </a:spcAft>
            </a:pPr>
            <a:r>
              <a:rPr lang="zh-CN" altLang="en-US" dirty="0">
                <a:solidFill>
                  <a:srgbClr val="FF0000"/>
                </a:solidFill>
                <a:ea typeface="宋体" panose="02010600030101010101" pitchFamily="2" charset="-122"/>
              </a:rPr>
              <a:t>提高性能</a:t>
            </a:r>
            <a:r>
              <a:rPr lang="zh-CN" altLang="en-US" dirty="0">
                <a:ea typeface="宋体" panose="02010600030101010101" pitchFamily="2" charset="-122"/>
              </a:rPr>
              <a:t>：不同指令的执行占用不同的时钟周期数</a:t>
            </a:r>
            <a:endParaRPr lang="en-US" altLang="zh-CN" dirty="0">
              <a:ea typeface="宋体" panose="02010600030101010101" pitchFamily="2" charset="-122"/>
            </a:endParaRPr>
          </a:p>
          <a:p>
            <a:pPr lvl="2">
              <a:lnSpc>
                <a:spcPct val="140000"/>
              </a:lnSpc>
              <a:spcBef>
                <a:spcPts val="0"/>
              </a:spcBef>
              <a:spcAft>
                <a:spcPts val="0"/>
              </a:spcAft>
            </a:pPr>
            <a:r>
              <a:rPr lang="zh-CN" altLang="en-US" dirty="0">
                <a:solidFill>
                  <a:srgbClr val="FF0000"/>
                </a:solidFill>
                <a:ea typeface="宋体" panose="02010600030101010101" pitchFamily="2" charset="-122"/>
              </a:rPr>
              <a:t>降低成本</a:t>
            </a:r>
            <a:r>
              <a:rPr lang="zh-CN" altLang="en-US" dirty="0">
                <a:ea typeface="宋体" panose="02010600030101010101" pitchFamily="2" charset="-122"/>
              </a:rPr>
              <a:t>：一个功能单元可以在一条指令执行过程中使用多次，只要是在不同周期中（这种共享可减少所需的硬件数量）</a:t>
            </a:r>
            <a:endParaRPr lang="en-US" altLang="zh-CN" dirty="0">
              <a:ea typeface="宋体" panose="02010600030101010101" pitchFamily="2" charset="-122"/>
            </a:endParaRPr>
          </a:p>
          <a:p>
            <a:pPr lvl="2">
              <a:lnSpc>
                <a:spcPct val="140000"/>
              </a:lnSpc>
              <a:spcBef>
                <a:spcPts val="0"/>
              </a:spcBef>
              <a:spcAft>
                <a:spcPts val="0"/>
              </a:spcAft>
            </a:pPr>
            <a:r>
              <a:rPr lang="zh-CN" altLang="en-US" dirty="0">
                <a:ea typeface="宋体" panose="02010600030101010101" pitchFamily="2" charset="-122"/>
              </a:rPr>
              <a:t>为</a:t>
            </a:r>
            <a:r>
              <a:rPr lang="zh-CN" altLang="en-US" dirty="0">
                <a:solidFill>
                  <a:srgbClr val="FF0000"/>
                </a:solidFill>
                <a:ea typeface="宋体" panose="02010600030101010101" pitchFamily="2" charset="-122"/>
              </a:rPr>
              <a:t>流水线</a:t>
            </a:r>
            <a:r>
              <a:rPr lang="zh-CN" altLang="en-US" dirty="0">
                <a:ea typeface="宋体" panose="02010600030101010101" pitchFamily="2" charset="-122"/>
              </a:rPr>
              <a:t>做好准备</a:t>
            </a:r>
            <a:endParaRPr lang="en-US" altLang="zh-CN" dirty="0">
              <a:ea typeface="宋体" panose="02010600030101010101" pitchFamily="2" charset="-122"/>
            </a:endParaRPr>
          </a:p>
          <a:p>
            <a:pPr lvl="1">
              <a:lnSpc>
                <a:spcPct val="140000"/>
              </a:lnSpc>
              <a:spcBef>
                <a:spcPts val="0"/>
              </a:spcBef>
              <a:spcAft>
                <a:spcPts val="0"/>
              </a:spcAft>
            </a:pPr>
            <a:r>
              <a:rPr lang="zh-CN" altLang="en-US" dirty="0">
                <a:ea typeface="宋体" panose="02010600030101010101" pitchFamily="2" charset="-122"/>
              </a:rPr>
              <a:t>缺点：</a:t>
            </a:r>
            <a:endParaRPr lang="en-US" altLang="zh-CN" dirty="0">
              <a:ea typeface="宋体" panose="02010600030101010101" pitchFamily="2" charset="-122"/>
            </a:endParaRPr>
          </a:p>
          <a:p>
            <a:pPr lvl="2">
              <a:lnSpc>
                <a:spcPct val="140000"/>
              </a:lnSpc>
              <a:spcBef>
                <a:spcPts val="0"/>
              </a:spcBef>
              <a:spcAft>
                <a:spcPts val="0"/>
              </a:spcAft>
            </a:pPr>
            <a:r>
              <a:rPr lang="zh-CN" altLang="en-US" dirty="0">
                <a:ea typeface="宋体" panose="02010600030101010101" pitchFamily="2" charset="-122"/>
              </a:rPr>
              <a:t>增加非体系结构状态部件（寄存器），保存中间计算结果，增加延迟</a:t>
            </a:r>
            <a:endParaRPr lang="en-US" altLang="zh-CN" dirty="0">
              <a:ea typeface="宋体" panose="02010600030101010101" pitchFamily="2" charset="-122"/>
            </a:endParaRPr>
          </a:p>
          <a:p>
            <a:pPr lvl="2">
              <a:lnSpc>
                <a:spcPct val="140000"/>
              </a:lnSpc>
              <a:spcBef>
                <a:spcPts val="0"/>
              </a:spcBef>
              <a:spcAft>
                <a:spcPts val="0"/>
              </a:spcAft>
            </a:pPr>
            <a:r>
              <a:rPr lang="zh-CN" altLang="en-US" dirty="0">
                <a:ea typeface="宋体" panose="02010600030101010101" pitchFamily="2" charset="-122"/>
              </a:rPr>
              <a:t>控制逻辑更为复杂，需要使用</a:t>
            </a:r>
            <a:r>
              <a:rPr lang="en-US" altLang="zh-CN" dirty="0">
                <a:ea typeface="宋体" panose="02010600030101010101" pitchFamily="2" charset="-122"/>
              </a:rPr>
              <a:t>FSM</a:t>
            </a:r>
            <a:r>
              <a:rPr lang="zh-CN" altLang="en-US" dirty="0">
                <a:ea typeface="宋体" panose="02010600030101010101" pitchFamily="2" charset="-122"/>
              </a:rPr>
              <a:t>（有限状态机）而非组合逻辑实现</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idx="4294967295"/>
          </p:nvPr>
        </p:nvSpPr>
        <p:spPr>
          <a:xfrm>
            <a:off x="237728" y="188640"/>
            <a:ext cx="7010400" cy="372110"/>
          </a:xfrm>
        </p:spPr>
        <p:txBody>
          <a:bodyPr>
            <a:normAutofit fontScale="90000"/>
          </a:bodyPr>
          <a:lstStyle/>
          <a:p>
            <a:r>
              <a:rPr lang="zh-CN" altLang="en-US" sz="3555" dirty="0">
                <a:solidFill>
                  <a:schemeClr val="accent1"/>
                </a:solidFill>
              </a:rPr>
              <a:t>流水线模型指令执行步骤分解</a:t>
            </a:r>
            <a:endParaRPr lang="en-AU" sz="3555" dirty="0">
              <a:solidFill>
                <a:schemeClr val="accent1"/>
              </a:solidFill>
            </a:endParaRPr>
          </a:p>
        </p:txBody>
      </p:sp>
      <p:pic>
        <p:nvPicPr>
          <p:cNvPr id="362503" name="Picture 7" descr="f04-35-P374493"/>
          <p:cNvPicPr>
            <a:picLocks noChangeAspect="1" noChangeArrowheads="1"/>
          </p:cNvPicPr>
          <p:nvPr/>
        </p:nvPicPr>
        <p:blipFill>
          <a:blip r:embed="rId3"/>
          <a:srcRect/>
          <a:stretch>
            <a:fillRect/>
          </a:stretch>
        </p:blipFill>
        <p:spPr bwMode="auto">
          <a:xfrm>
            <a:off x="623392" y="1462974"/>
            <a:ext cx="10845160" cy="4995021"/>
          </a:xfrm>
          <a:prstGeom prst="rect">
            <a:avLst/>
          </a:prstGeom>
          <a:noFill/>
        </p:spPr>
      </p:pic>
      <p:sp>
        <p:nvSpPr>
          <p:cNvPr id="6" name="Content Placeholder 2"/>
          <p:cNvSpPr txBox="1">
            <a:spLocks/>
          </p:cNvSpPr>
          <p:nvPr/>
        </p:nvSpPr>
        <p:spPr bwMode="auto">
          <a:xfrm>
            <a:off x="479376" y="764704"/>
            <a:ext cx="7979717" cy="605294"/>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50000"/>
              </a:lnSpc>
            </a:pPr>
            <a:r>
              <a:rPr lang="zh-CN" altLang="en-US" kern="0" dirty="0"/>
              <a:t>指令 </a:t>
            </a:r>
            <a:r>
              <a:rPr lang="en-US" altLang="zh-CN" kern="0" dirty="0" err="1">
                <a:solidFill>
                  <a:srgbClr val="FF0000"/>
                </a:solidFill>
              </a:rPr>
              <a:t>lw</a:t>
            </a:r>
            <a:r>
              <a:rPr lang="en-US" altLang="zh-CN" kern="0" dirty="0">
                <a:solidFill>
                  <a:srgbClr val="FF0000"/>
                </a:solidFill>
              </a:rPr>
              <a:t> </a:t>
            </a:r>
            <a:r>
              <a:rPr lang="zh-CN" altLang="en-US" kern="0" dirty="0"/>
              <a:t>的流水线</a:t>
            </a:r>
          </a:p>
        </p:txBody>
      </p:sp>
      <p:sp>
        <p:nvSpPr>
          <p:cNvPr id="2" name="矩形 1"/>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idx="4294967295"/>
          </p:nvPr>
        </p:nvSpPr>
        <p:spPr>
          <a:xfrm>
            <a:off x="237728" y="188640"/>
            <a:ext cx="7010400" cy="479747"/>
          </a:xfrm>
        </p:spPr>
        <p:txBody>
          <a:bodyPr/>
          <a:lstStyle/>
          <a:p>
            <a:r>
              <a:rPr lang="en-US" altLang="zh-CN" sz="3200" dirty="0">
                <a:solidFill>
                  <a:schemeClr val="accent1"/>
                </a:solidFill>
              </a:rPr>
              <a:t>1.</a:t>
            </a:r>
            <a:r>
              <a:rPr lang="zh-CN" altLang="en-US" sz="3200" dirty="0">
                <a:solidFill>
                  <a:schemeClr val="accent1"/>
                </a:solidFill>
              </a:rPr>
              <a:t>取指阶段</a:t>
            </a:r>
            <a:endParaRPr lang="en-AU" sz="3200" dirty="0">
              <a:solidFill>
                <a:schemeClr val="accent1"/>
              </a:solidFill>
            </a:endParaRPr>
          </a:p>
        </p:txBody>
      </p:sp>
      <p:pic>
        <p:nvPicPr>
          <p:cNvPr id="366599" name="Picture 7" descr="f04-36-P374493-IF"/>
          <p:cNvPicPr>
            <a:picLocks noChangeAspect="1" noChangeArrowheads="1"/>
          </p:cNvPicPr>
          <p:nvPr/>
        </p:nvPicPr>
        <p:blipFill>
          <a:blip r:embed="rId3"/>
          <a:srcRect/>
          <a:stretch>
            <a:fillRect/>
          </a:stretch>
        </p:blipFill>
        <p:spPr bwMode="auto">
          <a:xfrm>
            <a:off x="1706880" y="1444752"/>
            <a:ext cx="8778240" cy="4713387"/>
          </a:xfrm>
          <a:prstGeom prst="rect">
            <a:avLst/>
          </a:prstGeom>
          <a:noFill/>
        </p:spPr>
      </p:pic>
      <p:grpSp>
        <p:nvGrpSpPr>
          <p:cNvPr id="11" name="Group 10"/>
          <p:cNvGrpSpPr/>
          <p:nvPr/>
        </p:nvGrpSpPr>
        <p:grpSpPr>
          <a:xfrm>
            <a:off x="3478530" y="1600200"/>
            <a:ext cx="3185213" cy="1040130"/>
            <a:chOff x="1954530" y="1600200"/>
            <a:chExt cx="3185213" cy="1040130"/>
          </a:xfrm>
        </p:grpSpPr>
        <p:sp>
          <p:nvSpPr>
            <p:cNvPr id="7" name="TextBox 6"/>
            <p:cNvSpPr txBox="1"/>
            <p:nvPr/>
          </p:nvSpPr>
          <p:spPr>
            <a:xfrm>
              <a:off x="3098800" y="1600200"/>
              <a:ext cx="2040943" cy="406265"/>
            </a:xfrm>
            <a:prstGeom prst="rect">
              <a:avLst/>
            </a:prstGeom>
            <a:noFill/>
          </p:spPr>
          <p:txBody>
            <a:bodyPr wrap="none" rtlCol="0">
              <a:spAutoFit/>
            </a:bodyPr>
            <a:lstStyle/>
            <a:p>
              <a:pPr defTabSz="457200">
                <a:buNone/>
              </a:pPr>
              <a:r>
                <a:rPr lang="zh-CN" altLang="en-US" sz="2400" dirty="0">
                  <a:solidFill>
                    <a:srgbClr val="FF0000"/>
                  </a:solidFill>
                </a:rPr>
                <a:t>使用中的元件</a:t>
              </a:r>
              <a:endParaRPr lang="en-US" sz="2400" dirty="0">
                <a:solidFill>
                  <a:srgbClr val="FF0000"/>
                </a:solidFill>
              </a:endParaRPr>
            </a:p>
          </p:txBody>
        </p:sp>
        <p:cxnSp>
          <p:nvCxnSpPr>
            <p:cNvPr id="10" name="Straight Arrow Connector 9"/>
            <p:cNvCxnSpPr/>
            <p:nvPr/>
          </p:nvCxnSpPr>
          <p:spPr>
            <a:xfrm flipH="1">
              <a:off x="1954530" y="1943100"/>
              <a:ext cx="1177290" cy="6972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661160" y="4880610"/>
            <a:ext cx="2491740" cy="1367155"/>
            <a:chOff x="137160" y="4880610"/>
            <a:chExt cx="2491740" cy="1367155"/>
          </a:xfrm>
        </p:grpSpPr>
        <p:sp>
          <p:nvSpPr>
            <p:cNvPr id="8" name="TextBox 7"/>
            <p:cNvSpPr txBox="1"/>
            <p:nvPr/>
          </p:nvSpPr>
          <p:spPr>
            <a:xfrm>
              <a:off x="137160" y="5372100"/>
              <a:ext cx="2411730" cy="875665"/>
            </a:xfrm>
            <a:prstGeom prst="rect">
              <a:avLst/>
            </a:prstGeom>
            <a:noFill/>
          </p:spPr>
          <p:txBody>
            <a:bodyPr wrap="square" rtlCol="0">
              <a:spAutoFit/>
            </a:bodyPr>
            <a:lstStyle/>
            <a:p>
              <a:pPr defTabSz="457200">
                <a:buNone/>
              </a:pPr>
              <a:r>
                <a:rPr lang="zh-CN" altLang="en-US" sz="2000" dirty="0">
                  <a:solidFill>
                    <a:srgbClr val="FF0000"/>
                  </a:solidFill>
                </a:rPr>
                <a:t>对于时序逻辑</a:t>
              </a:r>
              <a:r>
                <a:rPr lang="en-US" sz="2000" dirty="0">
                  <a:solidFill>
                    <a:srgbClr val="FF0000"/>
                  </a:solidFill>
                </a:rPr>
                <a:t>, </a:t>
              </a:r>
              <a:r>
                <a:rPr lang="zh-CN" altLang="en-US" sz="2000" dirty="0">
                  <a:solidFill>
                    <a:srgbClr val="FF0000"/>
                  </a:solidFill>
                </a:rPr>
                <a:t>左部分为写入，右部分为读出</a:t>
              </a:r>
              <a:endParaRPr lang="en-US" sz="2000" dirty="0">
                <a:solidFill>
                  <a:srgbClr val="FF0000"/>
                </a:solidFill>
              </a:endParaRPr>
            </a:p>
          </p:txBody>
        </p:sp>
        <p:cxnSp>
          <p:nvCxnSpPr>
            <p:cNvPr id="13" name="Straight Arrow Connector 12"/>
            <p:cNvCxnSpPr/>
            <p:nvPr/>
          </p:nvCxnSpPr>
          <p:spPr>
            <a:xfrm flipV="1">
              <a:off x="1977390" y="496062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114550" y="4880610"/>
              <a:ext cx="514350" cy="5486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237728" y="188640"/>
            <a:ext cx="7010400" cy="479747"/>
          </a:xfrm>
        </p:spPr>
        <p:txBody>
          <a:bodyPr/>
          <a:lstStyle/>
          <a:p>
            <a:r>
              <a:rPr lang="en-US" altLang="zh-CN" sz="3200" dirty="0">
                <a:solidFill>
                  <a:schemeClr val="accent1"/>
                </a:solidFill>
              </a:rPr>
              <a:t>2.</a:t>
            </a:r>
            <a:r>
              <a:rPr lang="zh-CN" altLang="en-US" sz="3200" dirty="0">
                <a:solidFill>
                  <a:schemeClr val="accent1"/>
                </a:solidFill>
              </a:rPr>
              <a:t>译码（读寄存器）阶段</a:t>
            </a:r>
            <a:endParaRPr lang="en-AU" sz="3200" dirty="0">
              <a:solidFill>
                <a:schemeClr val="accent1"/>
              </a:solidFill>
            </a:endParaRPr>
          </a:p>
        </p:txBody>
      </p:sp>
      <p:pic>
        <p:nvPicPr>
          <p:cNvPr id="368647" name="Picture 7" descr="f04-36-P374493-ID"/>
          <p:cNvPicPr>
            <a:picLocks noChangeAspect="1" noChangeArrowheads="1"/>
          </p:cNvPicPr>
          <p:nvPr/>
        </p:nvPicPr>
        <p:blipFill>
          <a:blip r:embed="rId3"/>
          <a:srcRect/>
          <a:stretch>
            <a:fillRect/>
          </a:stretch>
        </p:blipFill>
        <p:spPr bwMode="auto">
          <a:xfrm>
            <a:off x="1706880" y="1463040"/>
            <a:ext cx="8778240" cy="4701593"/>
          </a:xfrm>
          <a:prstGeom prst="rect">
            <a:avLst/>
          </a:prstGeom>
          <a:noFill/>
        </p:spPr>
      </p:pic>
      <p:sp>
        <p:nvSpPr>
          <p:cNvPr id="4" name="矩形 3"/>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idx="4294967295"/>
          </p:nvPr>
        </p:nvSpPr>
        <p:spPr>
          <a:xfrm>
            <a:off x="237728" y="188640"/>
            <a:ext cx="7010400" cy="479747"/>
          </a:xfrm>
        </p:spPr>
        <p:txBody>
          <a:bodyPr/>
          <a:lstStyle/>
          <a:p>
            <a:r>
              <a:rPr lang="en-US" altLang="zh-CN" sz="3200" dirty="0">
                <a:solidFill>
                  <a:schemeClr val="accent1"/>
                </a:solidFill>
              </a:rPr>
              <a:t>3.</a:t>
            </a:r>
            <a:r>
              <a:rPr lang="zh-CN" altLang="en-US" sz="3200" dirty="0">
                <a:solidFill>
                  <a:schemeClr val="accent1"/>
                </a:solidFill>
              </a:rPr>
              <a:t>执行阶段</a:t>
            </a:r>
            <a:endParaRPr lang="en-AU" sz="3200" dirty="0">
              <a:solidFill>
                <a:schemeClr val="accent1"/>
              </a:solidFill>
            </a:endParaRPr>
          </a:p>
        </p:txBody>
      </p:sp>
      <p:pic>
        <p:nvPicPr>
          <p:cNvPr id="370694" name="Picture 6" descr="f04-37-P374493"/>
          <p:cNvPicPr>
            <a:picLocks noChangeAspect="1" noChangeArrowheads="1"/>
          </p:cNvPicPr>
          <p:nvPr/>
        </p:nvPicPr>
        <p:blipFill>
          <a:blip r:embed="rId3"/>
          <a:srcRect/>
          <a:stretch>
            <a:fillRect/>
          </a:stretch>
        </p:blipFill>
        <p:spPr bwMode="auto">
          <a:xfrm>
            <a:off x="1706880" y="1344168"/>
            <a:ext cx="8778240" cy="4813817"/>
          </a:xfrm>
          <a:prstGeom prst="rect">
            <a:avLst/>
          </a:prstGeom>
          <a:noFill/>
        </p:spPr>
      </p:pic>
      <p:sp>
        <p:nvSpPr>
          <p:cNvPr id="4" name="矩形 3"/>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237728" y="188640"/>
            <a:ext cx="7010400" cy="479747"/>
          </a:xfrm>
        </p:spPr>
        <p:txBody>
          <a:bodyPr/>
          <a:lstStyle/>
          <a:p>
            <a:r>
              <a:rPr lang="en-US" altLang="zh-CN" sz="3200" dirty="0">
                <a:solidFill>
                  <a:schemeClr val="accent1"/>
                </a:solidFill>
              </a:rPr>
              <a:t>4.</a:t>
            </a:r>
            <a:r>
              <a:rPr lang="zh-CN" altLang="en-US" sz="3200" dirty="0">
                <a:solidFill>
                  <a:schemeClr val="accent1"/>
                </a:solidFill>
              </a:rPr>
              <a:t>访存</a:t>
            </a:r>
            <a:r>
              <a:rPr lang="en-US" altLang="zh-CN" sz="3200" dirty="0">
                <a:solidFill>
                  <a:schemeClr val="accent1"/>
                </a:solidFill>
              </a:rPr>
              <a:t>/</a:t>
            </a:r>
            <a:r>
              <a:rPr lang="zh-CN" altLang="en-US" sz="3200" dirty="0">
                <a:solidFill>
                  <a:schemeClr val="accent1"/>
                </a:solidFill>
              </a:rPr>
              <a:t>分支转移阶段</a:t>
            </a:r>
            <a:endParaRPr lang="en-AU" sz="3200" dirty="0">
              <a:solidFill>
                <a:schemeClr val="accent1"/>
              </a:solidFill>
            </a:endParaRPr>
          </a:p>
        </p:txBody>
      </p:sp>
      <p:pic>
        <p:nvPicPr>
          <p:cNvPr id="372743" name="Picture 7" descr="f04-38-P374493-MEM"/>
          <p:cNvPicPr>
            <a:picLocks noChangeAspect="1" noChangeArrowheads="1"/>
          </p:cNvPicPr>
          <p:nvPr/>
        </p:nvPicPr>
        <p:blipFill>
          <a:blip r:embed="rId3"/>
          <a:srcRect/>
          <a:stretch>
            <a:fillRect/>
          </a:stretch>
        </p:blipFill>
        <p:spPr bwMode="auto">
          <a:xfrm>
            <a:off x="1706880" y="1417320"/>
            <a:ext cx="8778240" cy="4747572"/>
          </a:xfrm>
          <a:prstGeom prst="rect">
            <a:avLst/>
          </a:prstGeom>
          <a:noFill/>
        </p:spPr>
      </p:pic>
      <p:sp>
        <p:nvSpPr>
          <p:cNvPr id="4" name="矩形 3"/>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idx="4294967295"/>
          </p:nvPr>
        </p:nvSpPr>
        <p:spPr>
          <a:xfrm>
            <a:off x="237728" y="188640"/>
            <a:ext cx="7010400" cy="479747"/>
          </a:xfrm>
        </p:spPr>
        <p:txBody>
          <a:bodyPr/>
          <a:lstStyle/>
          <a:p>
            <a:r>
              <a:rPr lang="en-US" altLang="zh-CN" sz="3200" dirty="0">
                <a:solidFill>
                  <a:schemeClr val="accent1"/>
                </a:solidFill>
              </a:rPr>
              <a:t>5.</a:t>
            </a:r>
            <a:r>
              <a:rPr lang="zh-CN" altLang="en-US" sz="3200" dirty="0">
                <a:solidFill>
                  <a:schemeClr val="accent1"/>
                </a:solidFill>
              </a:rPr>
              <a:t>写寄存器阶段</a:t>
            </a:r>
            <a:endParaRPr lang="en-AU" sz="3200" dirty="0">
              <a:solidFill>
                <a:schemeClr val="accent1"/>
              </a:solidFill>
            </a:endParaRPr>
          </a:p>
        </p:txBody>
      </p:sp>
      <p:pic>
        <p:nvPicPr>
          <p:cNvPr id="374794" name="Picture 10" descr="f04-38-P374493-WB"/>
          <p:cNvPicPr>
            <a:picLocks noChangeAspect="1" noChangeArrowheads="1"/>
          </p:cNvPicPr>
          <p:nvPr/>
        </p:nvPicPr>
        <p:blipFill>
          <a:blip r:embed="rId3"/>
          <a:srcRect/>
          <a:stretch>
            <a:fillRect/>
          </a:stretch>
        </p:blipFill>
        <p:spPr bwMode="auto">
          <a:xfrm>
            <a:off x="1706880" y="1536192"/>
            <a:ext cx="8778240" cy="4627289"/>
          </a:xfrm>
          <a:prstGeom prst="rect">
            <a:avLst/>
          </a:prstGeom>
          <a:noFill/>
        </p:spPr>
      </p:pic>
      <p:sp>
        <p:nvSpPr>
          <p:cNvPr id="374788" name="Oval 4"/>
          <p:cNvSpPr>
            <a:spLocks noChangeArrowheads="1"/>
          </p:cNvSpPr>
          <p:nvPr/>
        </p:nvSpPr>
        <p:spPr bwMode="auto">
          <a:xfrm>
            <a:off x="4515774" y="4370832"/>
            <a:ext cx="809760" cy="327509"/>
          </a:xfrm>
          <a:prstGeom prst="ellipse">
            <a:avLst/>
          </a:prstGeom>
          <a:noFill/>
          <a:ln w="19050">
            <a:solidFill>
              <a:srgbClr val="FF0000"/>
            </a:solidFill>
            <a:round/>
          </a:ln>
          <a:effectLst/>
        </p:spPr>
        <p:txBody>
          <a:bodyPr wrap="none" anchor="ctr"/>
          <a:lstStyle/>
          <a:p>
            <a:pPr defTabSz="457200"/>
            <a:endParaRPr lang="en-US">
              <a:solidFill>
                <a:prstClr val="black"/>
              </a:solidFill>
            </a:endParaRPr>
          </a:p>
        </p:txBody>
      </p:sp>
      <p:sp>
        <p:nvSpPr>
          <p:cNvPr id="9" name="TextBox 8"/>
          <p:cNvSpPr txBox="1"/>
          <p:nvPr/>
        </p:nvSpPr>
        <p:spPr>
          <a:xfrm>
            <a:off x="2927648" y="1561181"/>
            <a:ext cx="6400800" cy="461665"/>
          </a:xfrm>
          <a:prstGeom prst="rect">
            <a:avLst/>
          </a:prstGeom>
          <a:noFill/>
        </p:spPr>
        <p:txBody>
          <a:bodyPr wrap="none" rtlCol="0">
            <a:normAutofit/>
          </a:bodyPr>
          <a:lstStyle/>
          <a:p>
            <a:pPr algn="ctr" defTabSz="457200">
              <a:buNone/>
            </a:pPr>
            <a:r>
              <a:rPr lang="zh-CN" altLang="en-US" sz="2400" dirty="0">
                <a:solidFill>
                  <a:srgbClr val="FF0000"/>
                </a:solidFill>
              </a:rPr>
              <a:t>这里有错误，你能够找到吗？</a:t>
            </a:r>
            <a:endParaRPr lang="en-US" sz="2400" dirty="0">
              <a:solidFill>
                <a:srgbClr val="FF0000"/>
              </a:solidFill>
            </a:endParaRPr>
          </a:p>
        </p:txBody>
      </p:sp>
      <p:grpSp>
        <p:nvGrpSpPr>
          <p:cNvPr id="13" name="Group 12"/>
          <p:cNvGrpSpPr/>
          <p:nvPr/>
        </p:nvGrpSpPr>
        <p:grpSpPr>
          <a:xfrm>
            <a:off x="2783632" y="4663440"/>
            <a:ext cx="1769318" cy="1102917"/>
            <a:chOff x="1259632" y="4663440"/>
            <a:chExt cx="1769318" cy="1102917"/>
          </a:xfrm>
        </p:grpSpPr>
        <p:cxnSp>
          <p:nvCxnSpPr>
            <p:cNvPr id="11" name="Straight Arrow Connector 10"/>
            <p:cNvCxnSpPr/>
            <p:nvPr/>
          </p:nvCxnSpPr>
          <p:spPr>
            <a:xfrm flipV="1">
              <a:off x="2171700" y="4663440"/>
              <a:ext cx="857250" cy="5715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59632" y="5204382"/>
              <a:ext cx="1215038" cy="561975"/>
            </a:xfrm>
            <a:prstGeom prst="rect">
              <a:avLst/>
            </a:prstGeom>
            <a:noFill/>
          </p:spPr>
          <p:txBody>
            <a:bodyPr wrap="square" rtlCol="0">
              <a:spAutoFit/>
            </a:bodyPr>
            <a:lstStyle/>
            <a:p>
              <a:pPr algn="ctr" defTabSz="457200">
                <a:buNone/>
              </a:pPr>
              <a:r>
                <a:rPr lang="zh-CN" altLang="en-US" dirty="0">
                  <a:solidFill>
                    <a:srgbClr val="FF0000"/>
                  </a:solidFill>
                </a:rPr>
                <a:t>寄存器编号错误</a:t>
              </a:r>
              <a:endParaRPr lang="en-US" dirty="0">
                <a:solidFill>
                  <a:srgbClr val="FF0000"/>
                </a:solidFill>
              </a:endParaRPr>
            </a:p>
          </p:txBody>
        </p:sp>
      </p:grpSp>
      <p:sp>
        <p:nvSpPr>
          <p:cNvPr id="10" name="矩形 9"/>
          <p:cNvSpPr/>
          <p:nvPr/>
        </p:nvSpPr>
        <p:spPr>
          <a:xfrm>
            <a:off x="7752184" y="806084"/>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47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bldLvl="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idx="4294967295"/>
          </p:nvPr>
        </p:nvSpPr>
        <p:spPr>
          <a:xfrm>
            <a:off x="237728" y="188640"/>
            <a:ext cx="7010400" cy="479747"/>
          </a:xfrm>
        </p:spPr>
        <p:txBody>
          <a:bodyPr/>
          <a:lstStyle/>
          <a:p>
            <a:r>
              <a:rPr lang="zh-CN" altLang="en-US" sz="3200" dirty="0">
                <a:solidFill>
                  <a:schemeClr val="accent1"/>
                </a:solidFill>
              </a:rPr>
              <a:t>数据通路改进</a:t>
            </a:r>
            <a:endParaRPr lang="en-AU" sz="3200" dirty="0">
              <a:solidFill>
                <a:schemeClr val="accent1"/>
              </a:solidFill>
            </a:endParaRPr>
          </a:p>
        </p:txBody>
      </p:sp>
      <p:pic>
        <p:nvPicPr>
          <p:cNvPr id="376838" name="Picture 6" descr="f04-41-P374493"/>
          <p:cNvPicPr>
            <a:picLocks noChangeAspect="1" noChangeArrowheads="1"/>
          </p:cNvPicPr>
          <p:nvPr/>
        </p:nvPicPr>
        <p:blipFill>
          <a:blip r:embed="rId3"/>
          <a:srcRect/>
          <a:stretch>
            <a:fillRect/>
          </a:stretch>
        </p:blipFill>
        <p:spPr bwMode="auto">
          <a:xfrm>
            <a:off x="1706880" y="2112264"/>
            <a:ext cx="8778240" cy="4045993"/>
          </a:xfrm>
          <a:prstGeom prst="rect">
            <a:avLst/>
          </a:prstGeom>
          <a:noFill/>
        </p:spPr>
      </p:pic>
      <p:sp>
        <p:nvSpPr>
          <p:cNvPr id="5" name="Content Placeholder 2"/>
          <p:cNvSpPr txBox="1">
            <a:spLocks/>
          </p:cNvSpPr>
          <p:nvPr/>
        </p:nvSpPr>
        <p:spPr bwMode="auto">
          <a:xfrm>
            <a:off x="1473721" y="836712"/>
            <a:ext cx="7979717" cy="106695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50000"/>
              </a:lnSpc>
            </a:pPr>
            <a:r>
              <a:rPr lang="zh-CN" altLang="en-US" dirty="0">
                <a:solidFill>
                  <a:prstClr val="black"/>
                </a:solidFill>
              </a:rPr>
              <a:t>现在每个向寄存器写入的指令均可正常工作</a:t>
            </a:r>
            <a:endParaRPr lang="en-US" dirty="0"/>
          </a:p>
          <a:p>
            <a:pPr lvl="1">
              <a:lnSpc>
                <a:spcPct val="150000"/>
              </a:lnSpc>
            </a:pPr>
            <a:r>
              <a:rPr lang="zh-CN" altLang="en-US" sz="2000" dirty="0"/>
              <a:t> 图中省略了解码后的目的寄存器选择（</a:t>
            </a:r>
            <a:r>
              <a:rPr lang="en-US" altLang="zh-CN" sz="2000" dirty="0" err="1"/>
              <a:t>rt</a:t>
            </a:r>
            <a:r>
              <a:rPr lang="en-US" altLang="zh-CN" sz="2000" dirty="0"/>
              <a:t> / </a:t>
            </a:r>
            <a:r>
              <a:rPr lang="en-US" altLang="zh-CN" sz="2000" dirty="0" err="1"/>
              <a:t>rd</a:t>
            </a:r>
            <a:r>
              <a:rPr lang="zh-CN" altLang="en-US" sz="2000" dirty="0"/>
              <a:t>）</a:t>
            </a:r>
            <a:endParaRPr lang="en-US" dirty="0"/>
          </a:p>
        </p:txBody>
      </p:sp>
      <p:sp>
        <p:nvSpPr>
          <p:cNvPr id="6" name="矩形 5"/>
          <p:cNvSpPr/>
          <p:nvPr/>
        </p:nvSpPr>
        <p:spPr>
          <a:xfrm>
            <a:off x="7896200" y="1385393"/>
            <a:ext cx="4187365" cy="415050"/>
          </a:xfrm>
          <a:prstGeom prst="rect">
            <a:avLst/>
          </a:prstGeom>
        </p:spPr>
        <p:txBody>
          <a:bodyPr wrap="none">
            <a:spAutoFit/>
          </a:bodyPr>
          <a:lstStyle/>
          <a:p>
            <a:pPr marL="0" lvl="2">
              <a:lnSpc>
                <a:spcPct val="130000"/>
              </a:lnSpc>
              <a:spcAft>
                <a:spcPts val="0"/>
              </a:spcAft>
              <a:buNone/>
            </a:pPr>
            <a:r>
              <a:rPr lang="en-US" altLang="zh-CN" dirty="0"/>
              <a:t>R[</a:t>
            </a:r>
            <a:r>
              <a:rPr lang="en-US" altLang="zh-CN" dirty="0" err="1"/>
              <a:t>rt</a:t>
            </a:r>
            <a:r>
              <a:rPr lang="en-US" altLang="zh-CN" dirty="0"/>
              <a:t>] </a:t>
            </a:r>
            <a:r>
              <a:rPr lang="en-US" altLang="zh-CN" dirty="0">
                <a:sym typeface="Wingdings" panose="05000000000000000000" pitchFamily="2" charset="2"/>
              </a:rPr>
              <a:t> DM[ </a:t>
            </a:r>
            <a:r>
              <a:rPr lang="en-US" altLang="zh-CN" dirty="0">
                <a:solidFill>
                  <a:schemeClr val="accent2"/>
                </a:solidFill>
                <a:sym typeface="Wingdings" panose="05000000000000000000" pitchFamily="2" charset="2"/>
              </a:rPr>
              <a:t>R[</a:t>
            </a:r>
            <a:r>
              <a:rPr lang="en-US" altLang="zh-CN" dirty="0" err="1">
                <a:solidFill>
                  <a:schemeClr val="accent2"/>
                </a:solidFill>
                <a:sym typeface="Wingdings" panose="05000000000000000000" pitchFamily="2" charset="2"/>
              </a:rPr>
              <a:t>rs</a:t>
            </a:r>
            <a:r>
              <a:rPr lang="en-US" altLang="zh-CN" dirty="0">
                <a:solidFill>
                  <a:schemeClr val="accent2"/>
                </a:solidFill>
                <a:sym typeface="Wingdings" panose="05000000000000000000" pitchFamily="2" charset="2"/>
              </a:rPr>
              <a:t>] + </a:t>
            </a:r>
            <a:r>
              <a:rPr lang="en-US" altLang="zh-CN" dirty="0" err="1">
                <a:solidFill>
                  <a:schemeClr val="accent2"/>
                </a:solidFill>
                <a:sym typeface="Wingdings" panose="05000000000000000000" pitchFamily="2" charset="2"/>
              </a:rPr>
              <a:t>Signext</a:t>
            </a:r>
            <a:r>
              <a:rPr lang="en-US" altLang="zh-CN" dirty="0">
                <a:solidFill>
                  <a:schemeClr val="accent2"/>
                </a:solidFill>
                <a:sym typeface="Wingdings" panose="05000000000000000000" pitchFamily="2" charset="2"/>
              </a:rPr>
              <a:t>(imm16) </a:t>
            </a:r>
            <a:r>
              <a:rPr lang="en-US" altLang="zh-CN" dirty="0">
                <a:sym typeface="Wingdings" panose="05000000000000000000" pitchFamily="2" charset="2"/>
              </a:rPr>
              <a:t>]</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idx="4294967295"/>
          </p:nvPr>
        </p:nvSpPr>
        <p:spPr>
          <a:xfrm>
            <a:off x="242664" y="188640"/>
            <a:ext cx="8229600" cy="479747"/>
          </a:xfrm>
        </p:spPr>
        <p:txBody>
          <a:bodyPr/>
          <a:lstStyle/>
          <a:p>
            <a:r>
              <a:rPr lang="zh-CN" altLang="en-US" sz="3200" dirty="0">
                <a:solidFill>
                  <a:srgbClr val="FF0000"/>
                </a:solidFill>
              </a:rPr>
              <a:t>带有控制信号的流水线处理器</a:t>
            </a:r>
            <a:endParaRPr lang="en-US" sz="3200" dirty="0">
              <a:solidFill>
                <a:srgbClr val="FF0000"/>
              </a:solidFill>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26" y="789062"/>
            <a:ext cx="10743284" cy="5880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p:cNvSpPr>
            <a:spLocks noGrp="1"/>
          </p:cNvSpPr>
          <p:nvPr>
            <p:ph type="title" idx="4294967295"/>
          </p:nvPr>
        </p:nvSpPr>
        <p:spPr>
          <a:xfrm>
            <a:off x="237728" y="188639"/>
            <a:ext cx="7010400" cy="475730"/>
          </a:xfrm>
        </p:spPr>
        <p:txBody>
          <a:bodyPr>
            <a:noAutofit/>
          </a:bodyPr>
          <a:lstStyle/>
          <a:p>
            <a:r>
              <a:rPr lang="zh-CN" altLang="en-US" sz="3200" dirty="0">
                <a:solidFill>
                  <a:schemeClr val="accent1"/>
                </a:solidFill>
              </a:rPr>
              <a:t>多条</a:t>
            </a:r>
            <a:r>
              <a:rPr lang="en-US" altLang="zh-CN" sz="3200" dirty="0">
                <a:solidFill>
                  <a:schemeClr val="accent1"/>
                </a:solidFill>
              </a:rPr>
              <a:t>lw</a:t>
            </a:r>
            <a:r>
              <a:rPr lang="zh-CN" altLang="en-US" sz="3200" dirty="0">
                <a:solidFill>
                  <a:schemeClr val="accent1"/>
                </a:solidFill>
              </a:rPr>
              <a:t>指令执行流水线</a:t>
            </a:r>
            <a:endParaRPr lang="en-US" sz="3200" dirty="0">
              <a:solidFill>
                <a:schemeClr val="accent1"/>
              </a:solidFill>
            </a:endParaRPr>
          </a:p>
        </p:txBody>
      </p:sp>
      <p:sp>
        <p:nvSpPr>
          <p:cNvPr id="2728963" name="Rectangle 3"/>
          <p:cNvSpPr>
            <a:spLocks noGrp="1" noChangeArrowheads="1"/>
          </p:cNvSpPr>
          <p:nvPr>
            <p:ph idx="4294967295"/>
          </p:nvPr>
        </p:nvSpPr>
        <p:spPr>
          <a:xfrm>
            <a:off x="1518856" y="5027454"/>
            <a:ext cx="9603035" cy="1097438"/>
          </a:xfrm>
          <a:noFill/>
        </p:spPr>
        <p:txBody>
          <a:bodyPr>
            <a:normAutofit/>
          </a:bodyPr>
          <a:lstStyle/>
          <a:p>
            <a:r>
              <a:rPr lang="zh-CN" altLang="en-US" dirty="0"/>
              <a:t>每条指令都会经过多个阶段，所以有些指令会在一些阶段空闲出来</a:t>
            </a:r>
            <a:endParaRPr lang="en-US" altLang="zh-CN" dirty="0"/>
          </a:p>
          <a:p>
            <a:pPr lvl="1"/>
            <a:r>
              <a:rPr lang="zh-CN" altLang="en-US" sz="2000" dirty="0"/>
              <a:t>例如，</a:t>
            </a:r>
            <a:r>
              <a:rPr lang="en-US" altLang="zh-CN" sz="2000" dirty="0"/>
              <a:t>R </a:t>
            </a:r>
            <a:r>
              <a:rPr lang="zh-CN" altLang="en-US" sz="2000" dirty="0"/>
              <a:t>型指令会在 </a:t>
            </a:r>
            <a:r>
              <a:rPr lang="en-US" altLang="zh-CN" sz="2000" dirty="0"/>
              <a:t>Mem </a:t>
            </a:r>
            <a:r>
              <a:rPr lang="zh-CN" altLang="en-US" sz="2000" dirty="0"/>
              <a:t>阶段空闲</a:t>
            </a:r>
            <a:endParaRPr lang="en-US" sz="2000" dirty="0"/>
          </a:p>
          <a:p>
            <a:pPr marL="457200" lvl="1" indent="0">
              <a:buNone/>
            </a:pPr>
            <a:endParaRPr lang="en-US" dirty="0"/>
          </a:p>
        </p:txBody>
      </p:sp>
      <p:grpSp>
        <p:nvGrpSpPr>
          <p:cNvPr id="2" name="Group 4"/>
          <p:cNvGrpSpPr/>
          <p:nvPr/>
        </p:nvGrpSpPr>
        <p:grpSpPr bwMode="auto">
          <a:xfrm>
            <a:off x="2300922" y="1370330"/>
            <a:ext cx="8218934" cy="3068638"/>
            <a:chOff x="340" y="990"/>
            <a:chExt cx="5268" cy="1933"/>
          </a:xfrm>
        </p:grpSpPr>
        <p:sp>
          <p:nvSpPr>
            <p:cNvPr id="2728965" name="Rectangle 5"/>
            <p:cNvSpPr>
              <a:spLocks noChangeArrowheads="1"/>
            </p:cNvSpPr>
            <p:nvPr/>
          </p:nvSpPr>
          <p:spPr bwMode="auto">
            <a:xfrm>
              <a:off x="344"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6" name="Rectangle 6"/>
            <p:cNvSpPr>
              <a:spLocks noChangeArrowheads="1"/>
            </p:cNvSpPr>
            <p:nvPr/>
          </p:nvSpPr>
          <p:spPr bwMode="auto">
            <a:xfrm>
              <a:off x="340" y="990"/>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8967" name="Rectangle 7"/>
            <p:cNvSpPr>
              <a:spLocks noChangeArrowheads="1"/>
            </p:cNvSpPr>
            <p:nvPr/>
          </p:nvSpPr>
          <p:spPr bwMode="auto">
            <a:xfrm>
              <a:off x="872"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8" name="Rectangle 8"/>
            <p:cNvSpPr>
              <a:spLocks noChangeArrowheads="1"/>
            </p:cNvSpPr>
            <p:nvPr/>
          </p:nvSpPr>
          <p:spPr bwMode="auto">
            <a:xfrm>
              <a:off x="1400"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9" name="Rectangle 9"/>
            <p:cNvSpPr>
              <a:spLocks noChangeArrowheads="1"/>
            </p:cNvSpPr>
            <p:nvPr/>
          </p:nvSpPr>
          <p:spPr bwMode="auto">
            <a:xfrm>
              <a:off x="1928"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0" name="Rectangle 10"/>
            <p:cNvSpPr>
              <a:spLocks noChangeArrowheads="1"/>
            </p:cNvSpPr>
            <p:nvPr/>
          </p:nvSpPr>
          <p:spPr bwMode="auto">
            <a:xfrm>
              <a:off x="2456"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1" name="Rectangle 11"/>
            <p:cNvSpPr>
              <a:spLocks noChangeArrowheads="1"/>
            </p:cNvSpPr>
            <p:nvPr/>
          </p:nvSpPr>
          <p:spPr bwMode="auto">
            <a:xfrm>
              <a:off x="851" y="990"/>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8972" name="Rectangle 12"/>
            <p:cNvSpPr>
              <a:spLocks noChangeArrowheads="1"/>
            </p:cNvSpPr>
            <p:nvPr/>
          </p:nvSpPr>
          <p:spPr bwMode="auto">
            <a:xfrm>
              <a:off x="1379" y="990"/>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8973" name="Rectangle 13"/>
            <p:cNvSpPr>
              <a:spLocks noChangeArrowheads="1"/>
            </p:cNvSpPr>
            <p:nvPr/>
          </p:nvSpPr>
          <p:spPr bwMode="auto">
            <a:xfrm>
              <a:off x="1907" y="990"/>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8974" name="Rectangle 14"/>
            <p:cNvSpPr>
              <a:spLocks noChangeArrowheads="1"/>
            </p:cNvSpPr>
            <p:nvPr/>
          </p:nvSpPr>
          <p:spPr bwMode="auto">
            <a:xfrm>
              <a:off x="2483" y="990"/>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WB</a:t>
              </a:r>
            </a:p>
          </p:txBody>
        </p:sp>
        <p:sp>
          <p:nvSpPr>
            <p:cNvPr id="2728975" name="Rectangle 15"/>
            <p:cNvSpPr>
              <a:spLocks noChangeArrowheads="1"/>
            </p:cNvSpPr>
            <p:nvPr/>
          </p:nvSpPr>
          <p:spPr bwMode="auto">
            <a:xfrm>
              <a:off x="872"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6" name="Rectangle 16"/>
            <p:cNvSpPr>
              <a:spLocks noChangeArrowheads="1"/>
            </p:cNvSpPr>
            <p:nvPr/>
          </p:nvSpPr>
          <p:spPr bwMode="auto">
            <a:xfrm>
              <a:off x="868" y="1326"/>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8977" name="Rectangle 17"/>
            <p:cNvSpPr>
              <a:spLocks noChangeArrowheads="1"/>
            </p:cNvSpPr>
            <p:nvPr/>
          </p:nvSpPr>
          <p:spPr bwMode="auto">
            <a:xfrm>
              <a:off x="1400"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8" name="Rectangle 18"/>
            <p:cNvSpPr>
              <a:spLocks noChangeArrowheads="1"/>
            </p:cNvSpPr>
            <p:nvPr/>
          </p:nvSpPr>
          <p:spPr bwMode="auto">
            <a:xfrm>
              <a:off x="1928"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9" name="Rectangle 19"/>
            <p:cNvSpPr>
              <a:spLocks noChangeArrowheads="1"/>
            </p:cNvSpPr>
            <p:nvPr/>
          </p:nvSpPr>
          <p:spPr bwMode="auto">
            <a:xfrm>
              <a:off x="2456"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0" name="Rectangle 20"/>
            <p:cNvSpPr>
              <a:spLocks noChangeArrowheads="1"/>
            </p:cNvSpPr>
            <p:nvPr/>
          </p:nvSpPr>
          <p:spPr bwMode="auto">
            <a:xfrm>
              <a:off x="2984"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1" name="Rectangle 21"/>
            <p:cNvSpPr>
              <a:spLocks noChangeArrowheads="1"/>
            </p:cNvSpPr>
            <p:nvPr/>
          </p:nvSpPr>
          <p:spPr bwMode="auto">
            <a:xfrm>
              <a:off x="1379" y="1326"/>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8982" name="Rectangle 22"/>
            <p:cNvSpPr>
              <a:spLocks noChangeArrowheads="1"/>
            </p:cNvSpPr>
            <p:nvPr/>
          </p:nvSpPr>
          <p:spPr bwMode="auto">
            <a:xfrm>
              <a:off x="1907" y="1326"/>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8983" name="Rectangle 23"/>
            <p:cNvSpPr>
              <a:spLocks noChangeArrowheads="1"/>
            </p:cNvSpPr>
            <p:nvPr/>
          </p:nvSpPr>
          <p:spPr bwMode="auto">
            <a:xfrm>
              <a:off x="2435" y="1326"/>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8984" name="Rectangle 24"/>
            <p:cNvSpPr>
              <a:spLocks noChangeArrowheads="1"/>
            </p:cNvSpPr>
            <p:nvPr/>
          </p:nvSpPr>
          <p:spPr bwMode="auto">
            <a:xfrm>
              <a:off x="3011" y="1326"/>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WB</a:t>
              </a:r>
            </a:p>
          </p:txBody>
        </p:sp>
        <p:grpSp>
          <p:nvGrpSpPr>
            <p:cNvPr id="3" name="Group 25"/>
            <p:cNvGrpSpPr/>
            <p:nvPr/>
          </p:nvGrpSpPr>
          <p:grpSpPr bwMode="auto">
            <a:xfrm>
              <a:off x="1396" y="1662"/>
              <a:ext cx="2628" cy="253"/>
              <a:chOff x="1396" y="1662"/>
              <a:chExt cx="2628" cy="253"/>
            </a:xfrm>
          </p:grpSpPr>
          <p:sp>
            <p:nvSpPr>
              <p:cNvPr id="2728986" name="Rectangle 26"/>
              <p:cNvSpPr>
                <a:spLocks noChangeArrowheads="1"/>
              </p:cNvSpPr>
              <p:nvPr/>
            </p:nvSpPr>
            <p:spPr bwMode="auto">
              <a:xfrm>
                <a:off x="1400"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7" name="Rectangle 27"/>
              <p:cNvSpPr>
                <a:spLocks noChangeArrowheads="1"/>
              </p:cNvSpPr>
              <p:nvPr/>
            </p:nvSpPr>
            <p:spPr bwMode="auto">
              <a:xfrm>
                <a:off x="1396" y="1662"/>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IF</a:t>
                </a:r>
                <a:endParaRPr lang="en-US" sz="2400" b="1" dirty="0">
                  <a:solidFill>
                    <a:srgbClr val="C0504D"/>
                  </a:solidFill>
                </a:endParaRPr>
              </a:p>
            </p:txBody>
          </p:sp>
          <p:sp>
            <p:nvSpPr>
              <p:cNvPr id="2728988" name="Rectangle 28"/>
              <p:cNvSpPr>
                <a:spLocks noChangeArrowheads="1"/>
              </p:cNvSpPr>
              <p:nvPr/>
            </p:nvSpPr>
            <p:spPr bwMode="auto">
              <a:xfrm>
                <a:off x="1928"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9" name="Rectangle 29"/>
              <p:cNvSpPr>
                <a:spLocks noChangeArrowheads="1"/>
              </p:cNvSpPr>
              <p:nvPr/>
            </p:nvSpPr>
            <p:spPr bwMode="auto">
              <a:xfrm>
                <a:off x="2456"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0" name="Rectangle 30"/>
              <p:cNvSpPr>
                <a:spLocks noChangeArrowheads="1"/>
              </p:cNvSpPr>
              <p:nvPr/>
            </p:nvSpPr>
            <p:spPr bwMode="auto">
              <a:xfrm>
                <a:off x="2984"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1" name="Rectangle 31"/>
              <p:cNvSpPr>
                <a:spLocks noChangeArrowheads="1"/>
              </p:cNvSpPr>
              <p:nvPr/>
            </p:nvSpPr>
            <p:spPr bwMode="auto">
              <a:xfrm>
                <a:off x="3512"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2" name="Rectangle 32"/>
              <p:cNvSpPr>
                <a:spLocks noChangeArrowheads="1"/>
              </p:cNvSpPr>
              <p:nvPr/>
            </p:nvSpPr>
            <p:spPr bwMode="auto">
              <a:xfrm>
                <a:off x="1907" y="1662"/>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ID</a:t>
                </a:r>
                <a:endParaRPr lang="en-US" sz="2400" b="1" dirty="0">
                  <a:solidFill>
                    <a:srgbClr val="C0504D"/>
                  </a:solidFill>
                </a:endParaRPr>
              </a:p>
            </p:txBody>
          </p:sp>
          <p:sp>
            <p:nvSpPr>
              <p:cNvPr id="2728993" name="Rectangle 33"/>
              <p:cNvSpPr>
                <a:spLocks noChangeArrowheads="1"/>
              </p:cNvSpPr>
              <p:nvPr/>
            </p:nvSpPr>
            <p:spPr bwMode="auto">
              <a:xfrm>
                <a:off x="2435" y="1662"/>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C0504D"/>
                    </a:solidFill>
                  </a:rPr>
                  <a:t>EX</a:t>
                </a:r>
              </a:p>
            </p:txBody>
          </p:sp>
          <p:sp>
            <p:nvSpPr>
              <p:cNvPr id="2728994" name="Rectangle 34"/>
              <p:cNvSpPr>
                <a:spLocks noChangeArrowheads="1"/>
              </p:cNvSpPr>
              <p:nvPr/>
            </p:nvSpPr>
            <p:spPr bwMode="auto">
              <a:xfrm>
                <a:off x="2963" y="1662"/>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C0504D"/>
                    </a:solidFill>
                  </a:rPr>
                  <a:t>MEM</a:t>
                </a:r>
              </a:p>
            </p:txBody>
          </p:sp>
          <p:sp>
            <p:nvSpPr>
              <p:cNvPr id="2728995" name="Rectangle 35"/>
              <p:cNvSpPr>
                <a:spLocks noChangeArrowheads="1"/>
              </p:cNvSpPr>
              <p:nvPr/>
            </p:nvSpPr>
            <p:spPr bwMode="auto">
              <a:xfrm>
                <a:off x="3539" y="1662"/>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WB</a:t>
                </a:r>
              </a:p>
            </p:txBody>
          </p:sp>
        </p:grpSp>
        <p:sp>
          <p:nvSpPr>
            <p:cNvPr id="2728996" name="Rectangle 36"/>
            <p:cNvSpPr>
              <a:spLocks noChangeArrowheads="1"/>
            </p:cNvSpPr>
            <p:nvPr/>
          </p:nvSpPr>
          <p:spPr bwMode="auto">
            <a:xfrm>
              <a:off x="1928"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7" name="Rectangle 37"/>
            <p:cNvSpPr>
              <a:spLocks noChangeArrowheads="1"/>
            </p:cNvSpPr>
            <p:nvPr/>
          </p:nvSpPr>
          <p:spPr bwMode="auto">
            <a:xfrm>
              <a:off x="1924" y="1998"/>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IF</a:t>
              </a:r>
              <a:endParaRPr lang="en-US" sz="2400" b="1" dirty="0">
                <a:solidFill>
                  <a:srgbClr val="005400"/>
                </a:solidFill>
              </a:endParaRPr>
            </a:p>
          </p:txBody>
        </p:sp>
        <p:sp>
          <p:nvSpPr>
            <p:cNvPr id="2728998" name="Rectangle 38"/>
            <p:cNvSpPr>
              <a:spLocks noChangeArrowheads="1"/>
            </p:cNvSpPr>
            <p:nvPr/>
          </p:nvSpPr>
          <p:spPr bwMode="auto">
            <a:xfrm>
              <a:off x="2456"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9" name="Rectangle 39"/>
            <p:cNvSpPr>
              <a:spLocks noChangeArrowheads="1"/>
            </p:cNvSpPr>
            <p:nvPr/>
          </p:nvSpPr>
          <p:spPr bwMode="auto">
            <a:xfrm>
              <a:off x="2984"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0" name="Rectangle 40"/>
            <p:cNvSpPr>
              <a:spLocks noChangeArrowheads="1"/>
            </p:cNvSpPr>
            <p:nvPr/>
          </p:nvSpPr>
          <p:spPr bwMode="auto">
            <a:xfrm>
              <a:off x="3512"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1" name="Rectangle 41"/>
            <p:cNvSpPr>
              <a:spLocks noChangeArrowheads="1"/>
            </p:cNvSpPr>
            <p:nvPr/>
          </p:nvSpPr>
          <p:spPr bwMode="auto">
            <a:xfrm>
              <a:off x="4040"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2" name="Rectangle 42"/>
            <p:cNvSpPr>
              <a:spLocks noChangeArrowheads="1"/>
            </p:cNvSpPr>
            <p:nvPr/>
          </p:nvSpPr>
          <p:spPr bwMode="auto">
            <a:xfrm>
              <a:off x="2435" y="1998"/>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ID</a:t>
              </a:r>
              <a:endParaRPr lang="en-US" sz="2400" b="1" dirty="0">
                <a:solidFill>
                  <a:srgbClr val="005400"/>
                </a:solidFill>
              </a:endParaRPr>
            </a:p>
          </p:txBody>
        </p:sp>
        <p:sp>
          <p:nvSpPr>
            <p:cNvPr id="2729003" name="Rectangle 43"/>
            <p:cNvSpPr>
              <a:spLocks noChangeArrowheads="1"/>
            </p:cNvSpPr>
            <p:nvPr/>
          </p:nvSpPr>
          <p:spPr bwMode="auto">
            <a:xfrm>
              <a:off x="2963" y="1998"/>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005400"/>
                  </a:solidFill>
                </a:rPr>
                <a:t>EX</a:t>
              </a:r>
            </a:p>
          </p:txBody>
        </p:sp>
        <p:sp>
          <p:nvSpPr>
            <p:cNvPr id="2729004" name="Rectangle 44"/>
            <p:cNvSpPr>
              <a:spLocks noChangeArrowheads="1"/>
            </p:cNvSpPr>
            <p:nvPr/>
          </p:nvSpPr>
          <p:spPr bwMode="auto">
            <a:xfrm>
              <a:off x="3491" y="1998"/>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005400"/>
                  </a:solidFill>
                </a:rPr>
                <a:t>MEM</a:t>
              </a:r>
            </a:p>
          </p:txBody>
        </p:sp>
        <p:sp>
          <p:nvSpPr>
            <p:cNvPr id="2729005" name="Rectangle 45"/>
            <p:cNvSpPr>
              <a:spLocks noChangeArrowheads="1"/>
            </p:cNvSpPr>
            <p:nvPr/>
          </p:nvSpPr>
          <p:spPr bwMode="auto">
            <a:xfrm>
              <a:off x="4067" y="1998"/>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WB</a:t>
              </a:r>
            </a:p>
          </p:txBody>
        </p:sp>
        <p:sp>
          <p:nvSpPr>
            <p:cNvPr id="2729006" name="Rectangle 46"/>
            <p:cNvSpPr>
              <a:spLocks noChangeArrowheads="1"/>
            </p:cNvSpPr>
            <p:nvPr/>
          </p:nvSpPr>
          <p:spPr bwMode="auto">
            <a:xfrm>
              <a:off x="2456"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7" name="Rectangle 47"/>
            <p:cNvSpPr>
              <a:spLocks noChangeArrowheads="1"/>
            </p:cNvSpPr>
            <p:nvPr/>
          </p:nvSpPr>
          <p:spPr bwMode="auto">
            <a:xfrm>
              <a:off x="2452" y="2334"/>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IF</a:t>
              </a:r>
              <a:endParaRPr lang="en-US" sz="2400" b="1" dirty="0">
                <a:solidFill>
                  <a:srgbClr val="1F497D"/>
                </a:solidFill>
              </a:endParaRPr>
            </a:p>
          </p:txBody>
        </p:sp>
        <p:sp>
          <p:nvSpPr>
            <p:cNvPr id="2729008" name="Rectangle 48"/>
            <p:cNvSpPr>
              <a:spLocks noChangeArrowheads="1"/>
            </p:cNvSpPr>
            <p:nvPr/>
          </p:nvSpPr>
          <p:spPr bwMode="auto">
            <a:xfrm>
              <a:off x="2984"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9" name="Rectangle 49"/>
            <p:cNvSpPr>
              <a:spLocks noChangeArrowheads="1"/>
            </p:cNvSpPr>
            <p:nvPr/>
          </p:nvSpPr>
          <p:spPr bwMode="auto">
            <a:xfrm>
              <a:off x="3512"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0" name="Rectangle 50"/>
            <p:cNvSpPr>
              <a:spLocks noChangeArrowheads="1"/>
            </p:cNvSpPr>
            <p:nvPr/>
          </p:nvSpPr>
          <p:spPr bwMode="auto">
            <a:xfrm>
              <a:off x="4040"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1" name="Rectangle 51"/>
            <p:cNvSpPr>
              <a:spLocks noChangeArrowheads="1"/>
            </p:cNvSpPr>
            <p:nvPr/>
          </p:nvSpPr>
          <p:spPr bwMode="auto">
            <a:xfrm>
              <a:off x="4568"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2" name="Rectangle 52"/>
            <p:cNvSpPr>
              <a:spLocks noChangeArrowheads="1"/>
            </p:cNvSpPr>
            <p:nvPr/>
          </p:nvSpPr>
          <p:spPr bwMode="auto">
            <a:xfrm>
              <a:off x="2963" y="2334"/>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ID</a:t>
              </a:r>
              <a:endParaRPr lang="en-US" sz="2400" b="1" dirty="0">
                <a:solidFill>
                  <a:srgbClr val="1F497D"/>
                </a:solidFill>
              </a:endParaRPr>
            </a:p>
          </p:txBody>
        </p:sp>
        <p:sp>
          <p:nvSpPr>
            <p:cNvPr id="2729013" name="Rectangle 53"/>
            <p:cNvSpPr>
              <a:spLocks noChangeArrowheads="1"/>
            </p:cNvSpPr>
            <p:nvPr/>
          </p:nvSpPr>
          <p:spPr bwMode="auto">
            <a:xfrm>
              <a:off x="3491" y="2334"/>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1F497D"/>
                  </a:solidFill>
                </a:rPr>
                <a:t>EX</a:t>
              </a:r>
            </a:p>
          </p:txBody>
        </p:sp>
        <p:sp>
          <p:nvSpPr>
            <p:cNvPr id="2729014" name="Rectangle 54"/>
            <p:cNvSpPr>
              <a:spLocks noChangeArrowheads="1"/>
            </p:cNvSpPr>
            <p:nvPr/>
          </p:nvSpPr>
          <p:spPr bwMode="auto">
            <a:xfrm>
              <a:off x="4019" y="2334"/>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1F497D"/>
                  </a:solidFill>
                </a:rPr>
                <a:t>MEM</a:t>
              </a:r>
            </a:p>
          </p:txBody>
        </p:sp>
        <p:sp>
          <p:nvSpPr>
            <p:cNvPr id="2729015" name="Rectangle 55"/>
            <p:cNvSpPr>
              <a:spLocks noChangeArrowheads="1"/>
            </p:cNvSpPr>
            <p:nvPr/>
          </p:nvSpPr>
          <p:spPr bwMode="auto">
            <a:xfrm>
              <a:off x="4595" y="2334"/>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WB</a:t>
              </a:r>
            </a:p>
          </p:txBody>
        </p:sp>
        <p:sp>
          <p:nvSpPr>
            <p:cNvPr id="2729016" name="Rectangle 56"/>
            <p:cNvSpPr>
              <a:spLocks noChangeArrowheads="1"/>
            </p:cNvSpPr>
            <p:nvPr/>
          </p:nvSpPr>
          <p:spPr bwMode="auto">
            <a:xfrm>
              <a:off x="2984"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7" name="Rectangle 57"/>
            <p:cNvSpPr>
              <a:spLocks noChangeArrowheads="1"/>
            </p:cNvSpPr>
            <p:nvPr/>
          </p:nvSpPr>
          <p:spPr bwMode="auto">
            <a:xfrm>
              <a:off x="2980" y="2670"/>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9018" name="Rectangle 58"/>
            <p:cNvSpPr>
              <a:spLocks noChangeArrowheads="1"/>
            </p:cNvSpPr>
            <p:nvPr/>
          </p:nvSpPr>
          <p:spPr bwMode="auto">
            <a:xfrm>
              <a:off x="3512"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9" name="Rectangle 59"/>
            <p:cNvSpPr>
              <a:spLocks noChangeArrowheads="1"/>
            </p:cNvSpPr>
            <p:nvPr/>
          </p:nvSpPr>
          <p:spPr bwMode="auto">
            <a:xfrm>
              <a:off x="4040"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0" name="Rectangle 60"/>
            <p:cNvSpPr>
              <a:spLocks noChangeArrowheads="1"/>
            </p:cNvSpPr>
            <p:nvPr/>
          </p:nvSpPr>
          <p:spPr bwMode="auto">
            <a:xfrm>
              <a:off x="4568"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1" name="Rectangle 61"/>
            <p:cNvSpPr>
              <a:spLocks noChangeArrowheads="1"/>
            </p:cNvSpPr>
            <p:nvPr/>
          </p:nvSpPr>
          <p:spPr bwMode="auto">
            <a:xfrm>
              <a:off x="5096"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2" name="Rectangle 62"/>
            <p:cNvSpPr>
              <a:spLocks noChangeArrowheads="1"/>
            </p:cNvSpPr>
            <p:nvPr/>
          </p:nvSpPr>
          <p:spPr bwMode="auto">
            <a:xfrm>
              <a:off x="3491" y="2670"/>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9023" name="Rectangle 63"/>
            <p:cNvSpPr>
              <a:spLocks noChangeArrowheads="1"/>
            </p:cNvSpPr>
            <p:nvPr/>
          </p:nvSpPr>
          <p:spPr bwMode="auto">
            <a:xfrm>
              <a:off x="4019" y="2670"/>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9024" name="Rectangle 64"/>
            <p:cNvSpPr>
              <a:spLocks noChangeArrowheads="1"/>
            </p:cNvSpPr>
            <p:nvPr/>
          </p:nvSpPr>
          <p:spPr bwMode="auto">
            <a:xfrm>
              <a:off x="4547" y="2670"/>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9025" name="Rectangle 65"/>
            <p:cNvSpPr>
              <a:spLocks noChangeArrowheads="1"/>
            </p:cNvSpPr>
            <p:nvPr/>
          </p:nvSpPr>
          <p:spPr bwMode="auto">
            <a:xfrm>
              <a:off x="5123" y="2670"/>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WB</a:t>
              </a:r>
            </a:p>
          </p:txBody>
        </p:sp>
      </p:grpSp>
      <p:grpSp>
        <p:nvGrpSpPr>
          <p:cNvPr id="4" name="Group 66"/>
          <p:cNvGrpSpPr/>
          <p:nvPr/>
        </p:nvGrpSpPr>
        <p:grpSpPr bwMode="auto">
          <a:xfrm>
            <a:off x="1953260" y="836930"/>
            <a:ext cx="8823260" cy="454025"/>
            <a:chOff x="296" y="654"/>
            <a:chExt cx="4832" cy="286"/>
          </a:xfrm>
        </p:grpSpPr>
        <p:sp>
          <p:nvSpPr>
            <p:cNvPr id="2729027" name="Line 67"/>
            <p:cNvSpPr>
              <a:spLocks noChangeShapeType="1"/>
            </p:cNvSpPr>
            <p:nvPr/>
          </p:nvSpPr>
          <p:spPr bwMode="auto">
            <a:xfrm>
              <a:off x="296" y="912"/>
              <a:ext cx="4832" cy="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2729028" name="Rectangle 68"/>
            <p:cNvSpPr>
              <a:spLocks noChangeArrowheads="1"/>
            </p:cNvSpPr>
            <p:nvPr/>
          </p:nvSpPr>
          <p:spPr bwMode="auto">
            <a:xfrm>
              <a:off x="419" y="654"/>
              <a:ext cx="632"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rPr>
                <a:t>Time</a:t>
              </a:r>
              <a:endParaRPr lang="en-US" sz="2800" b="1" dirty="0">
                <a:solidFill>
                  <a:prstClr val="black"/>
                </a:solidFill>
              </a:endParaRPr>
            </a:p>
          </p:txBody>
        </p:sp>
      </p:grpSp>
      <p:sp>
        <p:nvSpPr>
          <p:cNvPr id="5" name="TextBox 4"/>
          <p:cNvSpPr txBox="1"/>
          <p:nvPr/>
        </p:nvSpPr>
        <p:spPr>
          <a:xfrm>
            <a:off x="1518856" y="1315363"/>
            <a:ext cx="441146" cy="3237040"/>
          </a:xfrm>
          <a:prstGeom prst="rect">
            <a:avLst/>
          </a:prstGeom>
          <a:noFill/>
        </p:spPr>
        <p:txBody>
          <a:bodyPr wrap="none" rtlCol="0">
            <a:spAutoFit/>
          </a:bodyPr>
          <a:lstStyle/>
          <a:p>
            <a:pPr indent="0">
              <a:lnSpc>
                <a:spcPct val="110000"/>
              </a:lnSpc>
              <a:buNone/>
            </a:pPr>
            <a:r>
              <a:rPr lang="en-US" altLang="zh-CN" sz="2400" dirty="0"/>
              <a:t>I1</a:t>
            </a:r>
          </a:p>
          <a:p>
            <a:pPr indent="0">
              <a:lnSpc>
                <a:spcPct val="110000"/>
              </a:lnSpc>
              <a:buNone/>
            </a:pPr>
            <a:r>
              <a:rPr lang="en-US" altLang="zh-CN" sz="2400" dirty="0" err="1"/>
              <a:t>I2</a:t>
            </a:r>
            <a:endParaRPr lang="en-US" altLang="zh-CN" sz="2400" dirty="0"/>
          </a:p>
          <a:p>
            <a:pPr indent="0">
              <a:lnSpc>
                <a:spcPct val="110000"/>
              </a:lnSpc>
              <a:buNone/>
            </a:pPr>
            <a:r>
              <a:rPr lang="en-US" altLang="zh-CN" sz="2400" dirty="0" err="1"/>
              <a:t>I3</a:t>
            </a:r>
            <a:endParaRPr lang="en-US" altLang="zh-CN" sz="2400" dirty="0"/>
          </a:p>
          <a:p>
            <a:pPr indent="0">
              <a:lnSpc>
                <a:spcPct val="110000"/>
              </a:lnSpc>
              <a:buNone/>
            </a:pPr>
            <a:r>
              <a:rPr lang="en-US" altLang="zh-CN" sz="2400" dirty="0" err="1"/>
              <a:t>I4</a:t>
            </a:r>
            <a:endParaRPr lang="en-US" altLang="zh-CN" sz="2400" dirty="0"/>
          </a:p>
          <a:p>
            <a:pPr indent="0">
              <a:lnSpc>
                <a:spcPct val="110000"/>
              </a:lnSpc>
              <a:buNone/>
            </a:pPr>
            <a:r>
              <a:rPr lang="en-US" altLang="zh-CN" sz="2400" dirty="0" err="1"/>
              <a:t>I5</a:t>
            </a:r>
            <a:endParaRPr lang="en-US" altLang="zh-CN" sz="2400" dirty="0"/>
          </a:p>
          <a:p>
            <a:pPr indent="0">
              <a:lnSpc>
                <a:spcPct val="110000"/>
              </a:lnSpc>
              <a:buNone/>
            </a:pPr>
            <a:r>
              <a:rPr lang="en-US" altLang="zh-CN" sz="2400" dirty="0" err="1"/>
              <a:t>I6</a:t>
            </a:r>
            <a:endParaRPr lang="zh-CN" altLang="en-US" sz="2400" dirty="0"/>
          </a:p>
        </p:txBody>
      </p:sp>
      <p:sp>
        <p:nvSpPr>
          <p:cNvPr id="76" name="Line 67"/>
          <p:cNvSpPr>
            <a:spLocks noChangeShapeType="1"/>
          </p:cNvSpPr>
          <p:nvPr/>
        </p:nvSpPr>
        <p:spPr bwMode="auto">
          <a:xfrm>
            <a:off x="1950904" y="1246504"/>
            <a:ext cx="16898" cy="3371375"/>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2896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728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896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728" y="202565"/>
            <a:ext cx="7010400" cy="478790"/>
          </a:xfrm>
        </p:spPr>
        <p:txBody>
          <a:bodyPr/>
          <a:lstStyle/>
          <a:p>
            <a:r>
              <a:rPr lang="zh-CN" altLang="en-US" sz="3200" dirty="0"/>
              <a:t>时钟驱动的流水线时空图</a:t>
            </a:r>
          </a:p>
        </p:txBody>
      </p:sp>
      <p:sp>
        <p:nvSpPr>
          <p:cNvPr id="135" name="内容占位符 2"/>
          <p:cNvSpPr>
            <a:spLocks noGrp="1"/>
          </p:cNvSpPr>
          <p:nvPr>
            <p:ph idx="4294967295"/>
          </p:nvPr>
        </p:nvSpPr>
        <p:spPr>
          <a:xfrm>
            <a:off x="1643380" y="692696"/>
            <a:ext cx="9925228" cy="3264525"/>
          </a:xfrm>
        </p:spPr>
        <p:txBody>
          <a:bodyPr>
            <a:noAutofit/>
          </a:bodyPr>
          <a:lstStyle/>
          <a:p>
            <a:pPr>
              <a:lnSpc>
                <a:spcPct val="150000"/>
              </a:lnSpc>
            </a:pPr>
            <a:r>
              <a:rPr lang="zh-CN" altLang="en-US" sz="2000" dirty="0"/>
              <a:t>本图用途：需精确分析</a:t>
            </a:r>
            <a:r>
              <a:rPr lang="zh-CN" altLang="en-US" sz="2000" dirty="0">
                <a:solidFill>
                  <a:schemeClr val="accent2"/>
                </a:solidFill>
              </a:rPr>
              <a:t>指令</a:t>
            </a:r>
            <a:r>
              <a:rPr lang="en-US" altLang="zh-CN" sz="2000" dirty="0"/>
              <a:t>/</a:t>
            </a:r>
            <a:r>
              <a:rPr lang="zh-CN" altLang="en-US" sz="2000" dirty="0">
                <a:solidFill>
                  <a:srgbClr val="00B050"/>
                </a:solidFill>
              </a:rPr>
              <a:t>时间</a:t>
            </a:r>
            <a:r>
              <a:rPr lang="en-US" altLang="zh-CN" sz="2000" dirty="0"/>
              <a:t>/</a:t>
            </a:r>
            <a:r>
              <a:rPr lang="zh-CN" altLang="en-US" sz="2000" dirty="0">
                <a:solidFill>
                  <a:srgbClr val="C00000"/>
                </a:solidFill>
              </a:rPr>
              <a:t>流水线</a:t>
            </a:r>
            <a:r>
              <a:rPr lang="en-US" altLang="zh-CN" sz="2000" dirty="0"/>
              <a:t>3</a:t>
            </a:r>
            <a:r>
              <a:rPr lang="zh-CN" altLang="en-US" sz="2000" dirty="0"/>
              <a:t>者关系时</a:t>
            </a:r>
            <a:endParaRPr lang="en-US" altLang="zh-CN" sz="2000" dirty="0"/>
          </a:p>
          <a:p>
            <a:pPr lvl="1">
              <a:lnSpc>
                <a:spcPct val="150000"/>
              </a:lnSpc>
            </a:pPr>
            <a:r>
              <a:rPr lang="zh-CN" altLang="en-US" dirty="0"/>
              <a:t>行：某个时钟（时刻</a:t>
            </a:r>
            <a:r>
              <a:rPr lang="en-US" altLang="zh-CN" dirty="0" err="1"/>
              <a:t>t</a:t>
            </a:r>
            <a:r>
              <a:rPr lang="en-US" altLang="zh-CN" baseline="-25000" dirty="0" err="1"/>
              <a:t>i</a:t>
            </a:r>
            <a:r>
              <a:rPr lang="zh-CN" altLang="en-US" dirty="0"/>
              <a:t>），指令流水线分别处于哪些阶段</a:t>
            </a:r>
            <a:endParaRPr lang="en-US" altLang="zh-CN" dirty="0"/>
          </a:p>
          <a:p>
            <a:pPr lvl="1">
              <a:lnSpc>
                <a:spcPct val="150000"/>
              </a:lnSpc>
            </a:pPr>
            <a:r>
              <a:rPr lang="zh-CN" altLang="en-US" dirty="0"/>
              <a:t>列：某个部件（执行某一功能），在时间方向上执行了哪些指令</a:t>
            </a:r>
            <a:endParaRPr lang="en-US" altLang="zh-CN" dirty="0"/>
          </a:p>
          <a:p>
            <a:pPr>
              <a:lnSpc>
                <a:spcPct val="150000"/>
              </a:lnSpc>
            </a:pPr>
            <a:r>
              <a:rPr lang="zh-CN" altLang="en-US" sz="2000" dirty="0"/>
              <a:t>注意区分流水阶段与流水线寄存器的关系</a:t>
            </a:r>
            <a:endParaRPr lang="en-US" altLang="zh-CN" sz="2000" dirty="0"/>
          </a:p>
          <a:p>
            <a:pPr>
              <a:lnSpc>
                <a:spcPct val="150000"/>
              </a:lnSpc>
            </a:pPr>
            <a:r>
              <a:rPr lang="zh-CN" altLang="en-US" sz="2000" dirty="0"/>
              <a:t>可以看出，在</a:t>
            </a:r>
            <a:r>
              <a:rPr lang="en-US" altLang="zh-CN" sz="2000" dirty="0" err="1"/>
              <a:t>clk5</a:t>
            </a:r>
            <a:r>
              <a:rPr lang="zh-CN" altLang="en-US" sz="2000" dirty="0"/>
              <a:t>后，流水线全部充满</a:t>
            </a:r>
            <a:endParaRPr lang="en-US" altLang="zh-CN" sz="2000" dirty="0"/>
          </a:p>
          <a:p>
            <a:pPr lvl="1">
              <a:lnSpc>
                <a:spcPct val="150000"/>
              </a:lnSpc>
            </a:pPr>
            <a:r>
              <a:rPr lang="zh-CN" altLang="en-US" dirty="0"/>
              <a:t>所有部件都在执行指令</a:t>
            </a:r>
            <a:endParaRPr lang="en-US" altLang="zh-CN" dirty="0"/>
          </a:p>
          <a:p>
            <a:pPr lvl="2">
              <a:lnSpc>
                <a:spcPct val="150000"/>
              </a:lnSpc>
            </a:pPr>
            <a:r>
              <a:rPr lang="zh-CN" altLang="en-US" dirty="0"/>
              <a:t>只是不同的指令</a:t>
            </a:r>
            <a:endParaRPr lang="en-US" altLang="zh-CN" dirty="0"/>
          </a:p>
        </p:txBody>
      </p:sp>
      <p:graphicFrame>
        <p:nvGraphicFramePr>
          <p:cNvPr id="6" name="表格 5"/>
          <p:cNvGraphicFramePr>
            <a:graphicFrameLocks noGrp="1"/>
          </p:cNvGraphicFramePr>
          <p:nvPr>
            <p:custDataLst>
              <p:tags r:id="rId1"/>
            </p:custDataLst>
            <p:extLst>
              <p:ext uri="{D42A27DB-BD31-4B8C-83A1-F6EECF244321}">
                <p14:modId xmlns:p14="http://schemas.microsoft.com/office/powerpoint/2010/main" val="2219033392"/>
              </p:ext>
            </p:extLst>
          </p:nvPr>
        </p:nvGraphicFramePr>
        <p:xfrm>
          <a:off x="1919536" y="3861048"/>
          <a:ext cx="8407400" cy="2711060"/>
        </p:xfrm>
        <a:graphic>
          <a:graphicData uri="http://schemas.openxmlformats.org/drawingml/2006/table">
            <a:tbl>
              <a:tblPr firstRow="1" bandRow="1">
                <a:tableStyleId>{5940675A-B579-460E-94D1-54222C63F5DA}</a:tableStyleId>
              </a:tblPr>
              <a:tblGrid>
                <a:gridCol w="899795">
                  <a:extLst>
                    <a:ext uri="{9D8B030D-6E8A-4147-A177-3AD203B41FA5}">
                      <a16:colId xmlns:a16="http://schemas.microsoft.com/office/drawing/2014/main" val="20000"/>
                    </a:ext>
                  </a:extLst>
                </a:gridCol>
                <a:gridCol w="1151890">
                  <a:extLst>
                    <a:ext uri="{9D8B030D-6E8A-4147-A177-3AD203B41FA5}">
                      <a16:colId xmlns:a16="http://schemas.microsoft.com/office/drawing/2014/main" val="20001"/>
                    </a:ext>
                  </a:extLst>
                </a:gridCol>
                <a:gridCol w="468630">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26390">
                <a:tc rowSpan="2">
                  <a:txBody>
                    <a:bodyPr/>
                    <a:lstStyle/>
                    <a:p>
                      <a:pPr algn="ctr"/>
                      <a:r>
                        <a:rPr lang="zh-CN" altLang="en-US" sz="1600" b="0" dirty="0">
                          <a:latin typeface="+mn-lt"/>
                          <a:ea typeface="黑体" panose="02010609060101010101" pitchFamily="49" charset="-122"/>
                          <a:cs typeface="Times New Roman" panose="02020603050405020304" pitchFamily="18" charset="0"/>
                        </a:rPr>
                        <a:t>相对</a:t>
                      </a:r>
                      <a:r>
                        <a:rPr lang="en-US" altLang="zh-CN" sz="1600" b="0" dirty="0">
                          <a:latin typeface="+mn-lt"/>
                          <a:ea typeface="黑体" panose="02010609060101010101" pitchFamily="49" charset="-122"/>
                          <a:cs typeface="Times New Roman" panose="02020603050405020304" pitchFamily="18" charset="0"/>
                        </a:rPr>
                        <a:t>PC</a:t>
                      </a:r>
                      <a:r>
                        <a:rPr lang="zh-CN" altLang="en-US" sz="1600" b="0" dirty="0">
                          <a:latin typeface="+mn-lt"/>
                          <a:ea typeface="黑体" panose="02010609060101010101" pitchFamily="49" charset="-122"/>
                          <a:cs typeface="Times New Roman" panose="02020603050405020304" pitchFamily="18" charset="0"/>
                        </a:rPr>
                        <a:t>的地址偏移</a:t>
                      </a:r>
                    </a:p>
                  </a:txBody>
                  <a:tcPr marL="36000" marR="36000" marT="36000" marB="3600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mn-lt"/>
                          <a:ea typeface="黑体" panose="02010609060101010101" pitchFamily="49" charset="-122"/>
                          <a:cs typeface="+mn-cs"/>
                        </a:rPr>
                        <a:t>PC</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IF/ID</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ID/EX</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EX/DM</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DM/WB</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7680">
                <a:tc vMerge="1">
                  <a:txBody>
                    <a:bodyPr/>
                    <a:lstStyle/>
                    <a:p>
                      <a:endParaRPr lang="zh-CN"/>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solidFill>
                            <a:srgbClr val="00B050"/>
                          </a:solidFill>
                          <a:latin typeface="+mn-lt"/>
                          <a:ea typeface="黑体" panose="02010609060101010101" pitchFamily="49" charset="-122"/>
                          <a:cs typeface="Times New Roman" panose="02020603050405020304" pitchFamily="18" charset="0"/>
                        </a:rPr>
                        <a:t>CLK</a:t>
                      </a:r>
                      <a:endParaRPr lang="en-US" altLang="zh-CN" sz="1600" b="0" dirty="0">
                        <a:solidFill>
                          <a:srgbClr val="00B05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solidFill>
                            <a:schemeClr val="accent2"/>
                          </a:solidFill>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zh-CN" altLang="en-US" sz="1600" b="0" dirty="0">
                          <a:solidFill>
                            <a:schemeClr val="accent2"/>
                          </a:solidFill>
                          <a:latin typeface="+mn-lt"/>
                          <a:ea typeface="黑体" panose="02010609060101010101" pitchFamily="49" charset="-122"/>
                          <a:cs typeface="+mn-cs"/>
                        </a:rPr>
                        <a:t>指令</a:t>
                      </a:r>
                      <a:endParaRPr lang="en-US" altLang="zh-CN" sz="1600" b="0" dirty="0">
                        <a:solidFill>
                          <a:schemeClr val="accent2"/>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solidFill>
                            <a:srgbClr val="C00000"/>
                          </a:solidFill>
                          <a:latin typeface="+mn-lt"/>
                          <a:ea typeface="黑体" panose="02010609060101010101" pitchFamily="49" charset="-122"/>
                          <a:cs typeface="Times New Roman" panose="02020603050405020304" pitchFamily="18" charset="0"/>
                        </a:rPr>
                        <a:t>取指</a:t>
                      </a:r>
                      <a:endParaRPr lang="en-US" altLang="zh-CN" sz="1600" b="0" dirty="0">
                        <a:solidFill>
                          <a:srgbClr val="C0000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solidFill>
                            <a:srgbClr val="C00000"/>
                          </a:solidFill>
                          <a:latin typeface="+mn-lt"/>
                          <a:ea typeface="黑体" panose="02010609060101010101" pitchFamily="49" charset="-122"/>
                          <a:cs typeface="Times New Roman" panose="02020603050405020304" pitchFamily="18" charset="0"/>
                        </a:rPr>
                        <a:t>译码</a:t>
                      </a:r>
                      <a:endParaRPr lang="en-US" altLang="zh-CN" sz="1600" b="0" dirty="0">
                        <a:solidFill>
                          <a:srgbClr val="C0000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solidFill>
                            <a:srgbClr val="C00000"/>
                          </a:solidFill>
                          <a:latin typeface="+mn-lt"/>
                          <a:ea typeface="黑体" panose="02010609060101010101" pitchFamily="49" charset="-122"/>
                          <a:cs typeface="Times New Roman" panose="02020603050405020304" pitchFamily="18" charset="0"/>
                        </a:rPr>
                        <a:t>执行</a:t>
                      </a:r>
                      <a:endParaRPr lang="en-US" altLang="zh-CN" sz="1600" b="0" dirty="0">
                        <a:solidFill>
                          <a:srgbClr val="C0000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solidFill>
                            <a:srgbClr val="C00000"/>
                          </a:solidFill>
                          <a:latin typeface="+mn-lt"/>
                          <a:ea typeface="黑体" panose="02010609060101010101" pitchFamily="49" charset="-122"/>
                          <a:cs typeface="Times New Roman" panose="02020603050405020304" pitchFamily="18" charset="0"/>
                        </a:rPr>
                        <a:t>访存</a:t>
                      </a:r>
                      <a:endParaRPr lang="en-US" altLang="zh-CN" sz="1600" b="0" dirty="0">
                        <a:solidFill>
                          <a:srgbClr val="C0000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solidFill>
                            <a:srgbClr val="C00000"/>
                          </a:solidFill>
                          <a:latin typeface="+mn-lt"/>
                          <a:ea typeface="黑体" panose="02010609060101010101" pitchFamily="49" charset="-122"/>
                          <a:cs typeface="Times New Roman" panose="02020603050405020304" pitchFamily="18" charset="0"/>
                        </a:rPr>
                        <a:t>回写</a:t>
                      </a:r>
                      <a:endParaRPr lang="en-US" altLang="zh-CN" sz="1600" b="0" dirty="0">
                        <a:solidFill>
                          <a:srgbClr val="C00000"/>
                        </a:solidFill>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1</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1</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3</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3</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01347">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1216</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4</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1620</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5</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5</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extLst>
                  <a:ext uri="{0D108BD9-81ED-4DB2-BD59-A6C34878D82A}">
                    <a16:rowId xmlns:a16="http://schemas.microsoft.com/office/drawing/2014/main" val="10006"/>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6</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6</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2024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6</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6</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5</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1" end="1"/>
                                            </p:txEl>
                                          </p:spTgt>
                                        </p:tgtEl>
                                        <p:attrNameLst>
                                          <p:attrName>style.visibility</p:attrName>
                                        </p:attrNameLst>
                                      </p:cBhvr>
                                      <p:to>
                                        <p:strVal val="visible"/>
                                      </p:to>
                                    </p:set>
                                    <p:animEffect transition="in" filter="fade">
                                      <p:cBhvr>
                                        <p:cTn id="7" dur="500"/>
                                        <p:tgtEl>
                                          <p:spTgt spid="1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2" end="2"/>
                                            </p:txEl>
                                          </p:spTgt>
                                        </p:tgtEl>
                                        <p:attrNameLst>
                                          <p:attrName>style.visibility</p:attrName>
                                        </p:attrNameLst>
                                      </p:cBhvr>
                                      <p:to>
                                        <p:strVal val="visible"/>
                                      </p:to>
                                    </p:set>
                                    <p:animEffect transition="in" filter="fade">
                                      <p:cBhvr>
                                        <p:cTn id="12" dur="500"/>
                                        <p:tgtEl>
                                          <p:spTgt spid="1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3" end="3"/>
                                            </p:txEl>
                                          </p:spTgt>
                                        </p:tgtEl>
                                        <p:attrNameLst>
                                          <p:attrName>style.visibility</p:attrName>
                                        </p:attrNameLst>
                                      </p:cBhvr>
                                      <p:to>
                                        <p:strVal val="visible"/>
                                      </p:to>
                                    </p:set>
                                    <p:animEffect transition="in" filter="fade">
                                      <p:cBhvr>
                                        <p:cTn id="17" dur="500"/>
                                        <p:tgtEl>
                                          <p:spTgt spid="1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4" end="4"/>
                                            </p:txEl>
                                          </p:spTgt>
                                        </p:tgtEl>
                                        <p:attrNameLst>
                                          <p:attrName>style.visibility</p:attrName>
                                        </p:attrNameLst>
                                      </p:cBhvr>
                                      <p:to>
                                        <p:strVal val="visible"/>
                                      </p:to>
                                    </p:set>
                                    <p:animEffect transition="in" filter="fade">
                                      <p:cBhvr>
                                        <p:cTn id="22" dur="500"/>
                                        <p:tgtEl>
                                          <p:spTgt spid="1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5" end="5"/>
                                            </p:txEl>
                                          </p:spTgt>
                                        </p:tgtEl>
                                        <p:attrNameLst>
                                          <p:attrName>style.visibility</p:attrName>
                                        </p:attrNameLst>
                                      </p:cBhvr>
                                      <p:to>
                                        <p:strVal val="visible"/>
                                      </p:to>
                                    </p:set>
                                    <p:animEffect transition="in" filter="fade">
                                      <p:cBhvr>
                                        <p:cTn id="27" dur="500"/>
                                        <p:tgtEl>
                                          <p:spTgt spid="13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xEl>
                                              <p:pRg st="6" end="6"/>
                                            </p:txEl>
                                          </p:spTgt>
                                        </p:tgtEl>
                                        <p:attrNameLst>
                                          <p:attrName>style.visibility</p:attrName>
                                        </p:attrNameLst>
                                      </p:cBhvr>
                                      <p:to>
                                        <p:strVal val="visible"/>
                                      </p:to>
                                    </p:set>
                                    <p:animEffect transition="in" filter="fade">
                                      <p:cBhvr>
                                        <p:cTn id="32" dur="500"/>
                                        <p:tgtEl>
                                          <p:spTgt spid="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4294967295"/>
          </p:nvPr>
        </p:nvSpPr>
        <p:spPr>
          <a:xfrm>
            <a:off x="1219200" y="707306"/>
            <a:ext cx="10536555" cy="3513782"/>
          </a:xfrm>
        </p:spPr>
        <p:txBody>
          <a:bodyPr wrap="square"/>
          <a:lstStyle/>
          <a:p>
            <a:pPr>
              <a:lnSpc>
                <a:spcPct val="150000"/>
              </a:lnSpc>
              <a:spcBef>
                <a:spcPts val="0"/>
              </a:spcBef>
              <a:spcAft>
                <a:spcPts val="0"/>
              </a:spcAft>
            </a:pPr>
            <a:r>
              <a:rPr lang="zh-CN" altLang="en-US" dirty="0">
                <a:ea typeface="宋体" panose="02010600030101010101" pitchFamily="2" charset="-122"/>
              </a:rPr>
              <a:t>多周期数据通路设计总体考虑</a:t>
            </a:r>
          </a:p>
          <a:p>
            <a:pPr lvl="1">
              <a:lnSpc>
                <a:spcPct val="150000"/>
              </a:lnSpc>
              <a:spcBef>
                <a:spcPts val="0"/>
              </a:spcBef>
              <a:spcAft>
                <a:spcPts val="0"/>
              </a:spcAft>
            </a:pPr>
            <a:r>
              <a:rPr lang="zh-CN" altLang="en-US" dirty="0">
                <a:solidFill>
                  <a:srgbClr val="FF0000"/>
                </a:solidFill>
                <a:ea typeface="宋体" panose="02010600030101010101" pitchFamily="2" charset="-122"/>
              </a:rPr>
              <a:t>可以使用普林斯顿结构</a:t>
            </a:r>
            <a:r>
              <a:rPr lang="zh-CN" altLang="en-US" dirty="0">
                <a:ea typeface="宋体" panose="02010600030101010101" pitchFamily="2" charset="-122"/>
              </a:rPr>
              <a:t>：指令和数据使用同一个存储器；</a:t>
            </a:r>
          </a:p>
          <a:p>
            <a:pPr lvl="1">
              <a:lnSpc>
                <a:spcPct val="150000"/>
              </a:lnSpc>
              <a:spcBef>
                <a:spcPts val="0"/>
              </a:spcBef>
              <a:spcAft>
                <a:spcPts val="0"/>
              </a:spcAft>
            </a:pPr>
            <a:r>
              <a:rPr lang="zh-CN" altLang="en-US" dirty="0">
                <a:ea typeface="宋体" panose="02010600030101010101" pitchFamily="2" charset="-122"/>
              </a:rPr>
              <a:t>一个</a:t>
            </a:r>
            <a:r>
              <a:rPr lang="en-US" altLang="zh-CN" dirty="0">
                <a:ea typeface="宋体" panose="02010600030101010101" pitchFamily="2" charset="-122"/>
              </a:rPr>
              <a:t>ALU</a:t>
            </a:r>
            <a:r>
              <a:rPr lang="zh-CN" altLang="en-US" dirty="0">
                <a:ea typeface="宋体" panose="02010600030101010101" pitchFamily="2" charset="-122"/>
              </a:rPr>
              <a:t>： </a:t>
            </a:r>
            <a:r>
              <a:rPr lang="en-US" altLang="zh-CN" dirty="0">
                <a:ea typeface="宋体" panose="02010600030101010101" pitchFamily="2" charset="-122"/>
              </a:rPr>
              <a:t>R</a:t>
            </a:r>
            <a:r>
              <a:rPr lang="zh-CN" altLang="en-US" dirty="0">
                <a:ea typeface="宋体" panose="02010600030101010101" pitchFamily="2" charset="-122"/>
              </a:rPr>
              <a:t>型指令算术逻辑运算、取指令后形成</a:t>
            </a:r>
            <a:r>
              <a:rPr lang="en-US" altLang="zh-CN" dirty="0">
                <a:ea typeface="宋体" panose="02010600030101010101" pitchFamily="2" charset="-122"/>
              </a:rPr>
              <a:t>PC+4</a:t>
            </a:r>
            <a:r>
              <a:rPr lang="zh-CN" altLang="en-US" dirty="0">
                <a:ea typeface="宋体" panose="02010600030101010101" pitchFamily="2" charset="-122"/>
              </a:rPr>
              <a:t>新值、及</a:t>
            </a:r>
            <a:r>
              <a:rPr lang="en-US" altLang="zh-CN" dirty="0" err="1">
                <a:ea typeface="宋体" panose="02010600030101010101" pitchFamily="2" charset="-122"/>
              </a:rPr>
              <a:t>Beq</a:t>
            </a:r>
            <a:r>
              <a:rPr lang="zh-CN" altLang="en-US" dirty="0">
                <a:ea typeface="宋体" panose="02010600030101010101" pitchFamily="2" charset="-122"/>
              </a:rPr>
              <a:t>指令转向地址计算（</a:t>
            </a:r>
            <a:r>
              <a:rPr lang="en-US" altLang="zh-CN" dirty="0" err="1">
                <a:ea typeface="宋体" panose="02010600030101010101" pitchFamily="2" charset="-122"/>
              </a:rPr>
              <a:t>PC+Signext</a:t>
            </a:r>
            <a:r>
              <a:rPr lang="en-US" altLang="zh-CN" dirty="0">
                <a:ea typeface="宋体" panose="02010600030101010101" pitchFamily="2" charset="-122"/>
              </a:rPr>
              <a:t>(imm16)&lt;&lt;2</a:t>
            </a:r>
            <a:r>
              <a:rPr lang="zh-CN" altLang="en-US" dirty="0">
                <a:ea typeface="宋体" panose="02010600030101010101" pitchFamily="2" charset="-122"/>
              </a:rPr>
              <a:t>），都在</a:t>
            </a:r>
            <a:r>
              <a:rPr lang="en-US" altLang="zh-CN" dirty="0">
                <a:ea typeface="宋体" panose="02010600030101010101" pitchFamily="2" charset="-122"/>
              </a:rPr>
              <a:t>ALU</a:t>
            </a:r>
            <a:r>
              <a:rPr lang="zh-CN" altLang="en-US" dirty="0">
                <a:ea typeface="宋体" panose="02010600030101010101" pitchFamily="2" charset="-122"/>
              </a:rPr>
              <a:t>中完成；</a:t>
            </a:r>
            <a:endParaRPr lang="en-US" altLang="zh-CN" dirty="0">
              <a:ea typeface="宋体" panose="02010600030101010101" pitchFamily="2" charset="-122"/>
            </a:endParaRPr>
          </a:p>
          <a:p>
            <a:pPr lvl="1">
              <a:lnSpc>
                <a:spcPct val="150000"/>
              </a:lnSpc>
              <a:spcBef>
                <a:spcPts val="0"/>
              </a:spcBef>
              <a:spcAft>
                <a:spcPts val="0"/>
              </a:spcAft>
            </a:pPr>
            <a:r>
              <a:rPr lang="zh-CN" altLang="en-US" dirty="0">
                <a:ea typeface="宋体" panose="02010600030101010101" pitchFamily="2" charset="-122"/>
              </a:rPr>
              <a:t>时钟同步方法：一个时钟周期内信号总是从一个状态单元经过组合逻辑处理后传送到另一个状态单元。所以指令每一步的执行总是从前一个状态单元接收输入，经过功能单元处理，在下一个时钟周期触发沿将结果写入下一个状态单元，因此数据通路中需要增加了一个或多个寄存器以保存指令各执行步骤形成的结果（输出值），以便在指令的后续时钟周期内继续使用。</a:t>
            </a:r>
          </a:p>
        </p:txBody>
      </p:sp>
      <p:grpSp>
        <p:nvGrpSpPr>
          <p:cNvPr id="5" name="组合 4"/>
          <p:cNvGrpSpPr/>
          <p:nvPr/>
        </p:nvGrpSpPr>
        <p:grpSpPr>
          <a:xfrm>
            <a:off x="1991544" y="4293096"/>
            <a:ext cx="8424936" cy="2199990"/>
            <a:chOff x="1991544" y="4293096"/>
            <a:chExt cx="8424936" cy="2199990"/>
          </a:xfrm>
        </p:grpSpPr>
        <p:sp>
          <p:nvSpPr>
            <p:cNvPr id="7" name="TextBox 25"/>
            <p:cNvSpPr txBox="1"/>
            <p:nvPr/>
          </p:nvSpPr>
          <p:spPr>
            <a:xfrm>
              <a:off x="7085413" y="4526476"/>
              <a:ext cx="3096343" cy="1555750"/>
            </a:xfrm>
            <a:prstGeom prst="rect">
              <a:avLst/>
            </a:prstGeom>
            <a:noFill/>
            <a:ln>
              <a:solidFill>
                <a:srgbClr val="C00000"/>
              </a:solidFill>
            </a:ln>
          </p:spPr>
          <p:txBody>
            <a:bodyPr wrap="square" rtlCol="0">
              <a:spAutoFit/>
            </a:bodyPr>
            <a:lstStyle/>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组合逻辑操作时钟周期内完成；</a:t>
              </a:r>
              <a:endParaRPr lang="en-US" altLang="zh-CN" sz="1400" dirty="0">
                <a:solidFill>
                  <a:srgbClr val="081D58">
                    <a:lumMod val="75000"/>
                    <a:lumOff val="25000"/>
                  </a:srgbClr>
                </a:solidFill>
              </a:endParaRPr>
            </a:p>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所有信号在时钟周期内从状态单元</a:t>
              </a:r>
              <a:r>
                <a:rPr lang="en-US" altLang="zh-CN" sz="1400" dirty="0">
                  <a:solidFill>
                    <a:srgbClr val="081D58">
                      <a:lumMod val="75000"/>
                      <a:lumOff val="25000"/>
                    </a:srgbClr>
                  </a:solidFill>
                </a:rPr>
                <a:t>1</a:t>
              </a:r>
              <a:r>
                <a:rPr lang="zh-CN" altLang="en-US" sz="1400" dirty="0">
                  <a:solidFill>
                    <a:srgbClr val="081D58">
                      <a:lumMod val="75000"/>
                      <a:lumOff val="25000"/>
                    </a:srgbClr>
                  </a:solidFill>
                </a:rPr>
                <a:t>经组合逻辑传送到状态单元</a:t>
              </a:r>
              <a:r>
                <a:rPr lang="en-US" altLang="zh-CN" sz="1400" dirty="0">
                  <a:solidFill>
                    <a:srgbClr val="081D58">
                      <a:lumMod val="75000"/>
                      <a:lumOff val="25000"/>
                    </a:srgbClr>
                  </a:solidFill>
                </a:rPr>
                <a:t>2</a:t>
              </a:r>
              <a:r>
                <a:rPr lang="zh-CN" altLang="en-US" sz="1400" dirty="0">
                  <a:solidFill>
                    <a:srgbClr val="081D58">
                      <a:lumMod val="75000"/>
                      <a:lumOff val="25000"/>
                    </a:srgbClr>
                  </a:solidFill>
                </a:rPr>
                <a:t>。</a:t>
              </a:r>
              <a:endParaRPr lang="en-US" altLang="zh-CN" sz="1400" dirty="0">
                <a:solidFill>
                  <a:srgbClr val="081D58">
                    <a:lumMod val="75000"/>
                    <a:lumOff val="25000"/>
                  </a:srgbClr>
                </a:solidFill>
              </a:endParaRPr>
            </a:p>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时钟信号上跳沿同步</a:t>
              </a:r>
              <a:r>
                <a:rPr lang="en-US" altLang="zh-CN" sz="1400" dirty="0">
                  <a:solidFill>
                    <a:srgbClr val="081D58">
                      <a:lumMod val="75000"/>
                      <a:lumOff val="25000"/>
                    </a:srgbClr>
                  </a:solidFill>
                </a:rPr>
                <a:t> </a:t>
              </a:r>
              <a:endParaRPr lang="zh-CN" altLang="en-US" sz="1400" dirty="0">
                <a:solidFill>
                  <a:srgbClr val="081D58">
                    <a:lumMod val="75000"/>
                    <a:lumOff val="25000"/>
                  </a:srgbClr>
                </a:solidFill>
              </a:endParaRPr>
            </a:p>
          </p:txBody>
        </p:sp>
        <p:sp>
          <p:nvSpPr>
            <p:cNvPr id="2" name="文本框 1"/>
            <p:cNvSpPr txBox="1"/>
            <p:nvPr/>
          </p:nvSpPr>
          <p:spPr>
            <a:xfrm>
              <a:off x="4889775" y="6165304"/>
              <a:ext cx="2195637" cy="326390"/>
            </a:xfrm>
            <a:prstGeom prst="rect">
              <a:avLst/>
            </a:prstGeom>
            <a:noFill/>
            <a:ln>
              <a:noFill/>
            </a:ln>
          </p:spPr>
          <p:txBody>
            <a:bodyPr wrap="square" rtlCol="0">
              <a:spAutoFit/>
            </a:bodyPr>
            <a:lstStyle/>
            <a:p>
              <a:pP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b="1" dirty="0">
                  <a:solidFill>
                    <a:srgbClr val="FF0000"/>
                  </a:solidFill>
                </a:rPr>
                <a:t>时钟同步方法</a:t>
              </a:r>
            </a:p>
          </p:txBody>
        </p:sp>
        <p:sp>
          <p:nvSpPr>
            <p:cNvPr id="3" name="圆角矩形 2"/>
            <p:cNvSpPr/>
            <p:nvPr/>
          </p:nvSpPr>
          <p:spPr bwMode="auto">
            <a:xfrm>
              <a:off x="1991544" y="4293096"/>
              <a:ext cx="8424936" cy="2199990"/>
            </a:xfrm>
            <a:prstGeom prst="roundRect">
              <a:avLst/>
            </a:prstGeom>
            <a:noFill/>
            <a:ln w="6350" cap="flat" cmpd="sng" algn="ctr">
              <a:solidFill>
                <a:srgbClr val="00B050"/>
              </a:solidFill>
              <a:prstDash val="solid"/>
              <a:round/>
              <a:headEnd type="none" w="med" len="med"/>
              <a:tailEnd type="none" w="med" len="med"/>
            </a:ln>
            <a:effectLst/>
          </p:spPr>
          <p:txBody>
            <a:bodyPr vert="horz" wrap="square" lIns="63500" tIns="25400" rIns="63500" bIns="25400" numCol="1" rtlCol="0" anchor="t" anchorCtr="0" compatLnSpc="1">
              <a:noAutofit/>
            </a:bodyPr>
            <a:lstStyle/>
            <a:p>
              <a:pPr marL="668655" indent="-193675" eaLnBrk="0" fontAlgn="base" hangingPunct="0">
                <a:lnSpc>
                  <a:spcPct val="85000"/>
                </a:lnSpc>
                <a:spcBef>
                  <a:spcPct val="40000"/>
                </a:spcBef>
                <a:spcAft>
                  <a:spcPct val="0"/>
                </a:spcAft>
                <a:buClr>
                  <a:srgbClr val="001ADC"/>
                </a:buClr>
                <a:buSzPct val="100000"/>
                <a:buFont typeface="Wingdings" panose="05000000000000000000" pitchFamily="2" charset="2"/>
                <a:buChar char="Ø"/>
              </a:pPr>
              <a:endParaRPr lang="zh-CN" altLang="en-US" b="1">
                <a:solidFill>
                  <a:srgbClr val="000000"/>
                </a:solidFill>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4526475"/>
              <a:ext cx="4752596" cy="13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标题 1"/>
          <p:cNvSpPr>
            <a:spLocks noGrp="1"/>
          </p:cNvSpPr>
          <p:nvPr/>
        </p:nvSpPr>
        <p:spPr>
          <a:xfrm>
            <a:off x="165720" y="205105"/>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4.1  MIPS </a:t>
            </a:r>
            <a:r>
              <a:rPr lang="zh-CN" altLang="en-US" sz="3200" dirty="0">
                <a:latin typeface="Times New Roman" panose="02020603050405020304" pitchFamily="18" charset="0"/>
                <a:cs typeface="Times New Roman" panose="02020603050405020304" pitchFamily="18" charset="0"/>
              </a:rPr>
              <a:t>多周期数据通路设计</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animEffect transition="in" filter="fade">
                                      <p:cBhvr>
                                        <p:cTn id="7" dur="500"/>
                                        <p:tgtEl>
                                          <p:spTgt spid="286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animEffect transition="in" filter="fade">
                                      <p:cBhvr>
                                        <p:cTn id="15" dur="5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idx="4294967295"/>
          </p:nvPr>
        </p:nvSpPr>
        <p:spPr>
          <a:xfrm>
            <a:off x="242664" y="213906"/>
            <a:ext cx="8229600" cy="478790"/>
          </a:xfrm>
        </p:spPr>
        <p:txBody>
          <a:bodyPr/>
          <a:lstStyle/>
          <a:p>
            <a:r>
              <a:rPr lang="zh-CN" altLang="en-US" sz="3200" dirty="0">
                <a:solidFill>
                  <a:srgbClr val="FF0000"/>
                </a:solidFill>
              </a:rPr>
              <a:t>流水线示意图</a:t>
            </a:r>
            <a:endParaRPr lang="en-US" sz="3200" dirty="0">
              <a:solidFill>
                <a:srgbClr val="FF0000"/>
              </a:solidFill>
            </a:endParaRPr>
          </a:p>
        </p:txBody>
      </p:sp>
      <p:sp>
        <p:nvSpPr>
          <p:cNvPr id="102" name="Content Placeholder 101"/>
          <p:cNvSpPr>
            <a:spLocks noGrp="1"/>
          </p:cNvSpPr>
          <p:nvPr>
            <p:ph idx="4294967295"/>
          </p:nvPr>
        </p:nvSpPr>
        <p:spPr>
          <a:xfrm>
            <a:off x="3962400" y="4221088"/>
            <a:ext cx="4267200" cy="496570"/>
          </a:xfrm>
        </p:spPr>
        <p:txBody>
          <a:bodyPr>
            <a:normAutofit fontScale="90000" lnSpcReduction="10000"/>
          </a:bodyPr>
          <a:lstStyle/>
          <a:p>
            <a:r>
              <a:rPr lang="zh-CN" altLang="en-US" sz="2800" dirty="0"/>
              <a:t>使用数据通路来表示流水线</a:t>
            </a:r>
            <a:endParaRPr lang="en-US" sz="2800" dirty="0"/>
          </a:p>
        </p:txBody>
      </p:sp>
      <p:grpSp>
        <p:nvGrpSpPr>
          <p:cNvPr id="4" name="组合 3"/>
          <p:cNvGrpSpPr/>
          <p:nvPr/>
        </p:nvGrpSpPr>
        <p:grpSpPr>
          <a:xfrm>
            <a:off x="4017517" y="4837111"/>
            <a:ext cx="4183063" cy="1626551"/>
            <a:chOff x="4017517" y="4837111"/>
            <a:chExt cx="4183063" cy="1626551"/>
          </a:xfrm>
        </p:grpSpPr>
        <p:grpSp>
          <p:nvGrpSpPr>
            <p:cNvPr id="2" name="组合 1"/>
            <p:cNvGrpSpPr/>
            <p:nvPr/>
          </p:nvGrpSpPr>
          <p:grpSpPr>
            <a:xfrm>
              <a:off x="4017517" y="4839691"/>
              <a:ext cx="4183063" cy="410171"/>
              <a:chOff x="4017517" y="4839691"/>
              <a:chExt cx="4183063" cy="410171"/>
            </a:xfrm>
          </p:grpSpPr>
          <p:sp>
            <p:nvSpPr>
              <p:cNvPr id="94" name="Rectangle 8"/>
              <p:cNvSpPr>
                <a:spLocks noChangeArrowheads="1"/>
              </p:cNvSpPr>
              <p:nvPr/>
            </p:nvSpPr>
            <p:spPr bwMode="auto">
              <a:xfrm>
                <a:off x="4017517" y="4841874"/>
                <a:ext cx="830263"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5" name="Rectangle 9"/>
              <p:cNvSpPr>
                <a:spLocks noChangeArrowheads="1"/>
              </p:cNvSpPr>
              <p:nvPr/>
            </p:nvSpPr>
            <p:spPr bwMode="auto">
              <a:xfrm>
                <a:off x="4190555" y="4845049"/>
                <a:ext cx="460537"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IF</a:t>
                </a:r>
              </a:p>
            </p:txBody>
          </p:sp>
          <p:sp>
            <p:nvSpPr>
              <p:cNvPr id="96" name="Rectangle 10"/>
              <p:cNvSpPr>
                <a:spLocks noChangeArrowheads="1"/>
              </p:cNvSpPr>
              <p:nvPr/>
            </p:nvSpPr>
            <p:spPr bwMode="auto">
              <a:xfrm>
                <a:off x="4850956" y="4841874"/>
                <a:ext cx="838643"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7" name="Rectangle 11"/>
              <p:cNvSpPr>
                <a:spLocks noChangeArrowheads="1"/>
              </p:cNvSpPr>
              <p:nvPr/>
            </p:nvSpPr>
            <p:spPr bwMode="auto">
              <a:xfrm>
                <a:off x="5692772" y="4841874"/>
                <a:ext cx="827092"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8" name="Rectangle 12"/>
              <p:cNvSpPr>
                <a:spLocks noChangeArrowheads="1"/>
              </p:cNvSpPr>
              <p:nvPr/>
            </p:nvSpPr>
            <p:spPr bwMode="auto">
              <a:xfrm>
                <a:off x="6523737" y="4841874"/>
                <a:ext cx="854520"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9" name="Rectangle 13"/>
              <p:cNvSpPr>
                <a:spLocks noChangeArrowheads="1"/>
              </p:cNvSpPr>
              <p:nvPr/>
            </p:nvSpPr>
            <p:spPr bwMode="auto">
              <a:xfrm>
                <a:off x="7383019" y="4841874"/>
                <a:ext cx="817561"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0" name="Rectangle 14"/>
              <p:cNvSpPr>
                <a:spLocks noChangeArrowheads="1"/>
              </p:cNvSpPr>
              <p:nvPr/>
            </p:nvSpPr>
            <p:spPr bwMode="auto">
              <a:xfrm>
                <a:off x="5031931" y="4845049"/>
                <a:ext cx="496212"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ID</a:t>
                </a:r>
              </a:p>
            </p:txBody>
          </p:sp>
          <p:sp>
            <p:nvSpPr>
              <p:cNvPr id="103" name="Rectangle 15"/>
              <p:cNvSpPr>
                <a:spLocks noChangeArrowheads="1"/>
              </p:cNvSpPr>
              <p:nvPr/>
            </p:nvSpPr>
            <p:spPr bwMode="auto">
              <a:xfrm>
                <a:off x="5789168" y="4848224"/>
                <a:ext cx="599995"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EX</a:t>
                </a:r>
              </a:p>
            </p:txBody>
          </p:sp>
          <p:sp>
            <p:nvSpPr>
              <p:cNvPr id="104" name="Rectangle 16"/>
              <p:cNvSpPr>
                <a:spLocks noChangeArrowheads="1"/>
              </p:cNvSpPr>
              <p:nvPr/>
            </p:nvSpPr>
            <p:spPr bwMode="auto">
              <a:xfrm>
                <a:off x="6513134" y="4839691"/>
                <a:ext cx="893506"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Mem</a:t>
                </a:r>
              </a:p>
            </p:txBody>
          </p:sp>
          <p:sp>
            <p:nvSpPr>
              <p:cNvPr id="105" name="Rectangle 17"/>
              <p:cNvSpPr>
                <a:spLocks noChangeArrowheads="1"/>
              </p:cNvSpPr>
              <p:nvPr/>
            </p:nvSpPr>
            <p:spPr bwMode="auto">
              <a:xfrm>
                <a:off x="7436993" y="4845049"/>
                <a:ext cx="703778"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WB</a:t>
                </a:r>
              </a:p>
            </p:txBody>
          </p:sp>
        </p:grpSp>
        <p:grpSp>
          <p:nvGrpSpPr>
            <p:cNvPr id="3" name="组合 2"/>
            <p:cNvGrpSpPr/>
            <p:nvPr/>
          </p:nvGrpSpPr>
          <p:grpSpPr>
            <a:xfrm>
              <a:off x="4109593" y="5635624"/>
              <a:ext cx="4006851" cy="828038"/>
              <a:chOff x="4109593" y="5635624"/>
              <a:chExt cx="4006851" cy="828038"/>
            </a:xfrm>
          </p:grpSpPr>
          <p:sp>
            <p:nvSpPr>
              <p:cNvPr id="61" name="Freeform 5"/>
              <p:cNvSpPr/>
              <p:nvPr/>
            </p:nvSpPr>
            <p:spPr bwMode="auto">
              <a:xfrm>
                <a:off x="6597206" y="5711824"/>
                <a:ext cx="331788" cy="458788"/>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62" name="Freeform 6"/>
              <p:cNvSpPr/>
              <p:nvPr/>
            </p:nvSpPr>
            <p:spPr bwMode="auto">
              <a:xfrm>
                <a:off x="6925818" y="5711824"/>
                <a:ext cx="333375" cy="458788"/>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64" name="Freeform 18"/>
              <p:cNvSpPr/>
              <p:nvPr/>
            </p:nvSpPr>
            <p:spPr bwMode="auto">
              <a:xfrm>
                <a:off x="5906643" y="5635624"/>
                <a:ext cx="414338" cy="763588"/>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65" name="Rectangle 19"/>
              <p:cNvSpPr>
                <a:spLocks noChangeArrowheads="1"/>
              </p:cNvSpPr>
              <p:nvPr/>
            </p:nvSpPr>
            <p:spPr bwMode="auto">
              <a:xfrm rot="5400000">
                <a:off x="5811392" y="5844855"/>
                <a:ext cx="609600"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ALU</a:t>
                </a:r>
              </a:p>
            </p:txBody>
          </p:sp>
          <p:sp>
            <p:nvSpPr>
              <p:cNvPr id="66" name="Rectangle 20"/>
              <p:cNvSpPr>
                <a:spLocks noChangeArrowheads="1"/>
              </p:cNvSpPr>
              <p:nvPr/>
            </p:nvSpPr>
            <p:spPr bwMode="auto">
              <a:xfrm>
                <a:off x="4138518" y="5870574"/>
                <a:ext cx="463550"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  I$</a:t>
                </a:r>
              </a:p>
            </p:txBody>
          </p:sp>
          <p:grpSp>
            <p:nvGrpSpPr>
              <p:cNvPr id="67" name="Group 21"/>
              <p:cNvGrpSpPr/>
              <p:nvPr/>
            </p:nvGrpSpPr>
            <p:grpSpPr bwMode="auto">
              <a:xfrm>
                <a:off x="4109593" y="5788024"/>
                <a:ext cx="663575" cy="458788"/>
                <a:chOff x="1343" y="1248"/>
                <a:chExt cx="340" cy="289"/>
              </a:xfrm>
            </p:grpSpPr>
            <p:sp>
              <p:nvSpPr>
                <p:cNvPr id="92" name="Freeform 22"/>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3" name="Freeform 23"/>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68" name="Rectangle 24"/>
              <p:cNvSpPr>
                <a:spLocks noChangeArrowheads="1"/>
              </p:cNvSpPr>
              <p:nvPr/>
            </p:nvSpPr>
            <p:spPr bwMode="auto">
              <a:xfrm>
                <a:off x="5021961" y="5870574"/>
                <a:ext cx="519113"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sp>
            <p:nvSpPr>
              <p:cNvPr id="69" name="Freeform 25"/>
              <p:cNvSpPr/>
              <p:nvPr/>
            </p:nvSpPr>
            <p:spPr bwMode="auto">
              <a:xfrm>
                <a:off x="4998593" y="5788024"/>
                <a:ext cx="290513" cy="458788"/>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0" name="Freeform 26"/>
              <p:cNvSpPr/>
              <p:nvPr/>
            </p:nvSpPr>
            <p:spPr bwMode="auto">
              <a:xfrm>
                <a:off x="5287518" y="5788024"/>
                <a:ext cx="287338" cy="458788"/>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1" name="Line 27"/>
              <p:cNvSpPr>
                <a:spLocks noChangeShapeType="1"/>
              </p:cNvSpPr>
              <p:nvPr/>
            </p:nvSpPr>
            <p:spPr bwMode="auto">
              <a:xfrm>
                <a:off x="4774756" y="6016624"/>
                <a:ext cx="214313"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2" name="Freeform 28"/>
              <p:cNvSpPr/>
              <p:nvPr/>
            </p:nvSpPr>
            <p:spPr bwMode="auto">
              <a:xfrm>
                <a:off x="4895406" y="5864224"/>
                <a:ext cx="93663"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3" name="Line 29"/>
              <p:cNvSpPr>
                <a:spLocks noChangeShapeType="1"/>
              </p:cNvSpPr>
              <p:nvPr/>
            </p:nvSpPr>
            <p:spPr bwMode="auto">
              <a:xfrm>
                <a:off x="5585968" y="5864224"/>
                <a:ext cx="317500"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4" name="Rectangle 30"/>
              <p:cNvSpPr>
                <a:spLocks noChangeArrowheads="1"/>
              </p:cNvSpPr>
              <p:nvPr/>
            </p:nvSpPr>
            <p:spPr bwMode="auto">
              <a:xfrm>
                <a:off x="6609906" y="5799534"/>
                <a:ext cx="530225"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  D$</a:t>
                </a:r>
              </a:p>
            </p:txBody>
          </p:sp>
          <p:sp>
            <p:nvSpPr>
              <p:cNvPr id="75" name="Rectangle 31"/>
              <p:cNvSpPr>
                <a:spLocks noChangeArrowheads="1"/>
              </p:cNvSpPr>
              <p:nvPr/>
            </p:nvSpPr>
            <p:spPr bwMode="auto">
              <a:xfrm>
                <a:off x="7574662" y="5864224"/>
                <a:ext cx="519113" cy="298450"/>
              </a:xfrm>
              <a:prstGeom prst="rect">
                <a:avLst/>
              </a:prstGeom>
              <a:noFill/>
              <a:ln w="12700">
                <a:noFill/>
                <a:miter lim="800000"/>
              </a:ln>
              <a:effectLst/>
            </p:spPr>
            <p:txBody>
              <a:bodyPr wrap="none" lIns="90487" tIns="44450" rIns="90487" bIns="44450">
                <a:spAutoFit/>
              </a:bodyPr>
              <a:lstStyle/>
              <a:p>
                <a:pPr indent="0" algn="l"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sp>
            <p:nvSpPr>
              <p:cNvPr id="76" name="Freeform 32"/>
              <p:cNvSpPr/>
              <p:nvPr/>
            </p:nvSpPr>
            <p:spPr bwMode="auto">
              <a:xfrm>
                <a:off x="7563993" y="5788024"/>
                <a:ext cx="276225" cy="458788"/>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7" name="Freeform 33"/>
              <p:cNvSpPr/>
              <p:nvPr/>
            </p:nvSpPr>
            <p:spPr bwMode="auto">
              <a:xfrm>
                <a:off x="7838631" y="5788024"/>
                <a:ext cx="277813" cy="458788"/>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8" name="Line 34"/>
              <p:cNvSpPr>
                <a:spLocks noChangeShapeType="1"/>
              </p:cNvSpPr>
              <p:nvPr/>
            </p:nvSpPr>
            <p:spPr bwMode="auto">
              <a:xfrm>
                <a:off x="7259193" y="6016624"/>
                <a:ext cx="304799"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9" name="Line 35"/>
              <p:cNvSpPr>
                <a:spLocks noChangeShapeType="1"/>
              </p:cNvSpPr>
              <p:nvPr/>
            </p:nvSpPr>
            <p:spPr bwMode="auto">
              <a:xfrm>
                <a:off x="6320982" y="6016624"/>
                <a:ext cx="276224"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80" name="Freeform 36"/>
              <p:cNvSpPr/>
              <p:nvPr/>
            </p:nvSpPr>
            <p:spPr bwMode="auto">
              <a:xfrm>
                <a:off x="6553900" y="6017418"/>
                <a:ext cx="839788"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1" name="Line 37"/>
              <p:cNvSpPr>
                <a:spLocks noChangeShapeType="1"/>
              </p:cNvSpPr>
              <p:nvPr/>
            </p:nvSpPr>
            <p:spPr bwMode="auto">
              <a:xfrm>
                <a:off x="5585968" y="6169024"/>
                <a:ext cx="317500" cy="1588"/>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82" name="Freeform 38"/>
              <p:cNvSpPr/>
              <p:nvPr/>
            </p:nvSpPr>
            <p:spPr bwMode="auto">
              <a:xfrm>
                <a:off x="5814568" y="6022337"/>
                <a:ext cx="65563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83" name="Line 39"/>
            <p:cNvSpPr>
              <a:spLocks noChangeShapeType="1"/>
            </p:cNvSpPr>
            <p:nvPr/>
          </p:nvSpPr>
          <p:spPr bwMode="auto">
            <a:xfrm>
              <a:off x="4439429"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4" name="Line 40"/>
            <p:cNvSpPr>
              <a:spLocks noChangeShapeType="1"/>
            </p:cNvSpPr>
            <p:nvPr/>
          </p:nvSpPr>
          <p:spPr bwMode="auto">
            <a:xfrm>
              <a:off x="5304981"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5" name="Line 41"/>
            <p:cNvSpPr>
              <a:spLocks noChangeShapeType="1"/>
            </p:cNvSpPr>
            <p:nvPr/>
          </p:nvSpPr>
          <p:spPr bwMode="auto">
            <a:xfrm>
              <a:off x="6137590"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6" name="Line 42"/>
            <p:cNvSpPr>
              <a:spLocks noChangeShapeType="1"/>
            </p:cNvSpPr>
            <p:nvPr/>
          </p:nvSpPr>
          <p:spPr bwMode="auto">
            <a:xfrm>
              <a:off x="6960096"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7" name="Line 43"/>
            <p:cNvSpPr>
              <a:spLocks noChangeShapeType="1"/>
            </p:cNvSpPr>
            <p:nvPr/>
          </p:nvSpPr>
          <p:spPr bwMode="auto">
            <a:xfrm>
              <a:off x="7851648"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8" name="Line 44"/>
            <p:cNvSpPr>
              <a:spLocks noChangeShapeType="1"/>
            </p:cNvSpPr>
            <p:nvPr/>
          </p:nvSpPr>
          <p:spPr bwMode="auto">
            <a:xfrm>
              <a:off x="4847781" y="4841874"/>
              <a:ext cx="3175"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89" name="Line 45"/>
            <p:cNvSpPr>
              <a:spLocks noChangeShapeType="1"/>
            </p:cNvSpPr>
            <p:nvPr/>
          </p:nvSpPr>
          <p:spPr bwMode="auto">
            <a:xfrm flipH="1">
              <a:off x="5689596" y="4841873"/>
              <a:ext cx="3175"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90" name="Line 46"/>
            <p:cNvSpPr>
              <a:spLocks noChangeShapeType="1"/>
            </p:cNvSpPr>
            <p:nvPr/>
          </p:nvSpPr>
          <p:spPr bwMode="auto">
            <a:xfrm flipH="1">
              <a:off x="6516243" y="4841874"/>
              <a:ext cx="4763"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91" name="Line 47"/>
            <p:cNvSpPr>
              <a:spLocks noChangeShapeType="1"/>
            </p:cNvSpPr>
            <p:nvPr/>
          </p:nvSpPr>
          <p:spPr bwMode="auto">
            <a:xfrm flipH="1">
              <a:off x="7375081" y="4837111"/>
              <a:ext cx="7938" cy="1622425"/>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grpSp>
      <p:grpSp>
        <p:nvGrpSpPr>
          <p:cNvPr id="180" name="Group 179"/>
          <p:cNvGrpSpPr/>
          <p:nvPr/>
        </p:nvGrpSpPr>
        <p:grpSpPr>
          <a:xfrm>
            <a:off x="2072640" y="1052736"/>
            <a:ext cx="8496218" cy="2978468"/>
            <a:chOff x="548640" y="1600200"/>
            <a:chExt cx="8496218" cy="2978469"/>
          </a:xfrm>
        </p:grpSpPr>
        <p:grpSp>
          <p:nvGrpSpPr>
            <p:cNvPr id="109" name="Group 40"/>
            <p:cNvGrpSpPr/>
            <p:nvPr/>
          </p:nvGrpSpPr>
          <p:grpSpPr bwMode="auto">
            <a:xfrm>
              <a:off x="1414463" y="3840481"/>
              <a:ext cx="1919690" cy="546101"/>
              <a:chOff x="729" y="2832"/>
              <a:chExt cx="1562" cy="344"/>
            </a:xfrm>
          </p:grpSpPr>
          <p:sp>
            <p:nvSpPr>
              <p:cNvPr id="110" name="Text Box 41"/>
              <p:cNvSpPr txBox="1">
                <a:spLocks noChangeArrowheads="1"/>
              </p:cNvSpPr>
              <p:nvPr/>
            </p:nvSpPr>
            <p:spPr bwMode="auto">
              <a:xfrm>
                <a:off x="965" y="2953"/>
                <a:ext cx="801" cy="223"/>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1. </a:t>
                </a:r>
                <a:r>
                  <a:rPr lang="zh-CN" altLang="en-US" sz="2000" dirty="0">
                    <a:solidFill>
                      <a:srgbClr val="FF0000"/>
                    </a:solidFill>
                  </a:rPr>
                  <a:t>取指</a:t>
                </a:r>
                <a:endParaRPr lang="en-US" sz="2000" dirty="0">
                  <a:solidFill>
                    <a:srgbClr val="FF0000"/>
                  </a:solidFill>
                </a:endParaRPr>
              </a:p>
            </p:txBody>
          </p:sp>
          <p:sp>
            <p:nvSpPr>
              <p:cNvPr id="111"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2" name="Group 43"/>
            <p:cNvGrpSpPr/>
            <p:nvPr/>
          </p:nvGrpSpPr>
          <p:grpSpPr bwMode="auto">
            <a:xfrm>
              <a:off x="3201028" y="3840481"/>
              <a:ext cx="1828746" cy="738188"/>
              <a:chOff x="676" y="2832"/>
              <a:chExt cx="1406" cy="465"/>
            </a:xfrm>
          </p:grpSpPr>
          <p:sp>
            <p:nvSpPr>
              <p:cNvPr id="113" name="Text Box 44"/>
              <p:cNvSpPr txBox="1">
                <a:spLocks noChangeArrowheads="1"/>
              </p:cNvSpPr>
              <p:nvPr/>
            </p:nvSpPr>
            <p:spPr bwMode="auto">
              <a:xfrm>
                <a:off x="676" y="2833"/>
                <a:ext cx="1406" cy="464"/>
              </a:xfrm>
              <a:prstGeom prst="rect">
                <a:avLst/>
              </a:prstGeom>
              <a:noFill/>
              <a:ln w="28575">
                <a:noFill/>
                <a:miter lim="800000"/>
              </a:ln>
              <a:effectLst/>
            </p:spPr>
            <p:txBody>
              <a:bodyPr wrap="square" anchor="ctr">
                <a:spAutoFit/>
              </a:bodyPr>
              <a:lstStyle/>
              <a:p>
                <a:pPr indent="0" algn="ctr" defTabSz="457200">
                  <a:buNone/>
                  <a:defRPr/>
                </a:pPr>
                <a:r>
                  <a:rPr lang="en-US" sz="2000" dirty="0">
                    <a:solidFill>
                      <a:srgbClr val="FF0000"/>
                    </a:solidFill>
                  </a:rPr>
                  <a:t>2.</a:t>
                </a:r>
                <a:r>
                  <a:rPr lang="zh-CN" altLang="en-US" sz="2000" dirty="0">
                    <a:solidFill>
                      <a:srgbClr val="FF0000"/>
                    </a:solidFill>
                  </a:rPr>
                  <a:t>译码</a:t>
                </a:r>
                <a:r>
                  <a:rPr lang="en-US" altLang="zh-CN" sz="2000" dirty="0">
                    <a:solidFill>
                      <a:srgbClr val="FF0000"/>
                    </a:solidFill>
                  </a:rPr>
                  <a:t>/</a:t>
                </a:r>
              </a:p>
              <a:p>
                <a:pPr indent="0" algn="ctr" defTabSz="457200">
                  <a:buNone/>
                  <a:defRPr/>
                </a:pPr>
                <a:r>
                  <a:rPr lang="zh-CN" altLang="en-US" sz="2000" dirty="0">
                    <a:solidFill>
                      <a:srgbClr val="FF0000"/>
                    </a:solidFill>
                  </a:rPr>
                  <a:t>读寄存器</a:t>
                </a:r>
                <a:endParaRPr lang="en-US" sz="2000" dirty="0">
                  <a:solidFill>
                    <a:srgbClr val="FF0000"/>
                  </a:solidFill>
                </a:endParaRPr>
              </a:p>
            </p:txBody>
          </p:sp>
          <p:sp>
            <p:nvSpPr>
              <p:cNvPr id="114"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5" name="Group 46"/>
            <p:cNvGrpSpPr/>
            <p:nvPr/>
          </p:nvGrpSpPr>
          <p:grpSpPr bwMode="auto">
            <a:xfrm>
              <a:off x="4899340" y="3840480"/>
              <a:ext cx="1414938" cy="392113"/>
              <a:chOff x="497" y="2832"/>
              <a:chExt cx="1278" cy="247"/>
            </a:xfrm>
          </p:grpSpPr>
          <p:sp>
            <p:nvSpPr>
              <p:cNvPr id="116" name="Text Box 47"/>
              <p:cNvSpPr txBox="1">
                <a:spLocks noChangeArrowheads="1"/>
              </p:cNvSpPr>
              <p:nvPr/>
            </p:nvSpPr>
            <p:spPr bwMode="auto">
              <a:xfrm>
                <a:off x="497" y="2857"/>
                <a:ext cx="1278"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3.</a:t>
                </a:r>
                <a:r>
                  <a:rPr lang="zh-CN" altLang="en-US" sz="2000" dirty="0">
                    <a:solidFill>
                      <a:srgbClr val="FF0000"/>
                    </a:solidFill>
                  </a:rPr>
                  <a:t>运算执行</a:t>
                </a:r>
                <a:endParaRPr lang="en-US" sz="2000" dirty="0">
                  <a:solidFill>
                    <a:srgbClr val="FF0000"/>
                  </a:solidFill>
                </a:endParaRPr>
              </a:p>
            </p:txBody>
          </p:sp>
          <p:sp>
            <p:nvSpPr>
              <p:cNvPr id="117"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8" name="Group 49"/>
            <p:cNvGrpSpPr/>
            <p:nvPr/>
          </p:nvGrpSpPr>
          <p:grpSpPr bwMode="auto">
            <a:xfrm>
              <a:off x="6266666" y="3840480"/>
              <a:ext cx="1415134" cy="392113"/>
              <a:chOff x="-38" y="2832"/>
              <a:chExt cx="2286" cy="247"/>
            </a:xfrm>
          </p:grpSpPr>
          <p:sp>
            <p:nvSpPr>
              <p:cNvPr id="119" name="Text Box 50"/>
              <p:cNvSpPr txBox="1">
                <a:spLocks noChangeArrowheads="1"/>
              </p:cNvSpPr>
              <p:nvPr/>
            </p:nvSpPr>
            <p:spPr bwMode="auto">
              <a:xfrm>
                <a:off x="-38" y="2857"/>
                <a:ext cx="2286"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4.</a:t>
                </a:r>
                <a:r>
                  <a:rPr lang="zh-CN" altLang="en-US" sz="2000" dirty="0">
                    <a:solidFill>
                      <a:srgbClr val="FF0000"/>
                    </a:solidFill>
                  </a:rPr>
                  <a:t>访问内存</a:t>
                </a:r>
                <a:endParaRPr lang="en-US" sz="2000" dirty="0">
                  <a:solidFill>
                    <a:srgbClr val="FF0000"/>
                  </a:solidFill>
                </a:endParaRPr>
              </a:p>
            </p:txBody>
          </p:sp>
          <p:sp>
            <p:nvSpPr>
              <p:cNvPr id="120"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21" name="Group 52"/>
            <p:cNvGrpSpPr/>
            <p:nvPr/>
          </p:nvGrpSpPr>
          <p:grpSpPr bwMode="auto">
            <a:xfrm>
              <a:off x="7629748" y="3840480"/>
              <a:ext cx="1415110" cy="369888"/>
              <a:chOff x="580" y="2832"/>
              <a:chExt cx="1826" cy="233"/>
            </a:xfrm>
          </p:grpSpPr>
          <p:sp>
            <p:nvSpPr>
              <p:cNvPr id="122" name="Text Box 53"/>
              <p:cNvSpPr txBox="1">
                <a:spLocks noChangeArrowheads="1"/>
              </p:cNvSpPr>
              <p:nvPr/>
            </p:nvSpPr>
            <p:spPr bwMode="auto">
              <a:xfrm>
                <a:off x="580" y="2843"/>
                <a:ext cx="1826" cy="222"/>
              </a:xfrm>
              <a:prstGeom prst="rect">
                <a:avLst/>
              </a:prstGeom>
              <a:noFill/>
              <a:ln w="28575">
                <a:noFill/>
                <a:miter lim="800000"/>
              </a:ln>
            </p:spPr>
            <p:txBody>
              <a:bodyPr wrap="none" anchor="ctr">
                <a:spAutoFit/>
              </a:bodyPr>
              <a:lstStyle/>
              <a:p>
                <a:pPr indent="0" algn="ctr" defTabSz="457200">
                  <a:buNone/>
                </a:pPr>
                <a:r>
                  <a:rPr lang="en-US" sz="2000" dirty="0">
                    <a:solidFill>
                      <a:srgbClr val="FF0000"/>
                    </a:solidFill>
                  </a:rPr>
                  <a:t>5.</a:t>
                </a:r>
                <a:r>
                  <a:rPr lang="zh-CN" altLang="en-US" sz="2000" dirty="0">
                    <a:solidFill>
                      <a:srgbClr val="FF0000"/>
                    </a:solidFill>
                  </a:rPr>
                  <a:t>写寄存器</a:t>
                </a:r>
                <a:endParaRPr lang="en-US" sz="2000" dirty="0">
                  <a:solidFill>
                    <a:srgbClr val="FF0000"/>
                  </a:solidFill>
                </a:endParaRPr>
              </a:p>
            </p:txBody>
          </p:sp>
          <p:sp>
            <p:nvSpPr>
              <p:cNvPr id="123"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24" name="Group 123"/>
            <p:cNvGrpSpPr/>
            <p:nvPr/>
          </p:nvGrpSpPr>
          <p:grpSpPr>
            <a:xfrm>
              <a:off x="548640" y="1600200"/>
              <a:ext cx="7315200" cy="2186884"/>
              <a:chOff x="533400" y="1968500"/>
              <a:chExt cx="7391400" cy="2917111"/>
            </a:xfrm>
          </p:grpSpPr>
          <p:sp>
            <p:nvSpPr>
              <p:cNvPr id="125"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126"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instruction</a:t>
                </a:r>
              </a:p>
              <a:p>
                <a:pPr indent="0" algn="ctr" defTabSz="457200">
                  <a:buNone/>
                </a:pPr>
                <a:r>
                  <a:rPr lang="en-US" sz="2000" dirty="0">
                    <a:solidFill>
                      <a:prstClr val="black"/>
                    </a:solidFill>
                  </a:rPr>
                  <a:t>memory</a:t>
                </a:r>
              </a:p>
            </p:txBody>
          </p:sp>
          <p:sp>
            <p:nvSpPr>
              <p:cNvPr id="127"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128"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29"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a:solidFill>
                      <a:prstClr val="black"/>
                    </a:solidFill>
                  </a:rPr>
                  <a:t>Register</a:t>
                </a:r>
                <a:endParaRPr lang="en-US" dirty="0">
                  <a:solidFill>
                    <a:prstClr val="black"/>
                  </a:solidFill>
                </a:endParaRPr>
              </a:p>
              <a:p>
                <a:pPr indent="0" algn="ctr" defTabSz="457200">
                  <a:buNone/>
                </a:pPr>
                <a:r>
                  <a:rPr lang="en-US">
                    <a:solidFill>
                      <a:prstClr val="black"/>
                    </a:solidFill>
                  </a:rPr>
                  <a:t>File</a:t>
                </a:r>
                <a:endParaRPr lang="en-US" dirty="0">
                  <a:solidFill>
                    <a:prstClr val="black"/>
                  </a:solidFill>
                </a:endParaRPr>
              </a:p>
            </p:txBody>
          </p:sp>
          <p:sp>
            <p:nvSpPr>
              <p:cNvPr id="130"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1"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2" name="Line 11"/>
              <p:cNvSpPr>
                <a:spLocks noChangeShapeType="1"/>
              </p:cNvSpPr>
              <p:nvPr/>
            </p:nvSpPr>
            <p:spPr bwMode="auto">
              <a:xfrm>
                <a:off x="3128477" y="3681727"/>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3" name="Text Box 12"/>
              <p:cNvSpPr txBox="1">
                <a:spLocks noChangeArrowheads="1"/>
              </p:cNvSpPr>
              <p:nvPr/>
            </p:nvSpPr>
            <p:spPr bwMode="auto">
              <a:xfrm>
                <a:off x="3072681" y="3294169"/>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134"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135"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136" name="Group 16"/>
              <p:cNvGrpSpPr/>
              <p:nvPr/>
            </p:nvGrpSpPr>
            <p:grpSpPr bwMode="auto">
              <a:xfrm>
                <a:off x="5334000" y="2562225"/>
                <a:ext cx="1219200" cy="1524000"/>
                <a:chOff x="3648" y="1348"/>
                <a:chExt cx="768" cy="960"/>
              </a:xfrm>
            </p:grpSpPr>
            <p:sp>
              <p:nvSpPr>
                <p:cNvPr id="157"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158"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137"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8"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9"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0"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141"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2" name="Line 25"/>
              <p:cNvSpPr>
                <a:spLocks noChangeShapeType="1"/>
              </p:cNvSpPr>
              <p:nvPr/>
            </p:nvSpPr>
            <p:spPr bwMode="auto">
              <a:xfrm>
                <a:off x="4876800" y="4025900"/>
                <a:ext cx="0" cy="32067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3" name="Line 26"/>
              <p:cNvSpPr>
                <a:spLocks noChangeShapeType="1"/>
              </p:cNvSpPr>
              <p:nvPr/>
            </p:nvSpPr>
            <p:spPr bwMode="auto">
              <a:xfrm>
                <a:off x="4876800" y="4329608"/>
                <a:ext cx="1676400" cy="1092"/>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4"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5"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6"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7"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8" name="Text Box 31"/>
              <p:cNvSpPr txBox="1">
                <a:spLocks noChangeArrowheads="1"/>
              </p:cNvSpPr>
              <p:nvPr/>
            </p:nvSpPr>
            <p:spPr bwMode="auto">
              <a:xfrm>
                <a:off x="3055121" y="3973782"/>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149"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0"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151"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2"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3"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4"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5"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6"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159" name="Group 33"/>
            <p:cNvGrpSpPr/>
            <p:nvPr/>
          </p:nvGrpSpPr>
          <p:grpSpPr>
            <a:xfrm>
              <a:off x="3383280" y="1719072"/>
              <a:ext cx="4361688" cy="2423031"/>
              <a:chOff x="3383280" y="1719072"/>
              <a:chExt cx="4361688" cy="2423031"/>
            </a:xfrm>
          </p:grpSpPr>
          <p:grpSp>
            <p:nvGrpSpPr>
              <p:cNvPr id="160" name="Group 59"/>
              <p:cNvGrpSpPr/>
              <p:nvPr/>
            </p:nvGrpSpPr>
            <p:grpSpPr>
              <a:xfrm>
                <a:off x="3383280" y="1719072"/>
                <a:ext cx="109728" cy="2423031"/>
                <a:chOff x="3383280" y="1627632"/>
                <a:chExt cx="109728" cy="2423031"/>
              </a:xfrm>
            </p:grpSpPr>
            <p:sp>
              <p:nvSpPr>
                <p:cNvPr id="176" name="Rectangle 1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77" name="Group 76"/>
                <p:cNvGrpSpPr/>
                <p:nvPr/>
              </p:nvGrpSpPr>
              <p:grpSpPr>
                <a:xfrm>
                  <a:off x="3392424" y="3820160"/>
                  <a:ext cx="91440" cy="230503"/>
                  <a:chOff x="3402584" y="3820160"/>
                  <a:chExt cx="91440" cy="230503"/>
                </a:xfrm>
              </p:grpSpPr>
              <p:sp>
                <p:nvSpPr>
                  <p:cNvPr id="178" name="Isosceles Triangle 1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9" name="Straight Connector 1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1" name="Group 79"/>
              <p:cNvGrpSpPr/>
              <p:nvPr/>
            </p:nvGrpSpPr>
            <p:grpSpPr>
              <a:xfrm>
                <a:off x="4937760" y="1719072"/>
                <a:ext cx="109728" cy="2423031"/>
                <a:chOff x="3383280" y="1627632"/>
                <a:chExt cx="109728" cy="2423031"/>
              </a:xfrm>
            </p:grpSpPr>
            <p:sp>
              <p:nvSpPr>
                <p:cNvPr id="172" name="Rectangle 171"/>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73" name="Group 81"/>
                <p:cNvGrpSpPr/>
                <p:nvPr/>
              </p:nvGrpSpPr>
              <p:grpSpPr>
                <a:xfrm>
                  <a:off x="3392424" y="3820160"/>
                  <a:ext cx="91440" cy="230503"/>
                  <a:chOff x="3402584" y="3820160"/>
                  <a:chExt cx="91440" cy="230503"/>
                </a:xfrm>
              </p:grpSpPr>
              <p:sp>
                <p:nvSpPr>
                  <p:cNvPr id="174" name="Isosceles Triangle 173"/>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5" name="Straight Connector 174"/>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2" name="Group 84"/>
              <p:cNvGrpSpPr/>
              <p:nvPr/>
            </p:nvGrpSpPr>
            <p:grpSpPr>
              <a:xfrm>
                <a:off x="6217920" y="1719072"/>
                <a:ext cx="109728" cy="2423031"/>
                <a:chOff x="3383280" y="1627632"/>
                <a:chExt cx="109728" cy="2423031"/>
              </a:xfrm>
            </p:grpSpPr>
            <p:sp>
              <p:nvSpPr>
                <p:cNvPr id="168" name="Rectangle 167"/>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69" name="Group 86"/>
                <p:cNvGrpSpPr/>
                <p:nvPr/>
              </p:nvGrpSpPr>
              <p:grpSpPr>
                <a:xfrm>
                  <a:off x="3392424" y="3820160"/>
                  <a:ext cx="91440" cy="230503"/>
                  <a:chOff x="3402584" y="3820160"/>
                  <a:chExt cx="91440" cy="230503"/>
                </a:xfrm>
              </p:grpSpPr>
              <p:sp>
                <p:nvSpPr>
                  <p:cNvPr id="170" name="Isosceles Triangle 169"/>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1" name="Straight Connector 170"/>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3" name="Group 89"/>
              <p:cNvGrpSpPr/>
              <p:nvPr/>
            </p:nvGrpSpPr>
            <p:grpSpPr>
              <a:xfrm>
                <a:off x="7635240" y="1719072"/>
                <a:ext cx="109728" cy="2423031"/>
                <a:chOff x="3383280" y="1627632"/>
                <a:chExt cx="109728" cy="2423031"/>
              </a:xfrm>
            </p:grpSpPr>
            <p:sp>
              <p:nvSpPr>
                <p:cNvPr id="164" name="Rectangle 163"/>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65" name="Group 91"/>
                <p:cNvGrpSpPr/>
                <p:nvPr/>
              </p:nvGrpSpPr>
              <p:grpSpPr>
                <a:xfrm>
                  <a:off x="3392424" y="3820160"/>
                  <a:ext cx="91440" cy="230503"/>
                  <a:chOff x="3402584" y="3820160"/>
                  <a:chExt cx="91440" cy="230503"/>
                </a:xfrm>
              </p:grpSpPr>
              <p:sp>
                <p:nvSpPr>
                  <p:cNvPr id="166" name="Isosceles Triangle 165"/>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67" name="Straight Connector 166"/>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223" name="Rectangle 167"/>
          <p:cNvSpPr>
            <a:spLocks noChangeArrowheads="1"/>
          </p:cNvSpPr>
          <p:nvPr/>
        </p:nvSpPr>
        <p:spPr bwMode="auto">
          <a:xfrm>
            <a:off x="460084" y="993804"/>
            <a:ext cx="7855585" cy="429895"/>
          </a:xfrm>
          <a:prstGeom prst="rect">
            <a:avLst/>
          </a:prstGeom>
          <a:noFill/>
          <a:ln w="12700">
            <a:noFill/>
            <a:miter lim="800000"/>
          </a:ln>
          <a:effectLst/>
        </p:spPr>
        <p:txBody>
          <a:bodyPr wrap="none" lIns="90487" tIns="44450" rIns="90487" bIns="44450">
            <a:normAutofit fontScale="95000" lnSpcReduction="10000"/>
          </a:bodyPr>
          <a:lstStyle/>
          <a:p>
            <a:pPr defTabSz="457200">
              <a:buFont typeface="Arial" panose="020B0604020202020204" pitchFamily="34" charset="0"/>
              <a:buChar char="•"/>
            </a:pPr>
            <a:r>
              <a:rPr lang="en-US" sz="2800" dirty="0">
                <a:solidFill>
                  <a:prstClr val="black"/>
                </a:solidFill>
              </a:rPr>
              <a:t>  </a:t>
            </a:r>
            <a:r>
              <a:rPr lang="zh-CN" altLang="en-US" sz="2800" dirty="0">
                <a:solidFill>
                  <a:prstClr val="black"/>
                </a:solidFill>
              </a:rPr>
              <a:t>每个寄存器右部分代表读操作，左部分代表写操作</a:t>
            </a:r>
            <a:endParaRPr lang="en-US" dirty="0">
              <a:solidFill>
                <a:prstClr val="black"/>
              </a:solidFill>
            </a:endParaRPr>
          </a:p>
        </p:txBody>
      </p:sp>
      <p:grpSp>
        <p:nvGrpSpPr>
          <p:cNvPr id="33" name="组合 32"/>
          <p:cNvGrpSpPr/>
          <p:nvPr/>
        </p:nvGrpSpPr>
        <p:grpSpPr>
          <a:xfrm>
            <a:off x="1349375" y="1650553"/>
            <a:ext cx="8456784" cy="4730775"/>
            <a:chOff x="1349375" y="1202665"/>
            <a:chExt cx="8456784" cy="4730775"/>
          </a:xfrm>
        </p:grpSpPr>
        <p:grpSp>
          <p:nvGrpSpPr>
            <p:cNvPr id="2" name="Group 3"/>
            <p:cNvGrpSpPr/>
            <p:nvPr/>
          </p:nvGrpSpPr>
          <p:grpSpPr bwMode="auto">
            <a:xfrm>
              <a:off x="1349375" y="1656715"/>
              <a:ext cx="1235075" cy="4276725"/>
              <a:chOff x="-691" y="876"/>
              <a:chExt cx="1270" cy="2694"/>
            </a:xfrm>
          </p:grpSpPr>
          <p:sp>
            <p:nvSpPr>
              <p:cNvPr id="2733060" name="Rectangle 4"/>
              <p:cNvSpPr>
                <a:spLocks noChangeArrowheads="1"/>
              </p:cNvSpPr>
              <p:nvPr/>
            </p:nvSpPr>
            <p:spPr bwMode="auto">
              <a:xfrm>
                <a:off x="-691" y="876"/>
                <a:ext cx="1199" cy="439"/>
              </a:xfrm>
              <a:prstGeom prst="rect">
                <a:avLst/>
              </a:prstGeom>
              <a:noFill/>
              <a:ln w="12700">
                <a:noFill/>
                <a:miter lim="800000"/>
              </a:ln>
              <a:effectLst/>
            </p:spPr>
            <p:txBody>
              <a:bodyPr wrap="square" lIns="90487" tIns="44450" rIns="90487" bIns="44450">
                <a:spAutoFit/>
              </a:bodyPr>
              <a:lstStyle/>
              <a:p>
                <a:pPr indent="0" algn="ctr" defTabSz="457200">
                  <a:lnSpc>
                    <a:spcPct val="90000"/>
                  </a:lnSpc>
                  <a:buNone/>
                </a:pPr>
                <a:r>
                  <a:rPr lang="en-US" sz="1800" b="1">
                    <a:solidFill>
                      <a:prstClr val="black"/>
                    </a:solidFill>
                    <a:latin typeface="Arial" panose="020B0604020202020204" pitchFamily="34" charset="0"/>
                  </a:rPr>
                  <a:t>I</a:t>
                </a:r>
                <a:r>
                  <a:rPr lang="en-US" sz="1800" b="1" dirty="0">
                    <a:solidFill>
                      <a:prstClr val="black"/>
                    </a:solidFill>
                    <a:latin typeface="Arial" panose="020B0604020202020204" pitchFamily="34" charset="0"/>
                  </a:rPr>
                  <a:t>nstr</a:t>
                </a:r>
              </a:p>
              <a:p>
                <a:pPr indent="0" algn="ctr" defTabSz="457200">
                  <a:lnSpc>
                    <a:spcPct val="90000"/>
                  </a:lnSpc>
                  <a:buNone/>
                </a:pPr>
                <a:r>
                  <a:rPr lang="en-US" sz="1800" b="1" dirty="0">
                    <a:solidFill>
                      <a:prstClr val="black"/>
                    </a:solidFill>
                    <a:latin typeface="Arial" panose="020B0604020202020204" pitchFamily="34" charset="0"/>
                  </a:rPr>
                  <a:t>Order</a:t>
                </a:r>
              </a:p>
            </p:txBody>
          </p:sp>
          <p:sp>
            <p:nvSpPr>
              <p:cNvPr id="2733061" name="Line 5"/>
              <p:cNvSpPr>
                <a:spLocks noChangeShapeType="1"/>
              </p:cNvSpPr>
              <p:nvPr/>
            </p:nvSpPr>
            <p:spPr bwMode="auto">
              <a:xfrm>
                <a:off x="579" y="920"/>
                <a:ext cx="0" cy="265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grpSp>
        <p:grpSp>
          <p:nvGrpSpPr>
            <p:cNvPr id="3" name="Group 6"/>
            <p:cNvGrpSpPr/>
            <p:nvPr/>
          </p:nvGrpSpPr>
          <p:grpSpPr bwMode="auto">
            <a:xfrm>
              <a:off x="2546522" y="2332966"/>
              <a:ext cx="1089025" cy="3255963"/>
              <a:chOff x="555" y="1302"/>
              <a:chExt cx="686" cy="2051"/>
            </a:xfrm>
          </p:grpSpPr>
          <p:sp>
            <p:nvSpPr>
              <p:cNvPr id="2733063" name="Rectangle 7"/>
              <p:cNvSpPr>
                <a:spLocks noChangeArrowheads="1"/>
              </p:cNvSpPr>
              <p:nvPr/>
            </p:nvSpPr>
            <p:spPr bwMode="auto">
              <a:xfrm>
                <a:off x="579" y="1302"/>
                <a:ext cx="648"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Load</a:t>
                </a:r>
              </a:p>
            </p:txBody>
          </p:sp>
          <p:sp>
            <p:nvSpPr>
              <p:cNvPr id="2733064" name="Rectangle 8"/>
              <p:cNvSpPr>
                <a:spLocks noChangeArrowheads="1"/>
              </p:cNvSpPr>
              <p:nvPr/>
            </p:nvSpPr>
            <p:spPr bwMode="auto">
              <a:xfrm>
                <a:off x="563" y="1718"/>
                <a:ext cx="549" cy="286"/>
              </a:xfrm>
              <a:prstGeom prst="rect">
                <a:avLst/>
              </a:prstGeom>
              <a:noFill/>
              <a:ln w="12700">
                <a:noFill/>
                <a:miter lim="800000"/>
              </a:ln>
              <a:effectLst/>
            </p:spPr>
            <p:txBody>
              <a:bodyPr wrap="none" lIns="90487" tIns="44450" rIns="90487" bIns="44450">
                <a:spAutoFit/>
              </a:bodyPr>
              <a:lstStyle/>
              <a:p>
                <a:pPr indent="0" defTabSz="457200">
                  <a:buNone/>
                </a:pPr>
                <a:r>
                  <a:rPr lang="en-US" sz="2800" b="1" dirty="0">
                    <a:solidFill>
                      <a:prstClr val="black"/>
                    </a:solidFill>
                    <a:latin typeface="Arial" panose="020B0604020202020204" pitchFamily="34" charset="0"/>
                  </a:rPr>
                  <a:t>Add</a:t>
                </a:r>
              </a:p>
            </p:txBody>
          </p:sp>
          <p:sp>
            <p:nvSpPr>
              <p:cNvPr id="2733065" name="Rectangle 9"/>
              <p:cNvSpPr>
                <a:spLocks noChangeArrowheads="1"/>
              </p:cNvSpPr>
              <p:nvPr/>
            </p:nvSpPr>
            <p:spPr bwMode="auto">
              <a:xfrm>
                <a:off x="555" y="2182"/>
                <a:ext cx="686"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Store</a:t>
                </a:r>
              </a:p>
            </p:txBody>
          </p:sp>
          <p:sp>
            <p:nvSpPr>
              <p:cNvPr id="2733066" name="Rectangle 10"/>
              <p:cNvSpPr>
                <a:spLocks noChangeArrowheads="1"/>
              </p:cNvSpPr>
              <p:nvPr/>
            </p:nvSpPr>
            <p:spPr bwMode="auto">
              <a:xfrm>
                <a:off x="598" y="2612"/>
                <a:ext cx="537"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Sub</a:t>
                </a:r>
              </a:p>
            </p:txBody>
          </p:sp>
          <p:sp>
            <p:nvSpPr>
              <p:cNvPr id="2733067" name="Rectangle 11"/>
              <p:cNvSpPr>
                <a:spLocks noChangeArrowheads="1"/>
              </p:cNvSpPr>
              <p:nvPr/>
            </p:nvSpPr>
            <p:spPr bwMode="auto">
              <a:xfrm>
                <a:off x="587" y="3067"/>
                <a:ext cx="375"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Or</a:t>
                </a:r>
              </a:p>
            </p:txBody>
          </p:sp>
        </p:grpSp>
        <p:grpSp>
          <p:nvGrpSpPr>
            <p:cNvPr id="4" name="Group 12"/>
            <p:cNvGrpSpPr/>
            <p:nvPr/>
          </p:nvGrpSpPr>
          <p:grpSpPr bwMode="auto">
            <a:xfrm>
              <a:off x="4408659" y="1726541"/>
              <a:ext cx="4800600" cy="4206875"/>
              <a:chOff x="1728" y="920"/>
              <a:chExt cx="3024" cy="2650"/>
            </a:xfrm>
          </p:grpSpPr>
          <p:sp>
            <p:nvSpPr>
              <p:cNvPr id="2733069" name="Line 13"/>
              <p:cNvSpPr>
                <a:spLocks noChangeShapeType="1"/>
              </p:cNvSpPr>
              <p:nvPr/>
            </p:nvSpPr>
            <p:spPr bwMode="auto">
              <a:xfrm>
                <a:off x="1728"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0" name="Line 14"/>
              <p:cNvSpPr>
                <a:spLocks noChangeShapeType="1"/>
              </p:cNvSpPr>
              <p:nvPr/>
            </p:nvSpPr>
            <p:spPr bwMode="auto">
              <a:xfrm>
                <a:off x="2160"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1" name="Line 15"/>
              <p:cNvSpPr>
                <a:spLocks noChangeShapeType="1"/>
              </p:cNvSpPr>
              <p:nvPr/>
            </p:nvSpPr>
            <p:spPr bwMode="auto">
              <a:xfrm>
                <a:off x="2592"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2" name="Line 16"/>
              <p:cNvSpPr>
                <a:spLocks noChangeShapeType="1"/>
              </p:cNvSpPr>
              <p:nvPr/>
            </p:nvSpPr>
            <p:spPr bwMode="auto">
              <a:xfrm>
                <a:off x="3024"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3" name="Line 17"/>
              <p:cNvSpPr>
                <a:spLocks noChangeShapeType="1"/>
              </p:cNvSpPr>
              <p:nvPr/>
            </p:nvSpPr>
            <p:spPr bwMode="auto">
              <a:xfrm>
                <a:off x="3456"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4" name="Line 18"/>
              <p:cNvSpPr>
                <a:spLocks noChangeShapeType="1"/>
              </p:cNvSpPr>
              <p:nvPr/>
            </p:nvSpPr>
            <p:spPr bwMode="auto">
              <a:xfrm>
                <a:off x="3888"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5" name="Line 19"/>
              <p:cNvSpPr>
                <a:spLocks noChangeShapeType="1"/>
              </p:cNvSpPr>
              <p:nvPr/>
            </p:nvSpPr>
            <p:spPr bwMode="auto">
              <a:xfrm>
                <a:off x="4320"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6" name="Line 20"/>
              <p:cNvSpPr>
                <a:spLocks noChangeShapeType="1"/>
              </p:cNvSpPr>
              <p:nvPr/>
            </p:nvSpPr>
            <p:spPr bwMode="auto">
              <a:xfrm>
                <a:off x="4752"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grpSp>
        <p:grpSp>
          <p:nvGrpSpPr>
            <p:cNvPr id="5" name="Group 21"/>
            <p:cNvGrpSpPr/>
            <p:nvPr/>
          </p:nvGrpSpPr>
          <p:grpSpPr bwMode="auto">
            <a:xfrm>
              <a:off x="3767309" y="2247241"/>
              <a:ext cx="569913" cy="458787"/>
              <a:chOff x="1324" y="1248"/>
              <a:chExt cx="359" cy="289"/>
            </a:xfrm>
          </p:grpSpPr>
          <p:sp>
            <p:nvSpPr>
              <p:cNvPr id="2733078" name="Rectangle 22"/>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6" name="Group 23"/>
              <p:cNvGrpSpPr/>
              <p:nvPr/>
            </p:nvGrpSpPr>
            <p:grpSpPr bwMode="auto">
              <a:xfrm>
                <a:off x="1343" y="1248"/>
                <a:ext cx="340" cy="289"/>
                <a:chOff x="1343" y="1248"/>
                <a:chExt cx="340" cy="289"/>
              </a:xfrm>
            </p:grpSpPr>
            <p:sp>
              <p:nvSpPr>
                <p:cNvPr id="2733080" name="Freeform 24"/>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81" name="Freeform 25"/>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nvGrpSpPr>
            <p:cNvPr id="7" name="Group 26"/>
            <p:cNvGrpSpPr/>
            <p:nvPr/>
          </p:nvGrpSpPr>
          <p:grpSpPr bwMode="auto">
            <a:xfrm>
              <a:off x="3227559" y="1202665"/>
              <a:ext cx="6311900" cy="458788"/>
              <a:chOff x="984" y="551"/>
              <a:chExt cx="3976" cy="289"/>
            </a:xfrm>
          </p:grpSpPr>
          <p:sp>
            <p:nvSpPr>
              <p:cNvPr id="2733083" name="Line 27"/>
              <p:cNvSpPr>
                <a:spLocks noChangeShapeType="1"/>
              </p:cNvSpPr>
              <p:nvPr/>
            </p:nvSpPr>
            <p:spPr bwMode="auto">
              <a:xfrm>
                <a:off x="984" y="840"/>
                <a:ext cx="3976" cy="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2733084" name="Rectangle 28"/>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Time </a:t>
                </a:r>
                <a:r>
                  <a:rPr lang="en-US" sz="2800" b="1" dirty="0">
                    <a:solidFill>
                      <a:prstClr val="black"/>
                    </a:solidFill>
                    <a:latin typeface="Arial" panose="020B0604020202020204" pitchFamily="34" charset="0"/>
                  </a:rPr>
                  <a:t>(clock cycles)</a:t>
                </a:r>
              </a:p>
            </p:txBody>
          </p:sp>
        </p:grpSp>
        <p:grpSp>
          <p:nvGrpSpPr>
            <p:cNvPr id="8" name="Group 29"/>
            <p:cNvGrpSpPr/>
            <p:nvPr/>
          </p:nvGrpSpPr>
          <p:grpSpPr bwMode="auto">
            <a:xfrm>
              <a:off x="5005559" y="2094841"/>
              <a:ext cx="857250" cy="2033587"/>
              <a:chOff x="2104" y="1437"/>
              <a:chExt cx="540" cy="1281"/>
            </a:xfrm>
          </p:grpSpPr>
          <p:sp>
            <p:nvSpPr>
              <p:cNvPr id="2733086" name="Line 30"/>
              <p:cNvSpPr>
                <a:spLocks noChangeShapeType="1"/>
              </p:cNvSpPr>
              <p:nvPr/>
            </p:nvSpPr>
            <p:spPr bwMode="auto">
              <a:xfrm>
                <a:off x="2489" y="1677"/>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87" name="Freeform 31" descr="25%"/>
              <p:cNvSpPr/>
              <p:nvPr/>
            </p:nvSpPr>
            <p:spPr bwMode="auto">
              <a:xfrm>
                <a:off x="2380" y="1981"/>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9" name="Group 32"/>
              <p:cNvGrpSpPr/>
              <p:nvPr/>
            </p:nvGrpSpPr>
            <p:grpSpPr bwMode="auto">
              <a:xfrm>
                <a:off x="2178" y="2429"/>
                <a:ext cx="359" cy="289"/>
                <a:chOff x="2178" y="2144"/>
                <a:chExt cx="359" cy="289"/>
              </a:xfrm>
            </p:grpSpPr>
            <p:sp>
              <p:nvSpPr>
                <p:cNvPr id="2733089" name="Rectangle 33"/>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10" name="Group 34"/>
                <p:cNvGrpSpPr/>
                <p:nvPr/>
              </p:nvGrpSpPr>
              <p:grpSpPr bwMode="auto">
                <a:xfrm>
                  <a:off x="2197" y="2144"/>
                  <a:ext cx="340" cy="289"/>
                  <a:chOff x="2197" y="2144"/>
                  <a:chExt cx="340" cy="289"/>
                </a:xfrm>
              </p:grpSpPr>
              <p:sp>
                <p:nvSpPr>
                  <p:cNvPr id="2733091" name="Freeform 35"/>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2" name="Freeform 36"/>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nvGrpSpPr>
              <p:cNvPr id="11" name="Group 37"/>
              <p:cNvGrpSpPr/>
              <p:nvPr/>
            </p:nvGrpSpPr>
            <p:grpSpPr bwMode="auto">
              <a:xfrm>
                <a:off x="2266" y="1437"/>
                <a:ext cx="216" cy="481"/>
                <a:chOff x="2266" y="1152"/>
                <a:chExt cx="216" cy="481"/>
              </a:xfrm>
            </p:grpSpPr>
            <p:sp>
              <p:nvSpPr>
                <p:cNvPr id="2733094" name="Freeform 3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5" name="Rectangle 39"/>
                <p:cNvSpPr>
                  <a:spLocks noChangeArrowheads="1"/>
                </p:cNvSpPr>
                <p:nvPr/>
              </p:nvSpPr>
              <p:spPr bwMode="auto">
                <a:xfrm rot="5400000">
                  <a:off x="2168" y="1273"/>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096" name="Line 40"/>
              <p:cNvSpPr>
                <a:spLocks noChangeShapeType="1"/>
              </p:cNvSpPr>
              <p:nvPr/>
            </p:nvSpPr>
            <p:spPr bwMode="auto">
              <a:xfrm>
                <a:off x="2104" y="1581"/>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97" name="Line 41"/>
              <p:cNvSpPr>
                <a:spLocks noChangeShapeType="1"/>
              </p:cNvSpPr>
              <p:nvPr/>
            </p:nvSpPr>
            <p:spPr bwMode="auto">
              <a:xfrm>
                <a:off x="2104" y="1773"/>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98" name="Freeform 42"/>
              <p:cNvSpPr/>
              <p:nvPr/>
            </p:nvSpPr>
            <p:spPr bwMode="auto">
              <a:xfrm>
                <a:off x="2197" y="1672"/>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9" name="Rectangle 43"/>
              <p:cNvSpPr>
                <a:spLocks noChangeArrowheads="1"/>
              </p:cNvSpPr>
              <p:nvPr/>
            </p:nvSpPr>
            <p:spPr bwMode="auto">
              <a:xfrm>
                <a:off x="2211" y="1988"/>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12" name="Group 44"/>
              <p:cNvGrpSpPr/>
              <p:nvPr/>
            </p:nvGrpSpPr>
            <p:grpSpPr bwMode="auto">
              <a:xfrm>
                <a:off x="2230" y="1981"/>
                <a:ext cx="296" cy="289"/>
                <a:chOff x="2230" y="1696"/>
                <a:chExt cx="296" cy="289"/>
              </a:xfrm>
            </p:grpSpPr>
            <p:sp>
              <p:nvSpPr>
                <p:cNvPr id="2733101" name="Freeform 45"/>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02" name="Freeform 46"/>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03" name="Line 47"/>
              <p:cNvSpPr>
                <a:spLocks noChangeShapeType="1"/>
              </p:cNvSpPr>
              <p:nvPr/>
            </p:nvSpPr>
            <p:spPr bwMode="auto">
              <a:xfrm>
                <a:off x="2115" y="2125"/>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04" name="Freeform 48"/>
              <p:cNvSpPr/>
              <p:nvPr/>
            </p:nvSpPr>
            <p:spPr bwMode="auto">
              <a:xfrm>
                <a:off x="2177" y="2029"/>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13" name="Group 49"/>
            <p:cNvGrpSpPr/>
            <p:nvPr/>
          </p:nvGrpSpPr>
          <p:grpSpPr bwMode="auto">
            <a:xfrm>
              <a:off x="5683422" y="2171041"/>
              <a:ext cx="857250" cy="2668587"/>
              <a:chOff x="2531" y="1485"/>
              <a:chExt cx="540" cy="1681"/>
            </a:xfrm>
          </p:grpSpPr>
          <p:sp>
            <p:nvSpPr>
              <p:cNvPr id="2733106" name="Line 50"/>
              <p:cNvSpPr>
                <a:spLocks noChangeShapeType="1"/>
              </p:cNvSpPr>
              <p:nvPr/>
            </p:nvSpPr>
            <p:spPr bwMode="auto">
              <a:xfrm>
                <a:off x="2916" y="2125"/>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07" name="Freeform 51"/>
              <p:cNvSpPr/>
              <p:nvPr/>
            </p:nvSpPr>
            <p:spPr bwMode="auto">
              <a:xfrm>
                <a:off x="2610" y="1677"/>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08" name="Freeform 52" descr="25%"/>
              <p:cNvSpPr/>
              <p:nvPr/>
            </p:nvSpPr>
            <p:spPr bwMode="auto">
              <a:xfrm>
                <a:off x="2810" y="242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4" name="Group 53"/>
              <p:cNvGrpSpPr/>
              <p:nvPr/>
            </p:nvGrpSpPr>
            <p:grpSpPr bwMode="auto">
              <a:xfrm>
                <a:off x="2624" y="1485"/>
                <a:ext cx="340" cy="289"/>
                <a:chOff x="2624" y="1200"/>
                <a:chExt cx="340" cy="289"/>
              </a:xfrm>
            </p:grpSpPr>
            <p:sp>
              <p:nvSpPr>
                <p:cNvPr id="2733110" name="Freeform 54"/>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11" name="Freeform 55"/>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12" name="Rectangle 56"/>
              <p:cNvSpPr>
                <a:spLocks noChangeArrowheads="1"/>
              </p:cNvSpPr>
              <p:nvPr/>
            </p:nvSpPr>
            <p:spPr bwMode="auto">
              <a:xfrm>
                <a:off x="2638" y="2436"/>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15" name="Group 57"/>
              <p:cNvGrpSpPr/>
              <p:nvPr/>
            </p:nvGrpSpPr>
            <p:grpSpPr bwMode="auto">
              <a:xfrm>
                <a:off x="2657" y="2429"/>
                <a:ext cx="301" cy="289"/>
                <a:chOff x="2657" y="2144"/>
                <a:chExt cx="301" cy="289"/>
              </a:xfrm>
            </p:grpSpPr>
            <p:sp>
              <p:nvSpPr>
                <p:cNvPr id="2733114" name="Freeform 58"/>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15" name="Freeform 59"/>
                <p:cNvSpPr/>
                <p:nvPr/>
              </p:nvSpPr>
              <p:spPr bwMode="auto">
                <a:xfrm>
                  <a:off x="2810"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16" name="Line 60"/>
              <p:cNvSpPr>
                <a:spLocks noChangeShapeType="1"/>
              </p:cNvSpPr>
              <p:nvPr/>
            </p:nvSpPr>
            <p:spPr bwMode="auto">
              <a:xfrm>
                <a:off x="2542" y="2573"/>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17" name="Freeform 61"/>
              <p:cNvSpPr/>
              <p:nvPr/>
            </p:nvSpPr>
            <p:spPr bwMode="auto">
              <a:xfrm>
                <a:off x="2604" y="2477"/>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6" name="Group 62"/>
              <p:cNvGrpSpPr/>
              <p:nvPr/>
            </p:nvGrpSpPr>
            <p:grpSpPr bwMode="auto">
              <a:xfrm>
                <a:off x="2624" y="2877"/>
                <a:ext cx="340" cy="289"/>
                <a:chOff x="2624" y="2592"/>
                <a:chExt cx="340" cy="289"/>
              </a:xfrm>
            </p:grpSpPr>
            <p:sp>
              <p:nvSpPr>
                <p:cNvPr id="2733119" name="Freeform 63"/>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20" name="Freeform 64"/>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21" name="Rectangle 65"/>
              <p:cNvSpPr>
                <a:spLocks noChangeArrowheads="1"/>
              </p:cNvSpPr>
              <p:nvPr/>
            </p:nvSpPr>
            <p:spPr bwMode="auto">
              <a:xfrm>
                <a:off x="2605" y="2879"/>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sp>
            <p:nvSpPr>
              <p:cNvPr id="2733122" name="Rectangle 66"/>
              <p:cNvSpPr>
                <a:spLocks noChangeArrowheads="1"/>
              </p:cNvSpPr>
              <p:nvPr/>
            </p:nvSpPr>
            <p:spPr bwMode="auto">
              <a:xfrm>
                <a:off x="2601" y="1535"/>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17" name="Group 67"/>
              <p:cNvGrpSpPr/>
              <p:nvPr/>
            </p:nvGrpSpPr>
            <p:grpSpPr bwMode="auto">
              <a:xfrm>
                <a:off x="2693" y="1885"/>
                <a:ext cx="216" cy="481"/>
                <a:chOff x="2693" y="1600"/>
                <a:chExt cx="216" cy="481"/>
              </a:xfrm>
            </p:grpSpPr>
            <p:sp>
              <p:nvSpPr>
                <p:cNvPr id="2733124" name="Freeform 68"/>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25" name="Rectangle 69"/>
                <p:cNvSpPr>
                  <a:spLocks noChangeArrowheads="1"/>
                </p:cNvSpPr>
                <p:nvPr/>
              </p:nvSpPr>
              <p:spPr bwMode="auto">
                <a:xfrm rot="5400000">
                  <a:off x="2595" y="1721"/>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26" name="Line 70"/>
              <p:cNvSpPr>
                <a:spLocks noChangeShapeType="1"/>
              </p:cNvSpPr>
              <p:nvPr/>
            </p:nvSpPr>
            <p:spPr bwMode="auto">
              <a:xfrm>
                <a:off x="2531" y="2029"/>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27" name="Line 71"/>
              <p:cNvSpPr>
                <a:spLocks noChangeShapeType="1"/>
              </p:cNvSpPr>
              <p:nvPr/>
            </p:nvSpPr>
            <p:spPr bwMode="auto">
              <a:xfrm>
                <a:off x="2531" y="2221"/>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28" name="Freeform 72"/>
              <p:cNvSpPr/>
              <p:nvPr/>
            </p:nvSpPr>
            <p:spPr bwMode="auto">
              <a:xfrm>
                <a:off x="2624" y="2120"/>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18" name="Group 73"/>
            <p:cNvGrpSpPr/>
            <p:nvPr/>
          </p:nvGrpSpPr>
          <p:grpSpPr bwMode="auto">
            <a:xfrm>
              <a:off x="6361284" y="2247241"/>
              <a:ext cx="857250" cy="3303587"/>
              <a:chOff x="2958" y="1533"/>
              <a:chExt cx="540" cy="2081"/>
            </a:xfrm>
          </p:grpSpPr>
          <p:sp>
            <p:nvSpPr>
              <p:cNvPr id="2733130" name="Line 74"/>
              <p:cNvSpPr>
                <a:spLocks noChangeShapeType="1"/>
              </p:cNvSpPr>
              <p:nvPr/>
            </p:nvSpPr>
            <p:spPr bwMode="auto">
              <a:xfrm>
                <a:off x="3343" y="2573"/>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1" name="Freeform 75"/>
              <p:cNvSpPr/>
              <p:nvPr/>
            </p:nvSpPr>
            <p:spPr bwMode="auto">
              <a:xfrm>
                <a:off x="3037" y="2125"/>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2" name="Freeform 76" descr="25%"/>
              <p:cNvSpPr/>
              <p:nvPr/>
            </p:nvSpPr>
            <p:spPr bwMode="auto">
              <a:xfrm>
                <a:off x="3231" y="2877"/>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3" name="Freeform 77" descr="25%"/>
              <p:cNvSpPr/>
              <p:nvPr/>
            </p:nvSpPr>
            <p:spPr bwMode="auto">
              <a:xfrm flipH="1">
                <a:off x="3122" y="153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9" name="Group 78"/>
              <p:cNvGrpSpPr/>
              <p:nvPr/>
            </p:nvGrpSpPr>
            <p:grpSpPr bwMode="auto">
              <a:xfrm>
                <a:off x="3120" y="2333"/>
                <a:ext cx="216" cy="481"/>
                <a:chOff x="3120" y="2048"/>
                <a:chExt cx="216" cy="481"/>
              </a:xfrm>
            </p:grpSpPr>
            <p:sp>
              <p:nvSpPr>
                <p:cNvPr id="2733135" name="Freeform 79"/>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6" name="Rectangle 80"/>
                <p:cNvSpPr>
                  <a:spLocks noChangeArrowheads="1"/>
                </p:cNvSpPr>
                <p:nvPr/>
              </p:nvSpPr>
              <p:spPr bwMode="auto">
                <a:xfrm rot="5400000">
                  <a:off x="3022" y="2169"/>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37" name="Line 81"/>
              <p:cNvSpPr>
                <a:spLocks noChangeShapeType="1"/>
              </p:cNvSpPr>
              <p:nvPr/>
            </p:nvSpPr>
            <p:spPr bwMode="auto">
              <a:xfrm>
                <a:off x="2958" y="2477"/>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8" name="Line 82"/>
              <p:cNvSpPr>
                <a:spLocks noChangeShapeType="1"/>
              </p:cNvSpPr>
              <p:nvPr/>
            </p:nvSpPr>
            <p:spPr bwMode="auto">
              <a:xfrm>
                <a:off x="2958" y="2669"/>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9" name="Freeform 83"/>
              <p:cNvSpPr/>
              <p:nvPr/>
            </p:nvSpPr>
            <p:spPr bwMode="auto">
              <a:xfrm>
                <a:off x="3051" y="2568"/>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0" name="Rectangle 84"/>
              <p:cNvSpPr>
                <a:spLocks noChangeArrowheads="1"/>
              </p:cNvSpPr>
              <p:nvPr/>
            </p:nvSpPr>
            <p:spPr bwMode="auto">
              <a:xfrm>
                <a:off x="3093" y="1535"/>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0" name="Group 85"/>
              <p:cNvGrpSpPr/>
              <p:nvPr/>
            </p:nvGrpSpPr>
            <p:grpSpPr bwMode="auto">
              <a:xfrm>
                <a:off x="3120" y="1533"/>
                <a:ext cx="284" cy="289"/>
                <a:chOff x="3120" y="1248"/>
                <a:chExt cx="284" cy="289"/>
              </a:xfrm>
            </p:grpSpPr>
            <p:sp>
              <p:nvSpPr>
                <p:cNvPr id="2733142" name="Freeform 86"/>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3" name="Freeform 87"/>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44" name="Line 88"/>
              <p:cNvSpPr>
                <a:spLocks noChangeShapeType="1"/>
              </p:cNvSpPr>
              <p:nvPr/>
            </p:nvSpPr>
            <p:spPr bwMode="auto">
              <a:xfrm>
                <a:off x="2973" y="1677"/>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45" name="Rectangle 89"/>
              <p:cNvSpPr>
                <a:spLocks noChangeArrowheads="1"/>
              </p:cNvSpPr>
              <p:nvPr/>
            </p:nvSpPr>
            <p:spPr bwMode="auto">
              <a:xfrm>
                <a:off x="3028" y="1983"/>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1" name="Group 90"/>
              <p:cNvGrpSpPr/>
              <p:nvPr/>
            </p:nvGrpSpPr>
            <p:grpSpPr bwMode="auto">
              <a:xfrm>
                <a:off x="3079" y="1981"/>
                <a:ext cx="325" cy="289"/>
                <a:chOff x="3079" y="1696"/>
                <a:chExt cx="325" cy="289"/>
              </a:xfrm>
            </p:grpSpPr>
            <p:sp>
              <p:nvSpPr>
                <p:cNvPr id="2733147" name="Freeform 91"/>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8" name="Freeform 92"/>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49" name="Rectangle 93"/>
              <p:cNvSpPr>
                <a:spLocks noChangeArrowheads="1"/>
              </p:cNvSpPr>
              <p:nvPr/>
            </p:nvSpPr>
            <p:spPr bwMode="auto">
              <a:xfrm>
                <a:off x="3065" y="2884"/>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2" name="Group 94"/>
              <p:cNvGrpSpPr/>
              <p:nvPr/>
            </p:nvGrpSpPr>
            <p:grpSpPr bwMode="auto">
              <a:xfrm>
                <a:off x="3084" y="2877"/>
                <a:ext cx="296" cy="289"/>
                <a:chOff x="3084" y="2592"/>
                <a:chExt cx="296" cy="289"/>
              </a:xfrm>
            </p:grpSpPr>
            <p:sp>
              <p:nvSpPr>
                <p:cNvPr id="2733151" name="Freeform 9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52" name="Freeform 9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53" name="Line 97"/>
              <p:cNvSpPr>
                <a:spLocks noChangeShapeType="1"/>
              </p:cNvSpPr>
              <p:nvPr/>
            </p:nvSpPr>
            <p:spPr bwMode="auto">
              <a:xfrm>
                <a:off x="2969" y="3021"/>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54" name="Freeform 98"/>
              <p:cNvSpPr/>
              <p:nvPr/>
            </p:nvSpPr>
            <p:spPr bwMode="auto">
              <a:xfrm>
                <a:off x="3031" y="2925"/>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3" name="Group 99"/>
              <p:cNvGrpSpPr/>
              <p:nvPr/>
            </p:nvGrpSpPr>
            <p:grpSpPr bwMode="auto">
              <a:xfrm>
                <a:off x="3032" y="3325"/>
                <a:ext cx="359" cy="289"/>
                <a:chOff x="3032" y="3040"/>
                <a:chExt cx="359" cy="289"/>
              </a:xfrm>
            </p:grpSpPr>
            <p:sp>
              <p:nvSpPr>
                <p:cNvPr id="2733156" name="Rectangle 100"/>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24" name="Group 101"/>
                <p:cNvGrpSpPr/>
                <p:nvPr/>
              </p:nvGrpSpPr>
              <p:grpSpPr bwMode="auto">
                <a:xfrm>
                  <a:off x="3051" y="3040"/>
                  <a:ext cx="340" cy="289"/>
                  <a:chOff x="3051" y="3040"/>
                  <a:chExt cx="340" cy="289"/>
                </a:xfrm>
              </p:grpSpPr>
              <p:sp>
                <p:nvSpPr>
                  <p:cNvPr id="2733158" name="Freeform 102"/>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59" name="Freeform 103"/>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grpSp>
          <p:nvGrpSpPr>
            <p:cNvPr id="25" name="Group 104"/>
            <p:cNvGrpSpPr/>
            <p:nvPr/>
          </p:nvGrpSpPr>
          <p:grpSpPr bwMode="auto">
            <a:xfrm>
              <a:off x="7039147" y="2958442"/>
              <a:ext cx="809625" cy="2592388"/>
              <a:chOff x="3385" y="1981"/>
              <a:chExt cx="510" cy="1633"/>
            </a:xfrm>
          </p:grpSpPr>
          <p:sp>
            <p:nvSpPr>
              <p:cNvPr id="2733161" name="Freeform 105"/>
              <p:cNvSpPr/>
              <p:nvPr/>
            </p:nvSpPr>
            <p:spPr bwMode="auto">
              <a:xfrm>
                <a:off x="3464" y="2573"/>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2" name="Freeform 106" descr="25%"/>
              <p:cNvSpPr/>
              <p:nvPr/>
            </p:nvSpPr>
            <p:spPr bwMode="auto">
              <a:xfrm>
                <a:off x="3660" y="3325"/>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3" name="Freeform 107" descr="25%"/>
              <p:cNvSpPr/>
              <p:nvPr/>
            </p:nvSpPr>
            <p:spPr bwMode="auto">
              <a:xfrm flipH="1">
                <a:off x="3544" y="1981"/>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4" name="Rectangle 108"/>
              <p:cNvSpPr>
                <a:spLocks noChangeArrowheads="1"/>
              </p:cNvSpPr>
              <p:nvPr/>
            </p:nvSpPr>
            <p:spPr bwMode="auto">
              <a:xfrm>
                <a:off x="3455" y="2431"/>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6" name="Group 109"/>
              <p:cNvGrpSpPr/>
              <p:nvPr/>
            </p:nvGrpSpPr>
            <p:grpSpPr bwMode="auto">
              <a:xfrm>
                <a:off x="3506" y="2429"/>
                <a:ext cx="325" cy="289"/>
                <a:chOff x="3506" y="2144"/>
                <a:chExt cx="325" cy="289"/>
              </a:xfrm>
            </p:grpSpPr>
            <p:sp>
              <p:nvSpPr>
                <p:cNvPr id="2733166" name="Freeform 110"/>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7" name="Freeform 111"/>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68" name="Rectangle 112"/>
              <p:cNvSpPr>
                <a:spLocks noChangeArrowheads="1"/>
              </p:cNvSpPr>
              <p:nvPr/>
            </p:nvSpPr>
            <p:spPr bwMode="auto">
              <a:xfrm>
                <a:off x="3520" y="1983"/>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grpSp>
            <p:nvGrpSpPr>
              <p:cNvPr id="27" name="Group 113"/>
              <p:cNvGrpSpPr/>
              <p:nvPr/>
            </p:nvGrpSpPr>
            <p:grpSpPr bwMode="auto">
              <a:xfrm>
                <a:off x="3547" y="1981"/>
                <a:ext cx="284" cy="289"/>
                <a:chOff x="3547" y="1696"/>
                <a:chExt cx="284" cy="289"/>
              </a:xfrm>
            </p:grpSpPr>
            <p:sp>
              <p:nvSpPr>
                <p:cNvPr id="2733170" name="Freeform 11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1" name="Freeform 11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72" name="Line 116"/>
              <p:cNvSpPr>
                <a:spLocks noChangeShapeType="1"/>
              </p:cNvSpPr>
              <p:nvPr/>
            </p:nvSpPr>
            <p:spPr bwMode="auto">
              <a:xfrm>
                <a:off x="3400" y="2125"/>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grpSp>
            <p:nvGrpSpPr>
              <p:cNvPr id="28" name="Group 117"/>
              <p:cNvGrpSpPr/>
              <p:nvPr/>
            </p:nvGrpSpPr>
            <p:grpSpPr bwMode="auto">
              <a:xfrm>
                <a:off x="3547" y="2781"/>
                <a:ext cx="216" cy="481"/>
                <a:chOff x="3547" y="2496"/>
                <a:chExt cx="216" cy="481"/>
              </a:xfrm>
            </p:grpSpPr>
            <p:sp>
              <p:nvSpPr>
                <p:cNvPr id="2733174" name="Freeform 118"/>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5" name="Rectangle 119"/>
                <p:cNvSpPr>
                  <a:spLocks noChangeArrowheads="1"/>
                </p:cNvSpPr>
                <p:nvPr/>
              </p:nvSpPr>
              <p:spPr bwMode="auto">
                <a:xfrm rot="5400000">
                  <a:off x="3449" y="2617"/>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76" name="Line 120"/>
              <p:cNvSpPr>
                <a:spLocks noChangeShapeType="1"/>
              </p:cNvSpPr>
              <p:nvPr/>
            </p:nvSpPr>
            <p:spPr bwMode="auto">
              <a:xfrm>
                <a:off x="3385" y="2925"/>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77" name="Line 121"/>
              <p:cNvSpPr>
                <a:spLocks noChangeShapeType="1"/>
              </p:cNvSpPr>
              <p:nvPr/>
            </p:nvSpPr>
            <p:spPr bwMode="auto">
              <a:xfrm>
                <a:off x="3385" y="3117"/>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78" name="Freeform 122"/>
              <p:cNvSpPr/>
              <p:nvPr/>
            </p:nvSpPr>
            <p:spPr bwMode="auto">
              <a:xfrm>
                <a:off x="3478" y="3016"/>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9" name="Rectangle 123"/>
              <p:cNvSpPr>
                <a:spLocks noChangeArrowheads="1"/>
              </p:cNvSpPr>
              <p:nvPr/>
            </p:nvSpPr>
            <p:spPr bwMode="auto">
              <a:xfrm>
                <a:off x="3492" y="3332"/>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9" name="Group 124"/>
              <p:cNvGrpSpPr/>
              <p:nvPr/>
            </p:nvGrpSpPr>
            <p:grpSpPr bwMode="auto">
              <a:xfrm>
                <a:off x="3511" y="3325"/>
                <a:ext cx="296" cy="289"/>
                <a:chOff x="3511" y="3040"/>
                <a:chExt cx="296" cy="289"/>
              </a:xfrm>
            </p:grpSpPr>
            <p:sp>
              <p:nvSpPr>
                <p:cNvPr id="2733181" name="Freeform 125"/>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82" name="Freeform 126"/>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83" name="Line 127"/>
              <p:cNvSpPr>
                <a:spLocks noChangeShapeType="1"/>
              </p:cNvSpPr>
              <p:nvPr/>
            </p:nvSpPr>
            <p:spPr bwMode="auto">
              <a:xfrm>
                <a:off x="3396" y="3469"/>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84" name="Freeform 128"/>
              <p:cNvSpPr/>
              <p:nvPr/>
            </p:nvSpPr>
            <p:spPr bwMode="auto">
              <a:xfrm>
                <a:off x="3458" y="3373"/>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30" name="Group 129"/>
            <p:cNvGrpSpPr/>
            <p:nvPr/>
          </p:nvGrpSpPr>
          <p:grpSpPr bwMode="auto">
            <a:xfrm>
              <a:off x="9096547" y="5092041"/>
              <a:ext cx="709612" cy="458787"/>
              <a:chOff x="4681" y="3040"/>
              <a:chExt cx="447" cy="289"/>
            </a:xfrm>
          </p:grpSpPr>
          <p:sp>
            <p:nvSpPr>
              <p:cNvPr id="2733186" name="Freeform 130" descr="25%"/>
              <p:cNvSpPr/>
              <p:nvPr/>
            </p:nvSpPr>
            <p:spPr bwMode="auto">
              <a:xfrm flipH="1">
                <a:off x="4828"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87" name="Rectangle 131"/>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31" name="Group 132"/>
              <p:cNvGrpSpPr/>
              <p:nvPr/>
            </p:nvGrpSpPr>
            <p:grpSpPr bwMode="auto">
              <a:xfrm>
                <a:off x="4828" y="3040"/>
                <a:ext cx="284" cy="289"/>
                <a:chOff x="4828" y="3040"/>
                <a:chExt cx="284" cy="289"/>
              </a:xfrm>
            </p:grpSpPr>
            <p:sp>
              <p:nvSpPr>
                <p:cNvPr id="2733189" name="Freeform 133"/>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0" name="Freeform 134"/>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91" name="Line 135"/>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grpSp>
        <p:grpSp>
          <p:nvGrpSpPr>
            <p:cNvPr id="2733056" name="Group 136"/>
            <p:cNvGrpSpPr/>
            <p:nvPr/>
          </p:nvGrpSpPr>
          <p:grpSpPr bwMode="auto">
            <a:xfrm>
              <a:off x="8328197" y="4379255"/>
              <a:ext cx="876300" cy="1247775"/>
              <a:chOff x="4197" y="2591"/>
              <a:chExt cx="552" cy="786"/>
            </a:xfrm>
          </p:grpSpPr>
          <p:sp>
            <p:nvSpPr>
              <p:cNvPr id="2733193" name="Freeform 137" descr="25%"/>
              <p:cNvSpPr/>
              <p:nvPr/>
            </p:nvSpPr>
            <p:spPr bwMode="auto">
              <a:xfrm flipH="1">
                <a:off x="4400" y="2591"/>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4" name="Rectangle 138"/>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grpSp>
            <p:nvGrpSpPr>
              <p:cNvPr id="2733057" name="Group 139"/>
              <p:cNvGrpSpPr/>
              <p:nvPr/>
            </p:nvGrpSpPr>
            <p:grpSpPr bwMode="auto">
              <a:xfrm>
                <a:off x="4401" y="2591"/>
                <a:ext cx="284" cy="290"/>
                <a:chOff x="4401" y="2591"/>
                <a:chExt cx="284" cy="290"/>
              </a:xfrm>
            </p:grpSpPr>
            <p:sp>
              <p:nvSpPr>
                <p:cNvPr id="2733196" name="Freeform 140"/>
                <p:cNvSpPr/>
                <p:nvPr/>
              </p:nvSpPr>
              <p:spPr bwMode="auto">
                <a:xfrm>
                  <a:off x="4401" y="2591"/>
                  <a:ext cx="142" cy="290"/>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7" name="Freeform 141"/>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98" name="Line 142"/>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99" name="Rectangle 143"/>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733058" name="Group 144"/>
              <p:cNvGrpSpPr/>
              <p:nvPr/>
            </p:nvGrpSpPr>
            <p:grpSpPr bwMode="auto">
              <a:xfrm>
                <a:off x="4360" y="3040"/>
                <a:ext cx="325" cy="289"/>
                <a:chOff x="4360" y="3040"/>
                <a:chExt cx="325" cy="289"/>
              </a:xfrm>
            </p:grpSpPr>
            <p:sp>
              <p:nvSpPr>
                <p:cNvPr id="2733201" name="Freeform 145"/>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02" name="Freeform 146"/>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03" name="Line 147"/>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04" name="Freeform 148"/>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2733059" name="Group 149"/>
            <p:cNvGrpSpPr/>
            <p:nvPr/>
          </p:nvGrpSpPr>
          <p:grpSpPr bwMode="auto">
            <a:xfrm>
              <a:off x="7650334" y="3669641"/>
              <a:ext cx="876300" cy="2084387"/>
              <a:chOff x="3770" y="2144"/>
              <a:chExt cx="552" cy="1313"/>
            </a:xfrm>
          </p:grpSpPr>
          <p:sp>
            <p:nvSpPr>
              <p:cNvPr id="2733206" name="Rectangle 150"/>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733062" name="Group 151"/>
              <p:cNvGrpSpPr/>
              <p:nvPr/>
            </p:nvGrpSpPr>
            <p:grpSpPr bwMode="auto">
              <a:xfrm>
                <a:off x="3974" y="2144"/>
                <a:ext cx="284" cy="289"/>
                <a:chOff x="3974" y="2144"/>
                <a:chExt cx="284" cy="289"/>
              </a:xfrm>
            </p:grpSpPr>
            <p:sp>
              <p:nvSpPr>
                <p:cNvPr id="2733208" name="Freeform 152"/>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09" name="Freeform 153"/>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10" name="Line 154"/>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11" name="Rectangle 155"/>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733068" name="Group 156"/>
              <p:cNvGrpSpPr/>
              <p:nvPr/>
            </p:nvGrpSpPr>
            <p:grpSpPr bwMode="auto">
              <a:xfrm>
                <a:off x="3933" y="2592"/>
                <a:ext cx="325" cy="289"/>
                <a:chOff x="3933" y="2592"/>
                <a:chExt cx="325" cy="289"/>
              </a:xfrm>
            </p:grpSpPr>
            <p:sp>
              <p:nvSpPr>
                <p:cNvPr id="2733213" name="Freeform 157"/>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14" name="Freeform 158"/>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15" name="Line 15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16" name="Freeform 16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733077" name="Group 161"/>
              <p:cNvGrpSpPr/>
              <p:nvPr/>
            </p:nvGrpSpPr>
            <p:grpSpPr bwMode="auto">
              <a:xfrm>
                <a:off x="3974" y="2944"/>
                <a:ext cx="216" cy="481"/>
                <a:chOff x="3974" y="2944"/>
                <a:chExt cx="216" cy="481"/>
              </a:xfrm>
            </p:grpSpPr>
            <p:sp>
              <p:nvSpPr>
                <p:cNvPr id="2733218" name="Freeform 162"/>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19" name="Rectangle 163"/>
                <p:cNvSpPr>
                  <a:spLocks noChangeArrowheads="1"/>
                </p:cNvSpPr>
                <p:nvPr/>
              </p:nvSpPr>
              <p:spPr bwMode="auto">
                <a:xfrm rot="5400000">
                  <a:off x="3876" y="3065"/>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220" name="Line 164"/>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21" name="Line 165"/>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22" name="Freeform 166"/>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2733079" name="Group 168"/>
            <p:cNvGrpSpPr/>
            <p:nvPr/>
          </p:nvGrpSpPr>
          <p:grpSpPr bwMode="auto">
            <a:xfrm>
              <a:off x="4345159" y="2245653"/>
              <a:ext cx="673100" cy="1146175"/>
              <a:chOff x="1688" y="1247"/>
              <a:chExt cx="424" cy="722"/>
            </a:xfrm>
          </p:grpSpPr>
          <p:sp>
            <p:nvSpPr>
              <p:cNvPr id="2733225" name="Freeform 169" descr="25%"/>
              <p:cNvSpPr/>
              <p:nvPr/>
            </p:nvSpPr>
            <p:spPr bwMode="auto">
              <a:xfrm>
                <a:off x="1939" y="1247"/>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26" name="Rectangle 170"/>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sp>
            <p:nvSpPr>
              <p:cNvPr id="2733227" name="Rectangle 171"/>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2733082" name="Group 172"/>
              <p:cNvGrpSpPr/>
              <p:nvPr/>
            </p:nvGrpSpPr>
            <p:grpSpPr bwMode="auto">
              <a:xfrm>
                <a:off x="1803" y="1248"/>
                <a:ext cx="281" cy="289"/>
                <a:chOff x="1803" y="1248"/>
                <a:chExt cx="281" cy="289"/>
              </a:xfrm>
            </p:grpSpPr>
            <p:sp>
              <p:nvSpPr>
                <p:cNvPr id="2733229" name="Freeform 173"/>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30" name="Freeform 174"/>
                <p:cNvSpPr/>
                <p:nvPr/>
              </p:nvSpPr>
              <p:spPr bwMode="auto">
                <a:xfrm>
                  <a:off x="1936"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31" name="Line 175"/>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32" name="Freeform 176"/>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733085" name="Group 177"/>
              <p:cNvGrpSpPr/>
              <p:nvPr/>
            </p:nvGrpSpPr>
            <p:grpSpPr bwMode="auto">
              <a:xfrm>
                <a:off x="1753" y="1680"/>
                <a:ext cx="359" cy="289"/>
                <a:chOff x="1324" y="1248"/>
                <a:chExt cx="359" cy="289"/>
              </a:xfrm>
            </p:grpSpPr>
            <p:sp>
              <p:nvSpPr>
                <p:cNvPr id="2733234" name="Rectangle 178"/>
                <p:cNvSpPr>
                  <a:spLocks noChangeArrowheads="1"/>
                </p:cNvSpPr>
                <p:nvPr/>
              </p:nvSpPr>
              <p:spPr bwMode="auto">
                <a:xfrm>
                  <a:off x="1324" y="1250"/>
                  <a:ext cx="19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a:t>
                  </a:r>
                </a:p>
              </p:txBody>
            </p:sp>
            <p:grpSp>
              <p:nvGrpSpPr>
                <p:cNvPr id="2733088" name="Group 179"/>
                <p:cNvGrpSpPr/>
                <p:nvPr/>
              </p:nvGrpSpPr>
              <p:grpSpPr bwMode="auto">
                <a:xfrm>
                  <a:off x="1343" y="1248"/>
                  <a:ext cx="340" cy="289"/>
                  <a:chOff x="1343" y="1248"/>
                  <a:chExt cx="340" cy="289"/>
                </a:xfrm>
              </p:grpSpPr>
              <p:sp>
                <p:nvSpPr>
                  <p:cNvPr id="2733236" name="Freeform 180"/>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37" name="Freeform 181"/>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grpSp>
      <p:sp>
        <p:nvSpPr>
          <p:cNvPr id="182" name="Title 181"/>
          <p:cNvSpPr>
            <a:spLocks noGrp="1"/>
          </p:cNvSpPr>
          <p:nvPr>
            <p:ph type="title" idx="4294967295"/>
          </p:nvPr>
        </p:nvSpPr>
        <p:spPr>
          <a:xfrm>
            <a:off x="309736" y="188640"/>
            <a:ext cx="7010400" cy="479747"/>
          </a:xfrm>
        </p:spPr>
        <p:txBody>
          <a:bodyPr/>
          <a:lstStyle/>
          <a:p>
            <a:r>
              <a:rPr lang="zh-CN" altLang="en-US" sz="3200" dirty="0">
                <a:solidFill>
                  <a:schemeClr val="accent1"/>
                </a:solidFill>
              </a:rPr>
              <a:t>流水线</a:t>
            </a:r>
            <a:endParaRPr lang="en-US" sz="3200" dirty="0">
              <a:solidFill>
                <a:schemeClr val="accent1"/>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7728" y="188640"/>
            <a:ext cx="7010400" cy="479747"/>
          </a:xfrm>
        </p:spPr>
        <p:txBody>
          <a:bodyPr/>
          <a:lstStyle/>
          <a:p>
            <a:r>
              <a:rPr lang="zh-CN" altLang="en-US" sz="3200" dirty="0">
                <a:solidFill>
                  <a:schemeClr val="accent1"/>
                </a:solidFill>
              </a:rPr>
              <a:t>指令级并行</a:t>
            </a:r>
            <a:r>
              <a:rPr lang="en-US" sz="3200" dirty="0">
                <a:solidFill>
                  <a:schemeClr val="accent1"/>
                </a:solidFill>
              </a:rPr>
              <a:t>(ILP)</a:t>
            </a:r>
          </a:p>
        </p:txBody>
      </p:sp>
      <p:sp>
        <p:nvSpPr>
          <p:cNvPr id="3" name="Content Placeholder 2"/>
          <p:cNvSpPr>
            <a:spLocks noGrp="1"/>
          </p:cNvSpPr>
          <p:nvPr>
            <p:ph idx="4294967295"/>
          </p:nvPr>
        </p:nvSpPr>
        <p:spPr>
          <a:xfrm>
            <a:off x="435610" y="1204595"/>
            <a:ext cx="10124886" cy="1093376"/>
          </a:xfrm>
        </p:spPr>
        <p:txBody>
          <a:bodyPr/>
          <a:lstStyle/>
          <a:p>
            <a:pPr>
              <a:lnSpc>
                <a:spcPct val="150000"/>
              </a:lnSpc>
            </a:pPr>
            <a:r>
              <a:rPr lang="zh-CN" altLang="en-US" dirty="0"/>
              <a:t>指令级并行（</a:t>
            </a:r>
            <a:r>
              <a:rPr lang="en-US" altLang="zh-CN" dirty="0"/>
              <a:t>instruction level parallelism</a:t>
            </a:r>
            <a:r>
              <a:rPr lang="zh-CN" altLang="en-US" dirty="0"/>
              <a:t>，</a:t>
            </a:r>
            <a:r>
              <a:rPr lang="en-US" altLang="zh-CN" dirty="0"/>
              <a:t>ILP</a:t>
            </a:r>
            <a:r>
              <a:rPr lang="zh-CN" altLang="en-US" dirty="0"/>
              <a:t>）是指利用流水线技术可以使多条指令在同一硬件上同时执行。</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idx="4294967295"/>
          </p:nvPr>
        </p:nvSpPr>
        <p:spPr>
          <a:xfrm>
            <a:off x="237728" y="188640"/>
            <a:ext cx="7010400" cy="479747"/>
          </a:xfrm>
        </p:spPr>
        <p:txBody>
          <a:bodyPr/>
          <a:lstStyle/>
          <a:p>
            <a:r>
              <a:rPr lang="zh-CN" altLang="en-US" sz="3200" dirty="0">
                <a:solidFill>
                  <a:schemeClr val="accent1"/>
                </a:solidFill>
              </a:rPr>
              <a:t>流水线的优势</a:t>
            </a:r>
            <a:r>
              <a:rPr lang="en-US" sz="3200" dirty="0">
                <a:solidFill>
                  <a:schemeClr val="accent1"/>
                </a:solidFill>
              </a:rPr>
              <a:t>(1/2)</a:t>
            </a:r>
            <a:endParaRPr lang="en-AU" sz="3200" dirty="0">
              <a:solidFill>
                <a:schemeClr val="accent1"/>
              </a:solidFill>
            </a:endParaRPr>
          </a:p>
        </p:txBody>
      </p:sp>
      <p:sp>
        <p:nvSpPr>
          <p:cNvPr id="327683" name="Rectangle 3"/>
          <p:cNvSpPr>
            <a:spLocks noGrp="1" noChangeArrowheads="1"/>
          </p:cNvSpPr>
          <p:nvPr>
            <p:ph idx="4294967295"/>
          </p:nvPr>
        </p:nvSpPr>
        <p:spPr>
          <a:xfrm>
            <a:off x="902970" y="980728"/>
            <a:ext cx="8937446" cy="5616624"/>
          </a:xfrm>
        </p:spPr>
        <p:txBody>
          <a:bodyPr>
            <a:normAutofit fontScale="92500" lnSpcReduction="10000"/>
          </a:bodyPr>
          <a:lstStyle/>
          <a:p>
            <a:pPr>
              <a:lnSpc>
                <a:spcPct val="150000"/>
              </a:lnSpc>
            </a:pPr>
            <a:r>
              <a:rPr lang="zh-CN" altLang="en-US" sz="2800" dirty="0"/>
              <a:t>假设</a:t>
            </a:r>
            <a:endParaRPr lang="en-US" sz="2800" dirty="0"/>
          </a:p>
          <a:p>
            <a:pPr lvl="1">
              <a:lnSpc>
                <a:spcPct val="150000"/>
              </a:lnSpc>
            </a:pPr>
            <a:r>
              <a:rPr lang="zh-CN" altLang="en-US" sz="2400" dirty="0"/>
              <a:t>译码</a:t>
            </a:r>
            <a:r>
              <a:rPr lang="en-US" altLang="zh-CN" sz="2400" dirty="0"/>
              <a:t>/</a:t>
            </a:r>
            <a:r>
              <a:rPr lang="zh-CN" altLang="en-US" sz="2400" dirty="0"/>
              <a:t>读寄存器阶段和写寄存器阶段的花费为</a:t>
            </a:r>
            <a:r>
              <a:rPr lang="en-US" sz="2400" dirty="0"/>
              <a:t>100ps</a:t>
            </a:r>
          </a:p>
          <a:p>
            <a:pPr lvl="1">
              <a:lnSpc>
                <a:spcPct val="150000"/>
              </a:lnSpc>
            </a:pPr>
            <a:r>
              <a:rPr lang="zh-CN" altLang="en-US" sz="2400" dirty="0"/>
              <a:t>其他阶段为</a:t>
            </a:r>
            <a:r>
              <a:rPr lang="en-US" sz="2400" dirty="0"/>
              <a:t>200ps</a:t>
            </a:r>
          </a:p>
          <a:p>
            <a:pPr lvl="1">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r>
              <a:rPr lang="zh-CN" altLang="en-US" sz="2800" dirty="0"/>
              <a:t>流水线时钟频率是多少？</a:t>
            </a:r>
            <a:endParaRPr lang="en-US" sz="2800" dirty="0"/>
          </a:p>
          <a:p>
            <a:pPr lvl="1">
              <a:lnSpc>
                <a:spcPct val="150000"/>
              </a:lnSpc>
            </a:pPr>
            <a:r>
              <a:rPr lang="zh-CN" altLang="en-US" sz="2400" dirty="0"/>
              <a:t>对比流水线与单周期模型</a:t>
            </a:r>
            <a:endParaRPr lang="en-US" sz="2400" dirty="0"/>
          </a:p>
        </p:txBody>
      </p:sp>
      <p:graphicFrame>
        <p:nvGraphicFramePr>
          <p:cNvPr id="327684" name="Group 4"/>
          <p:cNvGraphicFramePr>
            <a:graphicFrameLocks noGrp="1"/>
          </p:cNvGraphicFramePr>
          <p:nvPr>
            <p:custDataLst>
              <p:tags r:id="rId1"/>
            </p:custDataLst>
            <p:extLst>
              <p:ext uri="{D42A27DB-BD31-4B8C-83A1-F6EECF244321}">
                <p14:modId xmlns:p14="http://schemas.microsoft.com/office/powerpoint/2010/main" val="1228900820"/>
              </p:ext>
            </p:extLst>
          </p:nvPr>
        </p:nvGraphicFramePr>
        <p:xfrm>
          <a:off x="2020888" y="2648585"/>
          <a:ext cx="8353425" cy="2052320"/>
        </p:xfrm>
        <a:graphic>
          <a:graphicData uri="http://schemas.openxmlformats.org/drawingml/2006/table">
            <a:tbl>
              <a:tblPr/>
              <a:tblGrid>
                <a:gridCol w="1193800">
                  <a:extLst>
                    <a:ext uri="{9D8B030D-6E8A-4147-A177-3AD203B41FA5}">
                      <a16:colId xmlns:a16="http://schemas.microsoft.com/office/drawing/2014/main" val="20000"/>
                    </a:ext>
                  </a:extLst>
                </a:gridCol>
                <a:gridCol w="1191895">
                  <a:extLst>
                    <a:ext uri="{9D8B030D-6E8A-4147-A177-3AD203B41FA5}">
                      <a16:colId xmlns:a16="http://schemas.microsoft.com/office/drawing/2014/main" val="20001"/>
                    </a:ext>
                  </a:extLst>
                </a:gridCol>
                <a:gridCol w="1195705">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070">
                  <a:extLst>
                    <a:ext uri="{9D8B030D-6E8A-4147-A177-3AD203B41FA5}">
                      <a16:colId xmlns:a16="http://schemas.microsoft.com/office/drawing/2014/main" val="20004"/>
                    </a:ext>
                  </a:extLst>
                </a:gridCol>
                <a:gridCol w="1192530">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4464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指令</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取指</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读寄存器</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运算执行</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访问内存</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写寄存器</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总计</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lw</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200ps</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100 ps</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200ps</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accent1"/>
                          </a:solidFill>
                          <a:effectLst/>
                          <a:latin typeface="Arial" panose="020B0604020202020204" pitchFamily="34" charset="0"/>
                        </a:rPr>
                        <a:t>200ps</a:t>
                      </a:r>
                      <a:endParaRPr kumimoji="0" lang="en-AU" sz="1800" b="0" i="0" u="none" strike="noStrike" cap="none" normalizeH="0" baseline="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100 </a:t>
                      </a:r>
                      <a:r>
                        <a:rPr kumimoji="0" lang="en-US" sz="1800" b="0" i="0" u="none" strike="noStrike" cap="none" normalizeH="0" baseline="0" dirty="0" err="1">
                          <a:ln>
                            <a:noFill/>
                          </a:ln>
                          <a:solidFill>
                            <a:schemeClr val="accent1"/>
                          </a:solidFill>
                          <a:effectLst/>
                          <a:latin typeface="Arial" panose="020B0604020202020204" pitchFamily="34" charset="0"/>
                        </a:rPr>
                        <a:t>ps</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accent1"/>
                          </a:solidFill>
                          <a:effectLst/>
                          <a:latin typeface="Arial" panose="020B0604020202020204" pitchFamily="34" charset="0"/>
                        </a:rPr>
                        <a:t>800ps</a:t>
                      </a:r>
                      <a:endParaRPr kumimoji="0" lang="en-AU" sz="1800" b="0" i="0" u="none" strike="noStrike" cap="none" normalizeH="0" baseline="0" dirty="0">
                        <a:ln>
                          <a:noFill/>
                        </a:ln>
                        <a:solidFill>
                          <a:schemeClr val="accent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8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sw</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700ps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R-format</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600ps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95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beq</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500ps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6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idx="4294967295"/>
          </p:nvPr>
        </p:nvSpPr>
        <p:spPr>
          <a:xfrm>
            <a:off x="242664" y="188640"/>
            <a:ext cx="8229600" cy="479747"/>
          </a:xfrm>
        </p:spPr>
        <p:txBody>
          <a:bodyPr/>
          <a:lstStyle/>
          <a:p>
            <a:r>
              <a:rPr lang="zh-CN" altLang="en-US" sz="3200" dirty="0">
                <a:solidFill>
                  <a:schemeClr val="accent1"/>
                </a:solidFill>
              </a:rPr>
              <a:t>流水线的优势</a:t>
            </a:r>
            <a:r>
              <a:rPr lang="en-US" sz="3200" dirty="0">
                <a:solidFill>
                  <a:schemeClr val="accent1"/>
                </a:solidFill>
              </a:rPr>
              <a:t>(2/2)</a:t>
            </a:r>
            <a:endParaRPr lang="en-AU" sz="3200" dirty="0">
              <a:solidFill>
                <a:schemeClr val="accent1"/>
              </a:solidFill>
            </a:endParaRPr>
          </a:p>
        </p:txBody>
      </p:sp>
      <p:pic>
        <p:nvPicPr>
          <p:cNvPr id="329734" name="Picture 6" descr="f04-27-P374493"/>
          <p:cNvPicPr>
            <a:picLocks noChangeAspect="1" noChangeArrowheads="1"/>
          </p:cNvPicPr>
          <p:nvPr/>
        </p:nvPicPr>
        <p:blipFill>
          <a:blip r:embed="rId3"/>
          <a:srcRect/>
          <a:stretch>
            <a:fillRect/>
          </a:stretch>
        </p:blipFill>
        <p:spPr bwMode="auto">
          <a:xfrm>
            <a:off x="3169920" y="1196752"/>
            <a:ext cx="7062896" cy="4937760"/>
          </a:xfrm>
          <a:prstGeom prst="rect">
            <a:avLst/>
          </a:prstGeom>
          <a:noFill/>
        </p:spPr>
      </p:pic>
      <p:sp>
        <p:nvSpPr>
          <p:cNvPr id="9" name="TextBox 8"/>
          <p:cNvSpPr txBox="1"/>
          <p:nvPr/>
        </p:nvSpPr>
        <p:spPr>
          <a:xfrm>
            <a:off x="531495" y="1943512"/>
            <a:ext cx="2493010" cy="737235"/>
          </a:xfrm>
          <a:prstGeom prst="rect">
            <a:avLst/>
          </a:prstGeom>
          <a:noFill/>
        </p:spPr>
        <p:txBody>
          <a:bodyPr wrap="square" rtlCol="0">
            <a:spAutoFit/>
          </a:bodyPr>
          <a:lstStyle/>
          <a:p>
            <a:pPr algn="ctr" defTabSz="457200">
              <a:buNone/>
            </a:pPr>
            <a:r>
              <a:rPr lang="zh-CN" altLang="en-US" sz="2000" b="1" dirty="0">
                <a:solidFill>
                  <a:prstClr val="black"/>
                </a:solidFill>
              </a:rPr>
              <a:t>单周期</a:t>
            </a:r>
            <a:endParaRPr lang="en-US" altLang="zh-CN" sz="2000" b="1" dirty="0">
              <a:solidFill>
                <a:prstClr val="black"/>
              </a:solidFill>
            </a:endParaRPr>
          </a:p>
          <a:p>
            <a:pPr algn="ctr" defTabSz="457200">
              <a:buNone/>
            </a:pPr>
            <a:r>
              <a:rPr lang="en-US" sz="2000" b="1" dirty="0">
                <a:solidFill>
                  <a:prstClr val="black"/>
                </a:solidFill>
              </a:rPr>
              <a:t>T</a:t>
            </a:r>
            <a:r>
              <a:rPr lang="en-US" sz="2000" b="1" baseline="-25000" dirty="0">
                <a:solidFill>
                  <a:prstClr val="black"/>
                </a:solidFill>
              </a:rPr>
              <a:t>c</a:t>
            </a:r>
            <a:r>
              <a:rPr lang="en-US" sz="2000" b="1" dirty="0">
                <a:solidFill>
                  <a:prstClr val="black"/>
                </a:solidFill>
              </a:rPr>
              <a:t> = 800 ps</a:t>
            </a:r>
          </a:p>
        </p:txBody>
      </p:sp>
      <p:sp>
        <p:nvSpPr>
          <p:cNvPr id="10" name="TextBox 9"/>
          <p:cNvSpPr txBox="1"/>
          <p:nvPr/>
        </p:nvSpPr>
        <p:spPr>
          <a:xfrm>
            <a:off x="664845" y="3905662"/>
            <a:ext cx="2359660" cy="737235"/>
          </a:xfrm>
          <a:prstGeom prst="rect">
            <a:avLst/>
          </a:prstGeom>
          <a:noFill/>
        </p:spPr>
        <p:txBody>
          <a:bodyPr wrap="square" rtlCol="0">
            <a:spAutoFit/>
          </a:bodyPr>
          <a:lstStyle/>
          <a:p>
            <a:pPr algn="ctr" defTabSz="457200">
              <a:buNone/>
            </a:pPr>
            <a:r>
              <a:rPr lang="zh-CN" altLang="en-US" sz="2000" b="1" dirty="0">
                <a:solidFill>
                  <a:prstClr val="black"/>
                </a:solidFill>
              </a:rPr>
              <a:t>流水线</a:t>
            </a:r>
            <a:endParaRPr lang="en-US" altLang="zh-CN" sz="2000" b="1" dirty="0">
              <a:solidFill>
                <a:prstClr val="black"/>
              </a:solidFill>
            </a:endParaRPr>
          </a:p>
          <a:p>
            <a:pPr algn="ctr" defTabSz="457200">
              <a:buNone/>
            </a:pPr>
            <a:r>
              <a:rPr lang="en-US" sz="2000" b="1" dirty="0">
                <a:solidFill>
                  <a:prstClr val="black"/>
                </a:solidFill>
              </a:rPr>
              <a:t>T</a:t>
            </a:r>
            <a:r>
              <a:rPr lang="en-US" sz="2000" b="1" baseline="-25000" dirty="0">
                <a:solidFill>
                  <a:prstClr val="black"/>
                </a:solidFill>
              </a:rPr>
              <a:t>c</a:t>
            </a:r>
            <a:r>
              <a:rPr lang="en-US" sz="2000" b="1" dirty="0">
                <a:solidFill>
                  <a:prstClr val="black"/>
                </a:solidFill>
              </a:rPr>
              <a:t> = 200 ps</a:t>
            </a:r>
          </a:p>
        </p:txBody>
      </p:sp>
      <p:sp>
        <p:nvSpPr>
          <p:cNvPr id="2" name="矩形 1"/>
          <p:cNvSpPr/>
          <p:nvPr/>
        </p:nvSpPr>
        <p:spPr>
          <a:xfrm>
            <a:off x="9048328" y="4869160"/>
            <a:ext cx="2196435" cy="327782"/>
          </a:xfrm>
          <a:prstGeom prst="rect">
            <a:avLst/>
          </a:prstGeom>
        </p:spPr>
        <p:txBody>
          <a:bodyPr wrap="none">
            <a:spAutoFit/>
          </a:bodyPr>
          <a:lstStyle/>
          <a:p>
            <a:pPr>
              <a:buNone/>
            </a:pPr>
            <a:r>
              <a:rPr lang="zh-CN" altLang="en-US" dirty="0">
                <a:solidFill>
                  <a:srgbClr val="FF0000"/>
                </a:solidFill>
              </a:rPr>
              <a:t>响应时间</a:t>
            </a:r>
            <a:r>
              <a:rPr lang="zh-CN" altLang="en-US" dirty="0"/>
              <a:t> </a:t>
            </a:r>
            <a:r>
              <a:rPr lang="en-US" altLang="zh-CN" dirty="0"/>
              <a:t>vs </a:t>
            </a:r>
            <a:r>
              <a:rPr lang="zh-CN" altLang="en-US" dirty="0">
                <a:solidFill>
                  <a:srgbClr val="FF0000"/>
                </a:solidFill>
              </a:rPr>
              <a:t>吞吐量</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idx="4294967295"/>
          </p:nvPr>
        </p:nvSpPr>
        <p:spPr>
          <a:xfrm>
            <a:off x="263352" y="188640"/>
            <a:ext cx="7010400" cy="479747"/>
          </a:xfrm>
        </p:spPr>
        <p:txBody>
          <a:bodyPr/>
          <a:lstStyle/>
          <a:p>
            <a:r>
              <a:rPr lang="zh-CN" altLang="en-US" sz="3200" dirty="0">
                <a:solidFill>
                  <a:schemeClr val="accent1"/>
                </a:solidFill>
              </a:rPr>
              <a:t>流水线性能加速比</a:t>
            </a:r>
            <a:endParaRPr lang="en-AU" sz="3200" dirty="0">
              <a:solidFill>
                <a:schemeClr val="accent1"/>
              </a:solidFill>
            </a:endParaRPr>
          </a:p>
        </p:txBody>
      </p:sp>
      <p:sp>
        <p:nvSpPr>
          <p:cNvPr id="331779" name="Rectangle 3"/>
          <p:cNvSpPr>
            <a:spLocks noGrp="1" noChangeArrowheads="1"/>
          </p:cNvSpPr>
          <p:nvPr>
            <p:ph idx="4294967295"/>
          </p:nvPr>
        </p:nvSpPr>
        <p:spPr>
          <a:xfrm>
            <a:off x="1044574" y="1386840"/>
            <a:ext cx="10524033" cy="4937760"/>
          </a:xfrm>
        </p:spPr>
        <p:txBody>
          <a:bodyPr>
            <a:normAutofit/>
          </a:bodyPr>
          <a:lstStyle/>
          <a:p>
            <a:pPr>
              <a:lnSpc>
                <a:spcPct val="150000"/>
              </a:lnSpc>
            </a:pPr>
            <a:r>
              <a:rPr lang="zh-CN" altLang="en-US" b="1" dirty="0"/>
              <a:t>使用</a:t>
            </a:r>
            <a:r>
              <a:rPr lang="en-US" b="1" dirty="0"/>
              <a:t>T</a:t>
            </a:r>
            <a:r>
              <a:rPr lang="en-US" b="1" baseline="-25000" dirty="0"/>
              <a:t>c</a:t>
            </a:r>
            <a:r>
              <a:rPr lang="en-US" b="1" dirty="0"/>
              <a:t> (</a:t>
            </a:r>
            <a:r>
              <a:rPr lang="zh-CN" altLang="en-US" b="1" dirty="0"/>
              <a:t>指令完成的间隔时间</a:t>
            </a:r>
            <a:r>
              <a:rPr lang="en-US" b="1" dirty="0"/>
              <a:t>) </a:t>
            </a:r>
            <a:r>
              <a:rPr lang="zh-CN" altLang="en-US" b="1" dirty="0"/>
              <a:t>来衡量流水线的性能加速比</a:t>
            </a:r>
            <a:endParaRPr lang="en-US" b="1" dirty="0"/>
          </a:p>
          <a:p>
            <a:pPr lvl="1">
              <a:lnSpc>
                <a:spcPct val="150000"/>
              </a:lnSpc>
              <a:spcBef>
                <a:spcPts val="1800"/>
              </a:spcBef>
            </a:pPr>
            <a:r>
              <a:rPr lang="en-US" b="1" dirty="0"/>
              <a:t> </a:t>
            </a:r>
          </a:p>
          <a:p>
            <a:pPr lvl="1">
              <a:lnSpc>
                <a:spcPct val="150000"/>
              </a:lnSpc>
              <a:spcBef>
                <a:spcPts val="1800"/>
              </a:spcBef>
            </a:pPr>
            <a:r>
              <a:rPr lang="zh-CN" altLang="en-US" sz="2000" b="1" dirty="0"/>
              <a:t> 只有当各阶段完成的任务大致相同的时候公式大致取等号 </a:t>
            </a:r>
            <a:r>
              <a:rPr lang="en-US" sz="2000" b="1" dirty="0"/>
              <a:t>(</a:t>
            </a:r>
            <a:r>
              <a:rPr lang="zh-CN" altLang="en-US" sz="2000" dirty="0"/>
              <a:t>各阶段</a:t>
            </a:r>
            <a:r>
              <a:rPr lang="zh-CN" altLang="en-US" sz="2000" b="1" dirty="0"/>
              <a:t>花费相同的时间</a:t>
            </a:r>
            <a:r>
              <a:rPr lang="en-US" sz="2000" b="1" dirty="0"/>
              <a:t>)</a:t>
            </a:r>
            <a:endParaRPr lang="zh-CN" altLang="en-US" sz="2000" b="1" dirty="0"/>
          </a:p>
          <a:p>
            <a:pPr>
              <a:lnSpc>
                <a:spcPct val="150000"/>
              </a:lnSpc>
            </a:pPr>
            <a:endParaRPr lang="zh-CN" altLang="en-US" b="1" dirty="0"/>
          </a:p>
          <a:p>
            <a:pPr>
              <a:lnSpc>
                <a:spcPct val="150000"/>
              </a:lnSpc>
            </a:pPr>
            <a:r>
              <a:rPr lang="zh-CN" altLang="en-US" b="1" dirty="0"/>
              <a:t>如果每个阶段</a:t>
            </a:r>
            <a:r>
              <a:rPr lang="zh-CN" altLang="en-US"/>
              <a:t>花费的时间相同</a:t>
            </a:r>
            <a:r>
              <a:rPr lang="zh-CN" altLang="en-US" b="1" dirty="0"/>
              <a:t>，那么采用流水线性能最优</a:t>
            </a:r>
            <a:endParaRPr lang="en-US" b="1" dirty="0"/>
          </a:p>
          <a:p>
            <a:pPr>
              <a:lnSpc>
                <a:spcPct val="150000"/>
              </a:lnSpc>
            </a:pPr>
            <a:endParaRPr lang="zh-CN" altLang="en-US" b="1" dirty="0"/>
          </a:p>
          <a:p>
            <a:pPr>
              <a:lnSpc>
                <a:spcPct val="150000"/>
              </a:lnSpc>
            </a:pPr>
            <a:r>
              <a:rPr lang="zh-CN" altLang="en-US" b="1" dirty="0"/>
              <a:t>在给定的时间内，可以执行更多条指令</a:t>
            </a:r>
            <a:endParaRPr lang="en-US" b="1" dirty="0"/>
          </a:p>
          <a:p>
            <a:pPr lvl="1">
              <a:lnSpc>
                <a:spcPct val="150000"/>
              </a:lnSpc>
            </a:pPr>
            <a:r>
              <a:rPr lang="zh-CN" altLang="en-US" sz="2000" b="1" dirty="0"/>
              <a:t> 每条指令的执行时间并不减少</a:t>
            </a:r>
            <a:endParaRPr lang="en-AU" sz="2000" b="1" dirty="0"/>
          </a:p>
        </p:txBody>
      </p:sp>
      <p:sp>
        <p:nvSpPr>
          <p:cNvPr id="9218" name="Rectangle 2"/>
          <p:cNvSpPr>
            <a:spLocks noChangeArrowheads="1"/>
          </p:cNvSpPr>
          <p:nvPr/>
        </p:nvSpPr>
        <p:spPr bwMode="auto">
          <a:xfrm>
            <a:off x="1524000" y="65405"/>
            <a:ext cx="364490" cy="326390"/>
          </a:xfrm>
          <a:prstGeom prst="rect">
            <a:avLst/>
          </a:prstGeom>
          <a:noFill/>
          <a:ln w="9525">
            <a:noFill/>
            <a:miter lim="800000"/>
          </a:ln>
          <a:effectLst/>
        </p:spPr>
        <p:txBody>
          <a:bodyPr vert="horz" wrap="none" lIns="91440" tIns="45720" rIns="91440" bIns="45720" numCol="1" anchor="ctr" anchorCtr="0" compatLnSpc="1">
            <a:spAutoFit/>
          </a:bodyPr>
          <a:lstStyle/>
          <a:p>
            <a:pPr defTabSz="457200"/>
            <a:endParaRPr lang="en-US">
              <a:solidFill>
                <a:prstClr val="black"/>
              </a:solidFill>
            </a:endParaRPr>
          </a:p>
        </p:txBody>
      </p:sp>
      <p:pic>
        <p:nvPicPr>
          <p:cNvPr id="921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88490" y="1988840"/>
            <a:ext cx="4211955" cy="862965"/>
          </a:xfrm>
          <a:prstGeom prst="rect">
            <a:avLst/>
          </a:prstGeom>
          <a:noFill/>
        </p:spPr>
      </p:pic>
      <p:sp>
        <p:nvSpPr>
          <p:cNvPr id="9219" name="Rectangle 3"/>
          <p:cNvSpPr>
            <a:spLocks noChangeArrowheads="1"/>
          </p:cNvSpPr>
          <p:nvPr/>
        </p:nvSpPr>
        <p:spPr bwMode="auto">
          <a:xfrm>
            <a:off x="1524000" y="1246505"/>
            <a:ext cx="364490" cy="326390"/>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7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7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77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1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idx="4294967295"/>
          </p:nvPr>
        </p:nvSpPr>
        <p:spPr>
          <a:xfrm>
            <a:off x="237728" y="140941"/>
            <a:ext cx="7010400" cy="479747"/>
          </a:xfrm>
        </p:spPr>
        <p:txBody>
          <a:bodyPr/>
          <a:lstStyle/>
          <a:p>
            <a:r>
              <a:rPr lang="zh-CN" altLang="en-US" sz="3200" b="1" dirty="0">
                <a:solidFill>
                  <a:schemeClr val="accent1"/>
                </a:solidFill>
              </a:rPr>
              <a:t>流水线与指令集设计</a:t>
            </a:r>
            <a:endParaRPr lang="en-AU" sz="3200" b="1" dirty="0">
              <a:solidFill>
                <a:schemeClr val="accent1"/>
              </a:solidFill>
            </a:endParaRPr>
          </a:p>
        </p:txBody>
      </p:sp>
      <p:sp>
        <p:nvSpPr>
          <p:cNvPr id="333827" name="Rectangle 3"/>
          <p:cNvSpPr>
            <a:spLocks noGrp="1" noChangeArrowheads="1"/>
          </p:cNvSpPr>
          <p:nvPr>
            <p:ph idx="4294967295"/>
          </p:nvPr>
        </p:nvSpPr>
        <p:spPr>
          <a:xfrm>
            <a:off x="407368" y="1430779"/>
            <a:ext cx="11449272" cy="4662517"/>
          </a:xfrm>
        </p:spPr>
        <p:txBody>
          <a:bodyPr>
            <a:normAutofit/>
          </a:bodyPr>
          <a:lstStyle/>
          <a:p>
            <a:pPr>
              <a:lnSpc>
                <a:spcPct val="150000"/>
              </a:lnSpc>
            </a:pPr>
            <a:r>
              <a:rPr lang="en-US" b="1" dirty="0"/>
              <a:t>MIPS</a:t>
            </a:r>
            <a:r>
              <a:rPr lang="zh-CN" altLang="en-US" b="1" dirty="0"/>
              <a:t>指令集就是专为指令执行的流水线化而设计的</a:t>
            </a:r>
            <a:endParaRPr lang="en-US" b="1" dirty="0"/>
          </a:p>
          <a:p>
            <a:pPr>
              <a:lnSpc>
                <a:spcPct val="150000"/>
              </a:lnSpc>
            </a:pPr>
            <a:r>
              <a:rPr lang="zh-CN" altLang="en-US" b="1" dirty="0"/>
              <a:t>所有的指令均为</a:t>
            </a:r>
            <a:r>
              <a:rPr lang="en-US" altLang="zh-CN" b="1" dirty="0"/>
              <a:t>32</a:t>
            </a:r>
            <a:r>
              <a:rPr lang="zh-CN" altLang="en-US" b="1" dirty="0"/>
              <a:t>位</a:t>
            </a:r>
            <a:endParaRPr lang="en-US" b="1" dirty="0"/>
          </a:p>
          <a:p>
            <a:pPr lvl="1">
              <a:lnSpc>
                <a:spcPct val="150000"/>
              </a:lnSpc>
            </a:pPr>
            <a:r>
              <a:rPr lang="zh-CN" altLang="en-US" sz="2000" b="0" dirty="0"/>
              <a:t> 更易于取指和译码</a:t>
            </a:r>
            <a:endParaRPr lang="en-US" sz="2000" b="0" dirty="0"/>
          </a:p>
          <a:p>
            <a:pPr>
              <a:lnSpc>
                <a:spcPct val="150000"/>
              </a:lnSpc>
            </a:pPr>
            <a:r>
              <a:rPr lang="zh-CN" altLang="en-US" b="1" dirty="0"/>
              <a:t>只有很少的几种指令格式，并且每条指令中的源寄存器字段都固定不变</a:t>
            </a:r>
            <a:endParaRPr lang="en-US" b="1" dirty="0"/>
          </a:p>
          <a:p>
            <a:pPr lvl="1">
              <a:lnSpc>
                <a:spcPct val="150000"/>
              </a:lnSpc>
            </a:pPr>
            <a:r>
              <a:rPr lang="zh-CN" altLang="en-US" sz="2000" b="0" dirty="0"/>
              <a:t> 可以在一个步骤进行译码和读寄存器操作；否则需要先译码然后才能取</a:t>
            </a:r>
            <a:r>
              <a:rPr lang="en-US" altLang="zh-CN" sz="2000" b="0" dirty="0"/>
              <a:t>RS</a:t>
            </a:r>
            <a:r>
              <a:rPr lang="zh-CN" altLang="en-US" sz="2000" b="0" dirty="0"/>
              <a:t>、</a:t>
            </a:r>
            <a:r>
              <a:rPr lang="en-US" altLang="zh-CN" sz="2000" b="0" dirty="0"/>
              <a:t>RT</a:t>
            </a:r>
            <a:r>
              <a:rPr lang="zh-CN" altLang="en-US" sz="2000" b="0" dirty="0"/>
              <a:t>和</a:t>
            </a:r>
            <a:r>
              <a:rPr lang="en-US" altLang="zh-CN" sz="2000" b="0" dirty="0"/>
              <a:t>RD</a:t>
            </a:r>
            <a:r>
              <a:rPr lang="zh-CN" altLang="en-US" sz="2000" b="0" dirty="0"/>
              <a:t>的值进行</a:t>
            </a:r>
            <a:r>
              <a:rPr lang="en-US" altLang="zh-CN" sz="2000" b="0" dirty="0"/>
              <a:t>RF</a:t>
            </a:r>
            <a:r>
              <a:rPr lang="zh-CN" altLang="en-US" sz="2000" b="0" dirty="0"/>
              <a:t>读操作</a:t>
            </a:r>
            <a:endParaRPr lang="en-US" sz="2000" b="0" dirty="0"/>
          </a:p>
          <a:p>
            <a:pPr>
              <a:lnSpc>
                <a:spcPct val="150000"/>
              </a:lnSpc>
            </a:pPr>
            <a:r>
              <a:rPr lang="zh-CN" altLang="en-US" b="1" dirty="0"/>
              <a:t>对内存的操作仅出现在</a:t>
            </a:r>
            <a:r>
              <a:rPr lang="en-US" altLang="zh-CN" b="1" dirty="0"/>
              <a:t>LW/SW</a:t>
            </a:r>
            <a:r>
              <a:rPr lang="zh-CN" altLang="en-US" b="1" dirty="0"/>
              <a:t>操作中。</a:t>
            </a:r>
            <a:endParaRPr lang="en-US" b="1" dirty="0"/>
          </a:p>
          <a:p>
            <a:pPr lvl="1">
              <a:lnSpc>
                <a:spcPct val="150000"/>
              </a:lnSpc>
            </a:pPr>
            <a:r>
              <a:rPr lang="zh-CN" altLang="en-US" sz="2000" b="0" dirty="0"/>
              <a:t> 可以在第三阶段进行地址计算，在第四阶段进行存取</a:t>
            </a:r>
            <a:endParaRPr lang="en-US" sz="2000" b="0" dirty="0"/>
          </a:p>
          <a:p>
            <a:pPr>
              <a:lnSpc>
                <a:spcPct val="150000"/>
              </a:lnSpc>
            </a:pPr>
            <a:r>
              <a:rPr lang="zh-CN" altLang="en-US" b="1" dirty="0"/>
              <a:t>内存中的所有操作数必须对齐</a:t>
            </a:r>
            <a:endParaRPr lang="en-US" b="1" dirty="0"/>
          </a:p>
        </p:txBody>
      </p:sp>
      <p:sp>
        <p:nvSpPr>
          <p:cNvPr id="2" name="矩形 1"/>
          <p:cNvSpPr/>
          <p:nvPr/>
        </p:nvSpPr>
        <p:spPr>
          <a:xfrm>
            <a:off x="911424" y="986825"/>
            <a:ext cx="10729192" cy="353943"/>
          </a:xfrm>
          <a:prstGeom prst="rect">
            <a:avLst/>
          </a:prstGeom>
        </p:spPr>
        <p:txBody>
          <a:bodyPr wrap="square">
            <a:spAutoFit/>
          </a:bodyPr>
          <a:lstStyle/>
          <a:p>
            <a:pPr>
              <a:buNone/>
            </a:pPr>
            <a:r>
              <a:rPr lang="zh-CN" altLang="en-US" sz="2000" b="1" dirty="0">
                <a:solidFill>
                  <a:srgbClr val="FF0000"/>
                </a:solidFill>
              </a:rPr>
              <a:t>无内部互锁流水级的微处理器  </a:t>
            </a:r>
            <a:r>
              <a:rPr lang="en-US" altLang="zh-CN" sz="2000" b="1" dirty="0">
                <a:solidFill>
                  <a:srgbClr val="FF0000"/>
                </a:solidFill>
              </a:rPr>
              <a:t>(Microprocessor without Interlocked Pipelined Stages)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8" name="TextBox 12"/>
          <p:cNvSpPr txBox="1">
            <a:spLocks noChangeArrowheads="1"/>
          </p:cNvSpPr>
          <p:nvPr/>
        </p:nvSpPr>
        <p:spPr bwMode="auto">
          <a:xfrm>
            <a:off x="216753" y="188595"/>
            <a:ext cx="8471535" cy="457200"/>
          </a:xfrm>
          <a:prstGeom prst="rect">
            <a:avLst/>
          </a:prstGeom>
          <a:noFill/>
          <a:ln w="9525">
            <a:noFill/>
            <a:miter lim="800000"/>
          </a:ln>
        </p:spPr>
        <p:txBody>
          <a:bodyPr wrap="square">
            <a:spAutoFit/>
          </a:bodyPr>
          <a:lstStyle/>
          <a:p>
            <a:pPr indent="0">
              <a:buNone/>
            </a:pPr>
            <a:r>
              <a:rPr lang="en-US" sz="2800" b="1" dirty="0">
                <a:solidFill>
                  <a:schemeClr val="accent1"/>
                </a:solidFill>
              </a:rPr>
              <a:t>Question:</a:t>
            </a:r>
            <a:r>
              <a:rPr lang="en-US" sz="2800" dirty="0">
                <a:solidFill>
                  <a:schemeClr val="accent1"/>
                </a:solidFill>
              </a:rPr>
              <a:t>  </a:t>
            </a:r>
            <a:r>
              <a:rPr lang="zh-CN" altLang="en-US" sz="2800" b="1" dirty="0">
                <a:solidFill>
                  <a:srgbClr val="000000"/>
                </a:solidFill>
              </a:rPr>
              <a:t>下面哪个信号不需要传输到执行阶段？</a:t>
            </a:r>
            <a:endParaRPr lang="en-US" sz="2800" b="1" dirty="0">
              <a:ea typeface="Courier New" panose="02070309020205020404" pitchFamily="49" charset="0"/>
              <a:cs typeface="Courier New" panose="02070309020205020404" pitchFamily="49" charset="0"/>
            </a:endParaRPr>
          </a:p>
        </p:txBody>
      </p:sp>
      <p:grpSp>
        <p:nvGrpSpPr>
          <p:cNvPr id="8" name="Group 7"/>
          <p:cNvGrpSpPr/>
          <p:nvPr/>
        </p:nvGrpSpPr>
        <p:grpSpPr>
          <a:xfrm>
            <a:off x="1586865" y="2313707"/>
            <a:ext cx="2383971" cy="1920777"/>
            <a:chOff x="1005840" y="4297680"/>
            <a:chExt cx="2383971" cy="1920777"/>
          </a:xfrm>
        </p:grpSpPr>
        <p:grpSp>
          <p:nvGrpSpPr>
            <p:cNvPr id="5" name="Group 2"/>
            <p:cNvGrpSpPr/>
            <p:nvPr/>
          </p:nvGrpSpPr>
          <p:grpSpPr>
            <a:xfrm>
              <a:off x="1005840" y="4297680"/>
              <a:ext cx="2383971" cy="457200"/>
              <a:chOff x="960438" y="3240088"/>
              <a:chExt cx="2383971" cy="457200"/>
            </a:xfrm>
          </p:grpSpPr>
          <p:sp>
            <p:nvSpPr>
              <p:cNvPr id="53250" name="TextBox 3"/>
              <p:cNvSpPr txBox="1">
                <a:spLocks noChangeArrowheads="1"/>
              </p:cNvSpPr>
              <p:nvPr/>
            </p:nvSpPr>
            <p:spPr bwMode="auto">
              <a:xfrm>
                <a:off x="1515609" y="3240088"/>
                <a:ext cx="1828800" cy="457200"/>
              </a:xfrm>
              <a:prstGeom prst="rect">
                <a:avLst/>
              </a:prstGeom>
              <a:noFill/>
              <a:ln w="9525">
                <a:noFill/>
                <a:miter lim="800000"/>
              </a:ln>
            </p:spPr>
            <p:txBody>
              <a:bodyPr>
                <a:spAutoFit/>
              </a:bodyPr>
              <a:lstStyle/>
              <a:p>
                <a:pPr indent="0">
                  <a:buNone/>
                </a:pPr>
                <a:r>
                  <a:rPr lang="en-US" sz="2800" b="1" dirty="0" err="1">
                    <a:solidFill>
                      <a:srgbClr val="408000"/>
                    </a:solidFill>
                  </a:rPr>
                  <a:t>MemWr</a:t>
                </a:r>
                <a:endParaRPr lang="en-US" sz="2800" b="1" dirty="0">
                  <a:solidFill>
                    <a:srgbClr val="408000"/>
                  </a:solidFill>
                  <a:latin typeface="Symbol" panose="05050102010706020507" pitchFamily="1" charset="2"/>
                </a:endParaRPr>
              </a:p>
            </p:txBody>
          </p:sp>
          <p:sp>
            <p:nvSpPr>
              <p:cNvPr id="53254" name="Rectangle 7"/>
              <p:cNvSpPr>
                <a:spLocks noChangeArrowheads="1"/>
              </p:cNvSpPr>
              <p:nvPr/>
            </p:nvSpPr>
            <p:spPr bwMode="auto">
              <a:xfrm>
                <a:off x="960438" y="33432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6" name="Group 3"/>
            <p:cNvGrpSpPr/>
            <p:nvPr/>
          </p:nvGrpSpPr>
          <p:grpSpPr>
            <a:xfrm>
              <a:off x="1005840" y="5029200"/>
              <a:ext cx="2383971" cy="457200"/>
              <a:chOff x="960438" y="4154488"/>
              <a:chExt cx="2383971" cy="457200"/>
            </a:xfrm>
          </p:grpSpPr>
          <p:sp>
            <p:nvSpPr>
              <p:cNvPr id="53251" name="TextBox 4"/>
              <p:cNvSpPr txBox="1">
                <a:spLocks noChangeArrowheads="1"/>
              </p:cNvSpPr>
              <p:nvPr/>
            </p:nvSpPr>
            <p:spPr bwMode="auto">
              <a:xfrm>
                <a:off x="1515609" y="4154488"/>
                <a:ext cx="1828800" cy="457200"/>
              </a:xfrm>
              <a:prstGeom prst="rect">
                <a:avLst/>
              </a:prstGeom>
              <a:noFill/>
              <a:ln w="9525">
                <a:noFill/>
                <a:miter lim="800000"/>
              </a:ln>
            </p:spPr>
            <p:txBody>
              <a:bodyPr>
                <a:spAutoFit/>
              </a:bodyPr>
              <a:lstStyle/>
              <a:p>
                <a:pPr indent="0">
                  <a:buNone/>
                </a:pPr>
                <a:r>
                  <a:rPr lang="en-US" sz="2800" b="1" dirty="0" err="1">
                    <a:solidFill>
                      <a:srgbClr val="FF66A0"/>
                    </a:solidFill>
                  </a:rPr>
                  <a:t>RegWr</a:t>
                </a:r>
                <a:endParaRPr lang="en-US" sz="2800" b="1" dirty="0">
                  <a:solidFill>
                    <a:srgbClr val="FF66A0"/>
                  </a:solidFill>
                  <a:latin typeface="Symbol" panose="05050102010706020507" pitchFamily="1" charset="2"/>
                </a:endParaRPr>
              </a:p>
            </p:txBody>
          </p:sp>
          <p:sp>
            <p:nvSpPr>
              <p:cNvPr id="53255" name="Rectangle 8"/>
              <p:cNvSpPr>
                <a:spLocks noChangeArrowheads="1"/>
              </p:cNvSpPr>
              <p:nvPr/>
            </p:nvSpPr>
            <p:spPr bwMode="auto">
              <a:xfrm>
                <a:off x="960438" y="42576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9" name="Group 4"/>
            <p:cNvGrpSpPr/>
            <p:nvPr/>
          </p:nvGrpSpPr>
          <p:grpSpPr>
            <a:xfrm>
              <a:off x="1005840" y="5761257"/>
              <a:ext cx="2383971" cy="457200"/>
              <a:chOff x="947738" y="5068888"/>
              <a:chExt cx="2383971" cy="457200"/>
            </a:xfrm>
          </p:grpSpPr>
          <p:sp>
            <p:nvSpPr>
              <p:cNvPr id="53252" name="TextBox 5"/>
              <p:cNvSpPr txBox="1">
                <a:spLocks noChangeArrowheads="1"/>
              </p:cNvSpPr>
              <p:nvPr/>
            </p:nvSpPr>
            <p:spPr bwMode="auto">
              <a:xfrm>
                <a:off x="1502909" y="5068888"/>
                <a:ext cx="1828800" cy="457200"/>
              </a:xfrm>
              <a:prstGeom prst="rect">
                <a:avLst/>
              </a:prstGeom>
              <a:noFill/>
              <a:ln w="9525">
                <a:noFill/>
                <a:miter lim="800000"/>
              </a:ln>
            </p:spPr>
            <p:txBody>
              <a:bodyPr>
                <a:spAutoFit/>
              </a:bodyPr>
              <a:lstStyle/>
              <a:p>
                <a:pPr indent="0">
                  <a:buNone/>
                </a:pPr>
                <a:r>
                  <a:rPr lang="en-US" sz="2800" b="1" dirty="0">
                    <a:ln>
                      <a:solidFill>
                        <a:schemeClr val="tx1"/>
                      </a:solidFill>
                    </a:ln>
                    <a:solidFill>
                      <a:srgbClr val="FFE860"/>
                    </a:solidFill>
                  </a:rPr>
                  <a:t>imm16</a:t>
                </a:r>
                <a:endParaRPr lang="en-US" sz="2800" b="1" dirty="0">
                  <a:ln>
                    <a:solidFill>
                      <a:schemeClr val="tx1"/>
                    </a:solidFill>
                  </a:ln>
                  <a:solidFill>
                    <a:srgbClr val="FFE860"/>
                  </a:solidFill>
                  <a:latin typeface="Symbol" panose="05050102010706020507" pitchFamily="1" charset="2"/>
                </a:endParaRPr>
              </a:p>
            </p:txBody>
          </p:sp>
          <p:sp>
            <p:nvSpPr>
              <p:cNvPr id="53256" name="Rectangle 9"/>
              <p:cNvSpPr>
                <a:spLocks noChangeArrowheads="1"/>
              </p:cNvSpPr>
              <p:nvPr/>
            </p:nvSpPr>
            <p:spPr bwMode="auto">
              <a:xfrm>
                <a:off x="947738" y="5156200"/>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sp>
        <p:nvSpPr>
          <p:cNvPr id="7" name="Rectangle 6"/>
          <p:cNvSpPr/>
          <p:nvPr/>
        </p:nvSpPr>
        <p:spPr>
          <a:xfrm>
            <a:off x="1502568" y="3758173"/>
            <a:ext cx="21945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 descr="f04-41-P374493"/>
          <p:cNvPicPr>
            <a:picLocks noChangeAspect="1" noChangeArrowheads="1"/>
          </p:cNvPicPr>
          <p:nvPr/>
        </p:nvPicPr>
        <p:blipFill>
          <a:blip r:embed="rId3"/>
          <a:srcRect/>
          <a:stretch>
            <a:fillRect/>
          </a:stretch>
        </p:blipFill>
        <p:spPr bwMode="auto">
          <a:xfrm>
            <a:off x="4439816" y="3107380"/>
            <a:ext cx="7088123" cy="3266998"/>
          </a:xfrm>
          <a:prstGeom prst="rect">
            <a:avLst/>
          </a:prstGeom>
          <a:solidFill>
            <a:schemeClr val="bg1"/>
          </a:solidFill>
        </p:spPr>
      </p:pic>
      <p:grpSp>
        <p:nvGrpSpPr>
          <p:cNvPr id="66" name="组合 65"/>
          <p:cNvGrpSpPr/>
          <p:nvPr/>
        </p:nvGrpSpPr>
        <p:grpSpPr>
          <a:xfrm>
            <a:off x="5231904" y="1183329"/>
            <a:ext cx="4183063" cy="1626551"/>
            <a:chOff x="4017517" y="4837111"/>
            <a:chExt cx="4183063" cy="1626551"/>
          </a:xfrm>
        </p:grpSpPr>
        <p:grpSp>
          <p:nvGrpSpPr>
            <p:cNvPr id="68" name="组合 67"/>
            <p:cNvGrpSpPr/>
            <p:nvPr/>
          </p:nvGrpSpPr>
          <p:grpSpPr>
            <a:xfrm>
              <a:off x="4017517" y="4839691"/>
              <a:ext cx="4183063" cy="410171"/>
              <a:chOff x="4017517" y="4839691"/>
              <a:chExt cx="4183063" cy="410171"/>
            </a:xfrm>
          </p:grpSpPr>
          <p:sp>
            <p:nvSpPr>
              <p:cNvPr id="102" name="Rectangle 8"/>
              <p:cNvSpPr>
                <a:spLocks noChangeArrowheads="1"/>
              </p:cNvSpPr>
              <p:nvPr/>
            </p:nvSpPr>
            <p:spPr bwMode="auto">
              <a:xfrm>
                <a:off x="4017517" y="4841874"/>
                <a:ext cx="830263"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3" name="Rectangle 9"/>
              <p:cNvSpPr>
                <a:spLocks noChangeArrowheads="1"/>
              </p:cNvSpPr>
              <p:nvPr/>
            </p:nvSpPr>
            <p:spPr bwMode="auto">
              <a:xfrm>
                <a:off x="4190555" y="4845049"/>
                <a:ext cx="460537"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IF</a:t>
                </a:r>
              </a:p>
            </p:txBody>
          </p:sp>
          <p:sp>
            <p:nvSpPr>
              <p:cNvPr id="104" name="Rectangle 10"/>
              <p:cNvSpPr>
                <a:spLocks noChangeArrowheads="1"/>
              </p:cNvSpPr>
              <p:nvPr/>
            </p:nvSpPr>
            <p:spPr bwMode="auto">
              <a:xfrm>
                <a:off x="4850956" y="4841874"/>
                <a:ext cx="838643"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5" name="Rectangle 11"/>
              <p:cNvSpPr>
                <a:spLocks noChangeArrowheads="1"/>
              </p:cNvSpPr>
              <p:nvPr/>
            </p:nvSpPr>
            <p:spPr bwMode="auto">
              <a:xfrm>
                <a:off x="5692772" y="4841874"/>
                <a:ext cx="827092"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6" name="Rectangle 12"/>
              <p:cNvSpPr>
                <a:spLocks noChangeArrowheads="1"/>
              </p:cNvSpPr>
              <p:nvPr/>
            </p:nvSpPr>
            <p:spPr bwMode="auto">
              <a:xfrm>
                <a:off x="6523737" y="4841874"/>
                <a:ext cx="854520"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7" name="Rectangle 13"/>
              <p:cNvSpPr>
                <a:spLocks noChangeArrowheads="1"/>
              </p:cNvSpPr>
              <p:nvPr/>
            </p:nvSpPr>
            <p:spPr bwMode="auto">
              <a:xfrm>
                <a:off x="7383019" y="4841874"/>
                <a:ext cx="817561" cy="355600"/>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8" name="Rectangle 14"/>
              <p:cNvSpPr>
                <a:spLocks noChangeArrowheads="1"/>
              </p:cNvSpPr>
              <p:nvPr/>
            </p:nvSpPr>
            <p:spPr bwMode="auto">
              <a:xfrm>
                <a:off x="5031931" y="4845049"/>
                <a:ext cx="496212"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ID</a:t>
                </a:r>
              </a:p>
            </p:txBody>
          </p:sp>
          <p:sp>
            <p:nvSpPr>
              <p:cNvPr id="109" name="Rectangle 15"/>
              <p:cNvSpPr>
                <a:spLocks noChangeArrowheads="1"/>
              </p:cNvSpPr>
              <p:nvPr/>
            </p:nvSpPr>
            <p:spPr bwMode="auto">
              <a:xfrm>
                <a:off x="5789168" y="4848224"/>
                <a:ext cx="599995"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EX</a:t>
                </a:r>
              </a:p>
            </p:txBody>
          </p:sp>
          <p:sp>
            <p:nvSpPr>
              <p:cNvPr id="110" name="Rectangle 16"/>
              <p:cNvSpPr>
                <a:spLocks noChangeArrowheads="1"/>
              </p:cNvSpPr>
              <p:nvPr/>
            </p:nvSpPr>
            <p:spPr bwMode="auto">
              <a:xfrm>
                <a:off x="6513134" y="4839691"/>
                <a:ext cx="893506"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Mem</a:t>
                </a:r>
              </a:p>
            </p:txBody>
          </p:sp>
          <p:sp>
            <p:nvSpPr>
              <p:cNvPr id="111" name="Rectangle 17"/>
              <p:cNvSpPr>
                <a:spLocks noChangeArrowheads="1"/>
              </p:cNvSpPr>
              <p:nvPr/>
            </p:nvSpPr>
            <p:spPr bwMode="auto">
              <a:xfrm>
                <a:off x="7436993" y="4845049"/>
                <a:ext cx="703778" cy="401638"/>
              </a:xfrm>
              <a:prstGeom prst="rect">
                <a:avLst/>
              </a:prstGeom>
              <a:noFill/>
              <a:ln w="12700">
                <a:noFill/>
                <a:miter lim="800000"/>
              </a:ln>
              <a:effectLst/>
            </p:spPr>
            <p:txBody>
              <a:bodyPr wrap="square" lIns="90487" tIns="44450" rIns="90487" bIns="44450">
                <a:spAutoFit/>
              </a:bodyPr>
              <a:lstStyle/>
              <a:p>
                <a:pPr indent="0" defTabSz="457200">
                  <a:buNone/>
                </a:pPr>
                <a:r>
                  <a:rPr lang="en-US" sz="2400" b="1" dirty="0">
                    <a:solidFill>
                      <a:srgbClr val="FF0000"/>
                    </a:solidFill>
                  </a:rPr>
                  <a:t>WB</a:t>
                </a:r>
              </a:p>
            </p:txBody>
          </p:sp>
        </p:grpSp>
        <p:grpSp>
          <p:nvGrpSpPr>
            <p:cNvPr id="69" name="组合 68"/>
            <p:cNvGrpSpPr/>
            <p:nvPr/>
          </p:nvGrpSpPr>
          <p:grpSpPr>
            <a:xfrm>
              <a:off x="4109593" y="5635624"/>
              <a:ext cx="4006851" cy="828038"/>
              <a:chOff x="4109593" y="5635624"/>
              <a:chExt cx="4006851" cy="828038"/>
            </a:xfrm>
          </p:grpSpPr>
          <p:sp>
            <p:nvSpPr>
              <p:cNvPr id="79" name="Freeform 5"/>
              <p:cNvSpPr/>
              <p:nvPr/>
            </p:nvSpPr>
            <p:spPr bwMode="auto">
              <a:xfrm>
                <a:off x="6597206" y="5711824"/>
                <a:ext cx="331788" cy="458788"/>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0" name="Freeform 6"/>
              <p:cNvSpPr/>
              <p:nvPr/>
            </p:nvSpPr>
            <p:spPr bwMode="auto">
              <a:xfrm>
                <a:off x="6925818" y="5711824"/>
                <a:ext cx="333375" cy="458788"/>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1" name="Freeform 18"/>
              <p:cNvSpPr/>
              <p:nvPr/>
            </p:nvSpPr>
            <p:spPr bwMode="auto">
              <a:xfrm>
                <a:off x="5906643" y="5635624"/>
                <a:ext cx="414338" cy="763588"/>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2" name="Rectangle 19"/>
              <p:cNvSpPr>
                <a:spLocks noChangeArrowheads="1"/>
              </p:cNvSpPr>
              <p:nvPr/>
            </p:nvSpPr>
            <p:spPr bwMode="auto">
              <a:xfrm rot="5400000">
                <a:off x="5811392" y="5844855"/>
                <a:ext cx="609600"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ALU</a:t>
                </a:r>
              </a:p>
            </p:txBody>
          </p:sp>
          <p:sp>
            <p:nvSpPr>
              <p:cNvPr id="83" name="Rectangle 20"/>
              <p:cNvSpPr>
                <a:spLocks noChangeArrowheads="1"/>
              </p:cNvSpPr>
              <p:nvPr/>
            </p:nvSpPr>
            <p:spPr bwMode="auto">
              <a:xfrm>
                <a:off x="4138518" y="5870574"/>
                <a:ext cx="463550"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  I$</a:t>
                </a:r>
              </a:p>
            </p:txBody>
          </p:sp>
          <p:grpSp>
            <p:nvGrpSpPr>
              <p:cNvPr id="84" name="Group 21"/>
              <p:cNvGrpSpPr/>
              <p:nvPr/>
            </p:nvGrpSpPr>
            <p:grpSpPr bwMode="auto">
              <a:xfrm>
                <a:off x="4109593" y="5788024"/>
                <a:ext cx="663575" cy="458788"/>
                <a:chOff x="1343" y="1248"/>
                <a:chExt cx="340" cy="289"/>
              </a:xfrm>
            </p:grpSpPr>
            <p:sp>
              <p:nvSpPr>
                <p:cNvPr id="100" name="Freeform 22"/>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101" name="Freeform 23"/>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85" name="Rectangle 24"/>
              <p:cNvSpPr>
                <a:spLocks noChangeArrowheads="1"/>
              </p:cNvSpPr>
              <p:nvPr/>
            </p:nvSpPr>
            <p:spPr bwMode="auto">
              <a:xfrm>
                <a:off x="5021961" y="5870574"/>
                <a:ext cx="519113"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sp>
            <p:nvSpPr>
              <p:cNvPr id="86" name="Freeform 25"/>
              <p:cNvSpPr/>
              <p:nvPr/>
            </p:nvSpPr>
            <p:spPr bwMode="auto">
              <a:xfrm>
                <a:off x="4998593" y="5788024"/>
                <a:ext cx="290513" cy="458788"/>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7" name="Freeform 26"/>
              <p:cNvSpPr/>
              <p:nvPr/>
            </p:nvSpPr>
            <p:spPr bwMode="auto">
              <a:xfrm>
                <a:off x="5287518" y="5788024"/>
                <a:ext cx="287338" cy="458788"/>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8" name="Line 27"/>
              <p:cNvSpPr>
                <a:spLocks noChangeShapeType="1"/>
              </p:cNvSpPr>
              <p:nvPr/>
            </p:nvSpPr>
            <p:spPr bwMode="auto">
              <a:xfrm>
                <a:off x="4774756" y="6016624"/>
                <a:ext cx="214313"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89" name="Freeform 28"/>
              <p:cNvSpPr/>
              <p:nvPr/>
            </p:nvSpPr>
            <p:spPr bwMode="auto">
              <a:xfrm>
                <a:off x="4895406" y="5864224"/>
                <a:ext cx="93663"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0" name="Line 29"/>
              <p:cNvSpPr>
                <a:spLocks noChangeShapeType="1"/>
              </p:cNvSpPr>
              <p:nvPr/>
            </p:nvSpPr>
            <p:spPr bwMode="auto">
              <a:xfrm>
                <a:off x="5585968" y="5864224"/>
                <a:ext cx="317500"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91" name="Rectangle 30"/>
              <p:cNvSpPr>
                <a:spLocks noChangeArrowheads="1"/>
              </p:cNvSpPr>
              <p:nvPr/>
            </p:nvSpPr>
            <p:spPr bwMode="auto">
              <a:xfrm>
                <a:off x="6609906" y="5799534"/>
                <a:ext cx="530225" cy="298450"/>
              </a:xfrm>
              <a:prstGeom prst="rect">
                <a:avLst/>
              </a:prstGeom>
              <a:noFill/>
              <a:ln w="12700">
                <a:noFill/>
                <a:miter lim="800000"/>
              </a:ln>
              <a:effectLst/>
            </p:spPr>
            <p:txBody>
              <a:bodyPr wrap="none" lIns="90487" tIns="44450" rIns="90487" bIns="44450">
                <a:spAutoFit/>
              </a:bodyPr>
              <a:lstStyle/>
              <a:p>
                <a:pPr indent="0" defTabSz="457200">
                  <a:buNone/>
                </a:pPr>
                <a:r>
                  <a:rPr lang="en-US" sz="1600" b="1" dirty="0">
                    <a:solidFill>
                      <a:prstClr val="black"/>
                    </a:solidFill>
                    <a:latin typeface="Times" pitchFamily="-65" charset="0"/>
                  </a:rPr>
                  <a:t>  D$</a:t>
                </a:r>
              </a:p>
            </p:txBody>
          </p:sp>
          <p:sp>
            <p:nvSpPr>
              <p:cNvPr id="92" name="Rectangle 31"/>
              <p:cNvSpPr>
                <a:spLocks noChangeArrowheads="1"/>
              </p:cNvSpPr>
              <p:nvPr/>
            </p:nvSpPr>
            <p:spPr bwMode="auto">
              <a:xfrm>
                <a:off x="7574662" y="5864224"/>
                <a:ext cx="519113" cy="298450"/>
              </a:xfrm>
              <a:prstGeom prst="rect">
                <a:avLst/>
              </a:prstGeom>
              <a:noFill/>
              <a:ln w="12700">
                <a:noFill/>
                <a:miter lim="800000"/>
              </a:ln>
              <a:effectLst/>
            </p:spPr>
            <p:txBody>
              <a:bodyPr wrap="none" lIns="90487" tIns="44450" rIns="90487" bIns="44450">
                <a:spAutoFit/>
              </a:bodyPr>
              <a:lstStyle/>
              <a:p>
                <a:pPr indent="0" algn="l" defTabSz="457200">
                  <a:buNone/>
                </a:pPr>
                <a:r>
                  <a:rPr lang="en-US" sz="1600" b="1" dirty="0" err="1">
                    <a:solidFill>
                      <a:prstClr val="black"/>
                    </a:solidFill>
                    <a:latin typeface="Times" pitchFamily="-65" charset="0"/>
                  </a:rPr>
                  <a:t>Reg</a:t>
                </a:r>
                <a:endParaRPr lang="en-US" sz="1600" b="1" dirty="0">
                  <a:solidFill>
                    <a:prstClr val="black"/>
                  </a:solidFill>
                  <a:latin typeface="Times" pitchFamily="-65" charset="0"/>
                </a:endParaRPr>
              </a:p>
            </p:txBody>
          </p:sp>
          <p:sp>
            <p:nvSpPr>
              <p:cNvPr id="93" name="Freeform 32"/>
              <p:cNvSpPr/>
              <p:nvPr/>
            </p:nvSpPr>
            <p:spPr bwMode="auto">
              <a:xfrm>
                <a:off x="7563993" y="5788024"/>
                <a:ext cx="276225" cy="458788"/>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4" name="Freeform 33"/>
              <p:cNvSpPr/>
              <p:nvPr/>
            </p:nvSpPr>
            <p:spPr bwMode="auto">
              <a:xfrm>
                <a:off x="7838631" y="5788024"/>
                <a:ext cx="277813" cy="458788"/>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5" name="Line 34"/>
              <p:cNvSpPr>
                <a:spLocks noChangeShapeType="1"/>
              </p:cNvSpPr>
              <p:nvPr/>
            </p:nvSpPr>
            <p:spPr bwMode="auto">
              <a:xfrm>
                <a:off x="7259193" y="6016624"/>
                <a:ext cx="304799"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96" name="Line 35"/>
              <p:cNvSpPr>
                <a:spLocks noChangeShapeType="1"/>
              </p:cNvSpPr>
              <p:nvPr/>
            </p:nvSpPr>
            <p:spPr bwMode="auto">
              <a:xfrm>
                <a:off x="6320982" y="6016624"/>
                <a:ext cx="276224"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97" name="Freeform 36"/>
              <p:cNvSpPr/>
              <p:nvPr/>
            </p:nvSpPr>
            <p:spPr bwMode="auto">
              <a:xfrm>
                <a:off x="6553900" y="6017418"/>
                <a:ext cx="839788"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8" name="Line 37"/>
              <p:cNvSpPr>
                <a:spLocks noChangeShapeType="1"/>
              </p:cNvSpPr>
              <p:nvPr/>
            </p:nvSpPr>
            <p:spPr bwMode="auto">
              <a:xfrm>
                <a:off x="5585968" y="6169024"/>
                <a:ext cx="317500" cy="1588"/>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99" name="Freeform 38"/>
              <p:cNvSpPr/>
              <p:nvPr/>
            </p:nvSpPr>
            <p:spPr bwMode="auto">
              <a:xfrm>
                <a:off x="5814568" y="6022337"/>
                <a:ext cx="65563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70" name="Line 39"/>
            <p:cNvSpPr>
              <a:spLocks noChangeShapeType="1"/>
            </p:cNvSpPr>
            <p:nvPr/>
          </p:nvSpPr>
          <p:spPr bwMode="auto">
            <a:xfrm>
              <a:off x="4439429"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71" name="Line 40"/>
            <p:cNvSpPr>
              <a:spLocks noChangeShapeType="1"/>
            </p:cNvSpPr>
            <p:nvPr/>
          </p:nvSpPr>
          <p:spPr bwMode="auto">
            <a:xfrm>
              <a:off x="5304981"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72" name="Line 41"/>
            <p:cNvSpPr>
              <a:spLocks noChangeShapeType="1"/>
            </p:cNvSpPr>
            <p:nvPr/>
          </p:nvSpPr>
          <p:spPr bwMode="auto">
            <a:xfrm>
              <a:off x="6137590"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73" name="Line 42"/>
            <p:cNvSpPr>
              <a:spLocks noChangeShapeType="1"/>
            </p:cNvSpPr>
            <p:nvPr/>
          </p:nvSpPr>
          <p:spPr bwMode="auto">
            <a:xfrm>
              <a:off x="6960096"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74" name="Line 43"/>
            <p:cNvSpPr>
              <a:spLocks noChangeShapeType="1"/>
            </p:cNvSpPr>
            <p:nvPr/>
          </p:nvSpPr>
          <p:spPr bwMode="auto">
            <a:xfrm>
              <a:off x="7851648" y="5273674"/>
              <a:ext cx="0" cy="438150"/>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75" name="Line 44"/>
            <p:cNvSpPr>
              <a:spLocks noChangeShapeType="1"/>
            </p:cNvSpPr>
            <p:nvPr/>
          </p:nvSpPr>
          <p:spPr bwMode="auto">
            <a:xfrm>
              <a:off x="4847781" y="4841874"/>
              <a:ext cx="3175"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76" name="Line 45"/>
            <p:cNvSpPr>
              <a:spLocks noChangeShapeType="1"/>
            </p:cNvSpPr>
            <p:nvPr/>
          </p:nvSpPr>
          <p:spPr bwMode="auto">
            <a:xfrm flipH="1">
              <a:off x="5689596" y="4841873"/>
              <a:ext cx="3175"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77" name="Line 46"/>
            <p:cNvSpPr>
              <a:spLocks noChangeShapeType="1"/>
            </p:cNvSpPr>
            <p:nvPr/>
          </p:nvSpPr>
          <p:spPr bwMode="auto">
            <a:xfrm flipH="1">
              <a:off x="6516243" y="4841874"/>
              <a:ext cx="4763" cy="1617663"/>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78" name="Line 47"/>
            <p:cNvSpPr>
              <a:spLocks noChangeShapeType="1"/>
            </p:cNvSpPr>
            <p:nvPr/>
          </p:nvSpPr>
          <p:spPr bwMode="auto">
            <a:xfrm flipH="1">
              <a:off x="7375081" y="4837111"/>
              <a:ext cx="7938" cy="1622425"/>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grpSp>
      <p:sp>
        <p:nvSpPr>
          <p:cNvPr id="63" name="Rectangle 6"/>
          <p:cNvSpPr/>
          <p:nvPr/>
        </p:nvSpPr>
        <p:spPr>
          <a:xfrm>
            <a:off x="7181354" y="5445224"/>
            <a:ext cx="802523" cy="648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3"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idx="4294967295"/>
          </p:nvPr>
        </p:nvSpPr>
        <p:spPr>
          <a:xfrm>
            <a:off x="242664" y="188640"/>
            <a:ext cx="8229600" cy="479747"/>
          </a:xfrm>
        </p:spPr>
        <p:txBody>
          <a:bodyPr/>
          <a:lstStyle/>
          <a:p>
            <a:r>
              <a:rPr lang="zh-CN" altLang="en-US" sz="3200" b="1" dirty="0">
                <a:solidFill>
                  <a:schemeClr val="accent1"/>
                </a:solidFill>
              </a:rPr>
              <a:t>流水线冒险</a:t>
            </a:r>
            <a:endParaRPr lang="en-AU" sz="3200" b="1" dirty="0">
              <a:solidFill>
                <a:schemeClr val="accent1"/>
              </a:solidFill>
            </a:endParaRPr>
          </a:p>
        </p:txBody>
      </p:sp>
      <p:sp>
        <p:nvSpPr>
          <p:cNvPr id="335875" name="Rectangle 3"/>
          <p:cNvSpPr>
            <a:spLocks noGrp="1" noChangeArrowheads="1"/>
          </p:cNvSpPr>
          <p:nvPr>
            <p:ph idx="4294967295"/>
          </p:nvPr>
        </p:nvSpPr>
        <p:spPr>
          <a:xfrm>
            <a:off x="551384" y="1052736"/>
            <a:ext cx="11305256" cy="5332179"/>
          </a:xfrm>
        </p:spPr>
        <p:txBody>
          <a:bodyPr>
            <a:normAutofit fontScale="92500"/>
          </a:bodyPr>
          <a:lstStyle/>
          <a:p>
            <a:pPr indent="0">
              <a:lnSpc>
                <a:spcPct val="150000"/>
              </a:lnSpc>
              <a:spcAft>
                <a:spcPts val="1200"/>
              </a:spcAft>
              <a:buNone/>
            </a:pPr>
            <a:r>
              <a:rPr lang="en-US" altLang="zh-CN" sz="2600" b="1" dirty="0"/>
              <a:t>	</a:t>
            </a:r>
            <a:r>
              <a:rPr lang="zh-CN" altLang="en-US" sz="2600" b="1" dirty="0"/>
              <a:t>流水线冒险（</a:t>
            </a:r>
            <a:r>
              <a:rPr lang="en-US" sz="2600" b="1" dirty="0"/>
              <a:t>Hazard，</a:t>
            </a:r>
            <a:r>
              <a:rPr lang="zh-CN" altLang="en-US" sz="2600" b="1" dirty="0"/>
              <a:t>也称流水线相关问题）：相近指令在流水线上出现某些关联，下一个时钟周期不能执行下一条指令，指令流水线必须出现停顿。</a:t>
            </a:r>
            <a:endParaRPr lang="en-US" sz="2600" b="1" dirty="0"/>
          </a:p>
          <a:p>
            <a:pPr marL="514350" indent="-514350">
              <a:lnSpc>
                <a:spcPct val="150000"/>
              </a:lnSpc>
              <a:buFont typeface="+mj-lt"/>
              <a:buAutoNum type="arabicParenR"/>
            </a:pPr>
            <a:r>
              <a:rPr lang="zh-CN" altLang="en-US" sz="2400" b="1" dirty="0">
                <a:solidFill>
                  <a:srgbClr val="FF0000"/>
                </a:solidFill>
              </a:rPr>
              <a:t>结构冒险：</a:t>
            </a:r>
            <a:r>
              <a:rPr lang="zh-CN" altLang="en-US" sz="2400" b="0" dirty="0"/>
              <a:t>资源竞争，要使用的</a:t>
            </a:r>
            <a:r>
              <a:rPr lang="zh-CN" altLang="en-US" sz="2400" b="0" dirty="0">
                <a:solidFill>
                  <a:srgbClr val="FF0000"/>
                </a:solidFill>
              </a:rPr>
              <a:t>部件</a:t>
            </a:r>
            <a:r>
              <a:rPr lang="zh-CN" altLang="en-US" sz="2400" b="0" dirty="0"/>
              <a:t>正在忙（同一部件在不同阶段中被不同的指令同时使用）。例如，若系统只有一个存储器部件，就会带来结构冒险问题。</a:t>
            </a:r>
            <a:endParaRPr lang="en-US" sz="2400" b="0" dirty="0"/>
          </a:p>
          <a:p>
            <a:pPr marL="514350" indent="-514350">
              <a:lnSpc>
                <a:spcPct val="150000"/>
              </a:lnSpc>
              <a:buFont typeface="+mj-lt"/>
              <a:buAutoNum type="arabicParenR"/>
            </a:pPr>
            <a:r>
              <a:rPr lang="zh-CN" altLang="en-US" sz="2400" b="1" dirty="0">
                <a:solidFill>
                  <a:srgbClr val="FF0000"/>
                </a:solidFill>
              </a:rPr>
              <a:t>数据冒险：</a:t>
            </a:r>
            <a:r>
              <a:rPr lang="zh-CN" altLang="en-US" sz="2400" b="0" dirty="0"/>
              <a:t>指令执行所需的</a:t>
            </a:r>
            <a:r>
              <a:rPr lang="zh-CN" altLang="en-US" sz="2400" b="0" dirty="0">
                <a:solidFill>
                  <a:srgbClr val="FF0000"/>
                </a:solidFill>
              </a:rPr>
              <a:t>数据</a:t>
            </a:r>
            <a:r>
              <a:rPr lang="zh-CN" altLang="en-US" sz="2400" b="0" dirty="0"/>
              <a:t>暂时不可用而造成的指令执行的停顿。数据冒险一般发生在相近指令访问一个存储单元或寄存器时。后序指令需要等待前序指令执行完毕。</a:t>
            </a:r>
            <a:endParaRPr lang="en-US" sz="2400" b="0" dirty="0"/>
          </a:p>
          <a:p>
            <a:pPr marL="514350" indent="-514350">
              <a:lnSpc>
                <a:spcPct val="150000"/>
              </a:lnSpc>
              <a:buFont typeface="+mj-lt"/>
              <a:buAutoNum type="arabicParenR"/>
            </a:pPr>
            <a:r>
              <a:rPr lang="zh-CN" altLang="en-US" sz="2400" b="1" dirty="0">
                <a:solidFill>
                  <a:srgbClr val="FF0000"/>
                </a:solidFill>
              </a:rPr>
              <a:t>控制冒险：</a:t>
            </a:r>
            <a:r>
              <a:rPr lang="zh-CN" altLang="en-US" sz="2400" b="0" dirty="0"/>
              <a:t>也称为</a:t>
            </a:r>
            <a:r>
              <a:rPr lang="zh-CN" altLang="en-US" sz="2400" b="0" dirty="0">
                <a:solidFill>
                  <a:srgbClr val="FF0000"/>
                </a:solidFill>
              </a:rPr>
              <a:t>分支</a:t>
            </a:r>
            <a:r>
              <a:rPr lang="zh-CN" altLang="en-US" sz="2400" b="0" dirty="0"/>
              <a:t>冒险（</a:t>
            </a:r>
            <a:r>
              <a:rPr lang="en-US" altLang="zh-CN" sz="2400" b="0" dirty="0"/>
              <a:t>branch hazard</a:t>
            </a:r>
            <a:r>
              <a:rPr lang="zh-CN" altLang="en-US" sz="2400" b="0" dirty="0"/>
              <a:t>），必须根据前一条指令的执行结果才能确定下一条真正要执行的指令，此时流水线中取得的可能不是真正要执行的指令。</a:t>
            </a:r>
            <a:endParaRPr lang="en-US"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942975" y="1488440"/>
            <a:ext cx="8229600" cy="4937760"/>
          </a:xfrm>
        </p:spPr>
        <p:txBody>
          <a:bodyPr>
            <a:normAutofit/>
          </a:bodyPr>
          <a:lstStyle/>
          <a:p>
            <a:pPr>
              <a:lnSpc>
                <a:spcPct val="150000"/>
              </a:lnSpc>
            </a:pPr>
            <a:r>
              <a:rPr lang="zh-CN" altLang="en-US" sz="3200" dirty="0">
                <a:solidFill>
                  <a:srgbClr val="FF0000"/>
                </a:solidFill>
              </a:rPr>
              <a:t>结构冒险</a:t>
            </a:r>
            <a:endParaRPr lang="en-US" altLang="zh-CN" sz="3200" dirty="0">
              <a:solidFill>
                <a:srgbClr val="FF0000"/>
              </a:solidFill>
            </a:endParaRPr>
          </a:p>
          <a:p>
            <a:pPr lvl="1">
              <a:lnSpc>
                <a:spcPct val="150000"/>
              </a:lnSpc>
            </a:pPr>
            <a:r>
              <a:rPr lang="en-US" sz="2600" dirty="0">
                <a:solidFill>
                  <a:schemeClr val="bg1">
                    <a:lumMod val="65000"/>
                  </a:schemeClr>
                </a:solidFill>
              </a:rPr>
              <a:t> </a:t>
            </a:r>
            <a:r>
              <a:rPr lang="zh-CN" altLang="en-US" sz="2600" dirty="0">
                <a:solidFill>
                  <a:srgbClr val="FF0000"/>
                </a:solidFill>
              </a:rPr>
              <a:t>存储器</a:t>
            </a:r>
            <a:endParaRPr lang="en-US" altLang="zh-CN" sz="2600" dirty="0">
              <a:solidFill>
                <a:srgbClr val="FF0000"/>
              </a:solidFill>
            </a:endParaRPr>
          </a:p>
          <a:p>
            <a:pPr lvl="1">
              <a:lnSpc>
                <a:spcPct val="150000"/>
              </a:lnSpc>
            </a:pPr>
            <a:r>
              <a:rPr lang="en-US" sz="2600" dirty="0">
                <a:solidFill>
                  <a:srgbClr val="FF0000"/>
                </a:solidFill>
              </a:rPr>
              <a:t> </a:t>
            </a:r>
            <a:r>
              <a:rPr lang="zh-CN" altLang="en-US" sz="2600" dirty="0">
                <a:solidFill>
                  <a:srgbClr val="FF0000"/>
                </a:solidFill>
              </a:rPr>
              <a:t>寄存器</a:t>
            </a:r>
            <a:endParaRPr lang="en-US" sz="2600" dirty="0">
              <a:solidFill>
                <a:srgbClr val="FF0000"/>
              </a:solidFill>
            </a:endParaRPr>
          </a:p>
          <a:p>
            <a:pPr>
              <a:lnSpc>
                <a:spcPct val="150000"/>
              </a:lnSpc>
            </a:pPr>
            <a:r>
              <a:rPr lang="zh-CN" altLang="en-US" sz="3200" dirty="0"/>
              <a:t>数据冒险</a:t>
            </a:r>
            <a:endParaRPr lang="en-US" sz="3200" dirty="0"/>
          </a:p>
          <a:p>
            <a:pPr>
              <a:lnSpc>
                <a:spcPct val="150000"/>
              </a:lnSpc>
            </a:pPr>
            <a:r>
              <a:rPr lang="zh-CN" altLang="en-US" sz="3200" dirty="0"/>
              <a:t>控制冒险</a:t>
            </a:r>
            <a:endParaRPr lang="en-US" sz="3200" dirty="0"/>
          </a:p>
        </p:txBody>
      </p:sp>
    </p:spTree>
    <p:extLst>
      <p:ext uri="{BB962C8B-B14F-4D97-AF65-F5344CB8AC3E}">
        <p14:creationId xmlns:p14="http://schemas.microsoft.com/office/powerpoint/2010/main" val="119560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1703512" y="2230120"/>
            <a:ext cx="8677067" cy="4475249"/>
          </a:xfrm>
          <a:prstGeom prst="rect">
            <a:avLst/>
          </a:prstGeom>
        </p:spPr>
      </p:pic>
      <p:sp>
        <p:nvSpPr>
          <p:cNvPr id="30722" name="Rectangle 2"/>
          <p:cNvSpPr>
            <a:spLocks noGrp="1" noChangeArrowheads="1"/>
          </p:cNvSpPr>
          <p:nvPr>
            <p:ph type="title" idx="4294967295"/>
          </p:nvPr>
        </p:nvSpPr>
        <p:spPr>
          <a:xfrm>
            <a:off x="191363" y="212725"/>
            <a:ext cx="7776845" cy="478790"/>
          </a:xfrm>
        </p:spPr>
        <p:txBody>
          <a:bodyPr/>
          <a:lstStyle/>
          <a:p>
            <a:r>
              <a:rPr lang="en-US" altLang="zh-CN" sz="3200" dirty="0">
                <a:latin typeface="Times New Roman" panose="02020603050405020304" pitchFamily="18" charset="0"/>
                <a:cs typeface="Times New Roman" panose="02020603050405020304" pitchFamily="18" charset="0"/>
              </a:rPr>
              <a:t>4.2  </a:t>
            </a:r>
            <a:r>
              <a:rPr lang="zh-CN" altLang="en-US" sz="3200" dirty="0">
                <a:latin typeface="Times New Roman" panose="02020603050405020304" pitchFamily="18" charset="0"/>
                <a:cs typeface="Times New Roman" panose="02020603050405020304" pitchFamily="18" charset="0"/>
              </a:rPr>
              <a:t>多周期控制器设计</a:t>
            </a:r>
            <a:endParaRPr lang="zh-CN" altLang="en-US" sz="3200" dirty="0"/>
          </a:p>
        </p:txBody>
      </p:sp>
      <p:sp>
        <p:nvSpPr>
          <p:cNvPr id="30723" name="Rectangle 3"/>
          <p:cNvSpPr>
            <a:spLocks noGrp="1" noChangeArrowheads="1"/>
          </p:cNvSpPr>
          <p:nvPr>
            <p:ph type="body" idx="4294967295"/>
          </p:nvPr>
        </p:nvSpPr>
        <p:spPr>
          <a:xfrm>
            <a:off x="3984625" y="836930"/>
            <a:ext cx="8207375" cy="434975"/>
          </a:xfrm>
        </p:spPr>
        <p:txBody>
          <a:bodyPr/>
          <a:lstStyle/>
          <a:p>
            <a:pPr>
              <a:spcBef>
                <a:spcPts val="0"/>
              </a:spcBef>
              <a:spcAft>
                <a:spcPts val="0"/>
              </a:spcAft>
            </a:pPr>
            <a:r>
              <a:rPr lang="zh-CN" altLang="en-US" sz="2000" dirty="0">
                <a:ea typeface="宋体" panose="02010600030101010101" pitchFamily="2" charset="-122"/>
              </a:rPr>
              <a:t>数据通路控制信号设计</a:t>
            </a:r>
          </a:p>
        </p:txBody>
      </p:sp>
      <p:grpSp>
        <p:nvGrpSpPr>
          <p:cNvPr id="6" name="组合 5"/>
          <p:cNvGrpSpPr/>
          <p:nvPr/>
        </p:nvGrpSpPr>
        <p:grpSpPr>
          <a:xfrm>
            <a:off x="1703512" y="1569667"/>
            <a:ext cx="1152128" cy="1664993"/>
            <a:chOff x="251520" y="1182589"/>
            <a:chExt cx="1152128" cy="1742355"/>
          </a:xfrm>
        </p:grpSpPr>
        <p:sp>
          <p:nvSpPr>
            <p:cNvPr id="2" name="圆角矩形 1"/>
            <p:cNvSpPr/>
            <p:nvPr/>
          </p:nvSpPr>
          <p:spPr bwMode="auto">
            <a:xfrm>
              <a:off x="251520" y="1182589"/>
              <a:ext cx="1152128" cy="604390"/>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PCWrite</a:t>
              </a:r>
              <a:endParaRPr lang="zh-CN" altLang="en-US" sz="1400" b="1" dirty="0">
                <a:solidFill>
                  <a:srgbClr val="000000"/>
                </a:solidFill>
              </a:endParaRPr>
            </a:p>
          </p:txBody>
        </p:sp>
        <p:cxnSp>
          <p:nvCxnSpPr>
            <p:cNvPr id="4" name="直接箭头连接符 3"/>
            <p:cNvCxnSpPr/>
            <p:nvPr/>
          </p:nvCxnSpPr>
          <p:spPr bwMode="auto">
            <a:xfrm flipH="1">
              <a:off x="539552" y="1772816"/>
              <a:ext cx="288032" cy="1152128"/>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9" name="组合 8"/>
          <p:cNvGrpSpPr/>
          <p:nvPr/>
        </p:nvGrpSpPr>
        <p:grpSpPr>
          <a:xfrm>
            <a:off x="3071664" y="1295880"/>
            <a:ext cx="1728193" cy="2170683"/>
            <a:chOff x="1722335" y="1291202"/>
            <a:chExt cx="1728193" cy="1921774"/>
          </a:xfrm>
        </p:grpSpPr>
        <p:sp>
          <p:nvSpPr>
            <p:cNvPr id="11" name="圆角矩形 10"/>
            <p:cNvSpPr/>
            <p:nvPr/>
          </p:nvSpPr>
          <p:spPr bwMode="auto">
            <a:xfrm>
              <a:off x="1722335" y="1291202"/>
              <a:ext cx="1728193" cy="605283"/>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读控制</a:t>
              </a:r>
              <a:r>
                <a:rPr lang="en-US" altLang="zh-CN" sz="1400" b="1" dirty="0" err="1">
                  <a:solidFill>
                    <a:srgbClr val="FF0000"/>
                  </a:solidFill>
                </a:rPr>
                <a:t>MemRead</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a:solidFill>
                    <a:srgbClr val="FF0000"/>
                  </a:solidFill>
                </a:rPr>
                <a:t> </a:t>
              </a:r>
              <a:r>
                <a:rPr lang="zh-CN" altLang="en-US" sz="1400" b="1" dirty="0">
                  <a:solidFill>
                    <a:srgbClr val="000000"/>
                  </a:solidFill>
                </a:rPr>
                <a:t>写控制</a:t>
              </a:r>
              <a:r>
                <a:rPr lang="en-US" altLang="zh-CN" sz="1400" b="1" dirty="0" err="1">
                  <a:solidFill>
                    <a:srgbClr val="FF0000"/>
                  </a:solidFill>
                </a:rPr>
                <a:t>MemWrite</a:t>
              </a:r>
              <a:endParaRPr lang="zh-CN" altLang="en-US" sz="1400" b="1" dirty="0">
                <a:solidFill>
                  <a:srgbClr val="000000"/>
                </a:solidFill>
              </a:endParaRPr>
            </a:p>
          </p:txBody>
        </p:sp>
        <p:cxnSp>
          <p:nvCxnSpPr>
            <p:cNvPr id="12" name="直接箭头连接符 11"/>
            <p:cNvCxnSpPr/>
            <p:nvPr/>
          </p:nvCxnSpPr>
          <p:spPr bwMode="auto">
            <a:xfrm flipH="1">
              <a:off x="1979712" y="1932606"/>
              <a:ext cx="438722" cy="1280370"/>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4" name="组合 23"/>
          <p:cNvGrpSpPr/>
          <p:nvPr/>
        </p:nvGrpSpPr>
        <p:grpSpPr>
          <a:xfrm>
            <a:off x="4822551" y="1233279"/>
            <a:ext cx="1345457" cy="2001382"/>
            <a:chOff x="2796121" y="1982442"/>
            <a:chExt cx="1754080" cy="1198423"/>
          </a:xfrm>
        </p:grpSpPr>
        <p:sp>
          <p:nvSpPr>
            <p:cNvPr id="17" name="圆角矩形 16"/>
            <p:cNvSpPr/>
            <p:nvPr/>
          </p:nvSpPr>
          <p:spPr bwMode="auto">
            <a:xfrm>
              <a:off x="3126411" y="1982442"/>
              <a:ext cx="1423790" cy="510455"/>
            </a:xfrm>
            <a:prstGeom prst="roundRect">
              <a:avLst/>
            </a:prstGeom>
            <a:solidFill>
              <a:srgbClr val="CEEAB0"/>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IRWrite</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dirty="0" err="1">
                  <a:solidFill>
                    <a:srgbClr val="FF0000"/>
                  </a:solidFill>
                </a:rPr>
                <a:t>MDRWrite</a:t>
              </a:r>
              <a:endParaRPr lang="zh-CN" altLang="en-US" sz="1400" b="1" dirty="0">
                <a:solidFill>
                  <a:srgbClr val="000000"/>
                </a:solidFill>
              </a:endParaRPr>
            </a:p>
          </p:txBody>
        </p:sp>
        <p:cxnSp>
          <p:nvCxnSpPr>
            <p:cNvPr id="18" name="直接箭头连接符 17"/>
            <p:cNvCxnSpPr>
              <a:stCxn id="17" idx="2"/>
            </p:cNvCxnSpPr>
            <p:nvPr/>
          </p:nvCxnSpPr>
          <p:spPr bwMode="auto">
            <a:xfrm flipH="1">
              <a:off x="2796121" y="2492897"/>
              <a:ext cx="1042185" cy="687968"/>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5" name="组合 24"/>
          <p:cNvGrpSpPr/>
          <p:nvPr/>
        </p:nvGrpSpPr>
        <p:grpSpPr>
          <a:xfrm>
            <a:off x="6456040" y="1363150"/>
            <a:ext cx="1152128" cy="2102778"/>
            <a:chOff x="4572322" y="1746966"/>
            <a:chExt cx="1152128" cy="2102778"/>
          </a:xfrm>
        </p:grpSpPr>
        <p:sp>
          <p:nvSpPr>
            <p:cNvPr id="20" name="圆角矩形 19"/>
            <p:cNvSpPr/>
            <p:nvPr/>
          </p:nvSpPr>
          <p:spPr bwMode="auto">
            <a:xfrm>
              <a:off x="4572322" y="1746966"/>
              <a:ext cx="1152128" cy="580078"/>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RegWrite</a:t>
              </a:r>
              <a:endParaRPr lang="zh-CN" altLang="en-US" sz="1400" b="1" dirty="0">
                <a:solidFill>
                  <a:srgbClr val="000000"/>
                </a:solidFill>
              </a:endParaRPr>
            </a:p>
          </p:txBody>
        </p:sp>
        <p:cxnSp>
          <p:nvCxnSpPr>
            <p:cNvPr id="21" name="直接箭头连接符 20"/>
            <p:cNvCxnSpPr>
              <a:stCxn id="20" idx="2"/>
            </p:cNvCxnSpPr>
            <p:nvPr/>
          </p:nvCxnSpPr>
          <p:spPr bwMode="auto">
            <a:xfrm flipH="1">
              <a:off x="4757326" y="2327460"/>
              <a:ext cx="391060" cy="1522284"/>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9" name="组合 28"/>
          <p:cNvGrpSpPr/>
          <p:nvPr/>
        </p:nvGrpSpPr>
        <p:grpSpPr>
          <a:xfrm>
            <a:off x="8504006" y="1256132"/>
            <a:ext cx="1152128" cy="2480751"/>
            <a:chOff x="4572322" y="1746966"/>
            <a:chExt cx="1152128" cy="2480751"/>
          </a:xfrm>
        </p:grpSpPr>
        <p:sp>
          <p:nvSpPr>
            <p:cNvPr id="30" name="圆角矩形 29"/>
            <p:cNvSpPr/>
            <p:nvPr/>
          </p:nvSpPr>
          <p:spPr bwMode="auto">
            <a:xfrm>
              <a:off x="4572322" y="1746966"/>
              <a:ext cx="1152128" cy="580078"/>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操作控制</a:t>
              </a:r>
              <a:r>
                <a:rPr lang="en-US" altLang="zh-CN" sz="1400" b="1" dirty="0" err="1">
                  <a:solidFill>
                    <a:srgbClr val="FF0000"/>
                  </a:solidFill>
                </a:rPr>
                <a:t>ALUOp</a:t>
              </a:r>
              <a:endParaRPr lang="zh-CN" altLang="en-US" sz="1400" b="1" dirty="0">
                <a:solidFill>
                  <a:srgbClr val="000000"/>
                </a:solidFill>
              </a:endParaRPr>
            </a:p>
          </p:txBody>
        </p:sp>
        <p:cxnSp>
          <p:nvCxnSpPr>
            <p:cNvPr id="31" name="直接箭头连接符 30"/>
            <p:cNvCxnSpPr>
              <a:stCxn id="30" idx="2"/>
            </p:cNvCxnSpPr>
            <p:nvPr/>
          </p:nvCxnSpPr>
          <p:spPr bwMode="auto">
            <a:xfrm flipH="1">
              <a:off x="5078776" y="2327460"/>
              <a:ext cx="69610" cy="1900257"/>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44" name="组合 43"/>
          <p:cNvGrpSpPr/>
          <p:nvPr/>
        </p:nvGrpSpPr>
        <p:grpSpPr>
          <a:xfrm>
            <a:off x="8419110" y="2871596"/>
            <a:ext cx="1709337" cy="3581740"/>
            <a:chOff x="6895110" y="2871596"/>
            <a:chExt cx="1709337" cy="3581740"/>
          </a:xfrm>
        </p:grpSpPr>
        <p:sp>
          <p:nvSpPr>
            <p:cNvPr id="33" name="圆角矩形 32"/>
            <p:cNvSpPr/>
            <p:nvPr/>
          </p:nvSpPr>
          <p:spPr bwMode="auto">
            <a:xfrm>
              <a:off x="7147242" y="5402828"/>
              <a:ext cx="1457205" cy="1050508"/>
            </a:xfrm>
            <a:prstGeom prst="roundRect">
              <a:avLst/>
            </a:prstGeom>
            <a:solidFill>
              <a:srgbClr val="CCCCFF"/>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多路控制：</a:t>
              </a:r>
              <a:r>
                <a:rPr lang="en-US" altLang="zh-CN" sz="1400" b="1" dirty="0" err="1">
                  <a:solidFill>
                    <a:srgbClr val="FF0000"/>
                  </a:solidFill>
                </a:rPr>
                <a:t>ALUSrcA</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ALUSrcB</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PCSrc</a:t>
              </a:r>
              <a:endParaRPr lang="zh-CN" altLang="en-US" sz="1400" b="1" dirty="0">
                <a:solidFill>
                  <a:srgbClr val="000000"/>
                </a:solidFill>
              </a:endParaRPr>
            </a:p>
          </p:txBody>
        </p:sp>
        <p:cxnSp>
          <p:nvCxnSpPr>
            <p:cNvPr id="34" name="直接箭头连接符 33"/>
            <p:cNvCxnSpPr>
              <a:stCxn id="33" idx="0"/>
            </p:cNvCxnSpPr>
            <p:nvPr/>
          </p:nvCxnSpPr>
          <p:spPr bwMode="auto">
            <a:xfrm flipH="1" flipV="1">
              <a:off x="6895110" y="3947279"/>
              <a:ext cx="980735" cy="1455549"/>
            </a:xfrm>
            <a:prstGeom prst="straightConnector1">
              <a:avLst/>
            </a:prstGeom>
            <a:noFill/>
            <a:ln w="19050" cap="flat" cmpd="sng" algn="ctr">
              <a:solidFill>
                <a:schemeClr val="accent1"/>
              </a:solidFill>
              <a:prstDash val="solid"/>
              <a:round/>
              <a:headEnd type="none" w="med" len="med"/>
              <a:tailEnd type="triangle"/>
            </a:ln>
            <a:effectLst/>
          </p:spPr>
        </p:cxnSp>
        <p:cxnSp>
          <p:nvCxnSpPr>
            <p:cNvPr id="39" name="直接箭头连接符 38"/>
            <p:cNvCxnSpPr>
              <a:stCxn id="33" idx="0"/>
            </p:cNvCxnSpPr>
            <p:nvPr/>
          </p:nvCxnSpPr>
          <p:spPr bwMode="auto">
            <a:xfrm flipH="1" flipV="1">
              <a:off x="6895110" y="5085966"/>
              <a:ext cx="980735" cy="316862"/>
            </a:xfrm>
            <a:prstGeom prst="straightConnector1">
              <a:avLst/>
            </a:prstGeom>
            <a:noFill/>
            <a:ln w="19050" cap="flat" cmpd="sng" algn="ctr">
              <a:solidFill>
                <a:schemeClr val="accent1"/>
              </a:solidFill>
              <a:prstDash val="solid"/>
              <a:round/>
              <a:headEnd type="none" w="med" len="med"/>
              <a:tailEnd type="triangle"/>
            </a:ln>
            <a:effectLst/>
          </p:spPr>
        </p:cxnSp>
        <p:cxnSp>
          <p:nvCxnSpPr>
            <p:cNvPr id="42" name="直接箭头连接符 41"/>
            <p:cNvCxnSpPr/>
            <p:nvPr/>
          </p:nvCxnSpPr>
          <p:spPr bwMode="auto">
            <a:xfrm flipV="1">
              <a:off x="7875844" y="2871596"/>
              <a:ext cx="724446" cy="2531233"/>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62" name="组合 61"/>
          <p:cNvGrpSpPr/>
          <p:nvPr/>
        </p:nvGrpSpPr>
        <p:grpSpPr>
          <a:xfrm>
            <a:off x="633722" y="4077072"/>
            <a:ext cx="5138346" cy="2528365"/>
            <a:chOff x="202730" y="4140995"/>
            <a:chExt cx="5138346" cy="2528365"/>
          </a:xfrm>
        </p:grpSpPr>
        <p:sp>
          <p:nvSpPr>
            <p:cNvPr id="49" name="圆角矩形 48"/>
            <p:cNvSpPr/>
            <p:nvPr/>
          </p:nvSpPr>
          <p:spPr bwMode="auto">
            <a:xfrm>
              <a:off x="202730" y="5776394"/>
              <a:ext cx="1457205" cy="892966"/>
            </a:xfrm>
            <a:prstGeom prst="roundRect">
              <a:avLst/>
            </a:prstGeom>
            <a:solidFill>
              <a:srgbClr val="CCCCFF"/>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多路控制： </a:t>
              </a:r>
              <a:r>
                <a:rPr lang="en-US" altLang="zh-CN" sz="1400" b="1" dirty="0" err="1">
                  <a:solidFill>
                    <a:srgbClr val="FF0000"/>
                  </a:solidFill>
                </a:rPr>
                <a:t>IorD</a:t>
              </a:r>
              <a:r>
                <a:rPr lang="zh-CN" altLang="en-US" sz="1400" b="1" dirty="0">
                  <a:solidFill>
                    <a:srgbClr val="FF0000"/>
                  </a:solidFill>
                </a:rPr>
                <a:t>，</a:t>
              </a:r>
              <a:r>
                <a:rPr lang="en-US" altLang="zh-CN" sz="1400" b="1" dirty="0" err="1">
                  <a:solidFill>
                    <a:srgbClr val="FF0000"/>
                  </a:solidFill>
                </a:rPr>
                <a:t>RegDst</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MemtoReg</a:t>
              </a:r>
              <a:endParaRPr lang="zh-CN" altLang="en-US" sz="1400" b="1" dirty="0">
                <a:solidFill>
                  <a:srgbClr val="FF0000"/>
                </a:solidFill>
              </a:endParaRPr>
            </a:p>
          </p:txBody>
        </p:sp>
        <p:cxnSp>
          <p:nvCxnSpPr>
            <p:cNvPr id="50" name="直接箭头连接符 49"/>
            <p:cNvCxnSpPr>
              <a:stCxn id="49" idx="0"/>
            </p:cNvCxnSpPr>
            <p:nvPr/>
          </p:nvCxnSpPr>
          <p:spPr bwMode="auto">
            <a:xfrm flipV="1">
              <a:off x="931333" y="5653163"/>
              <a:ext cx="4157611" cy="123231"/>
            </a:xfrm>
            <a:prstGeom prst="straightConnector1">
              <a:avLst/>
            </a:prstGeom>
            <a:noFill/>
            <a:ln w="19050" cap="flat" cmpd="sng" algn="ctr">
              <a:solidFill>
                <a:schemeClr val="accent1"/>
              </a:solidFill>
              <a:prstDash val="solid"/>
              <a:round/>
              <a:headEnd type="none" w="med" len="med"/>
              <a:tailEnd type="triangle"/>
            </a:ln>
            <a:effectLst/>
          </p:spPr>
        </p:cxnSp>
        <p:cxnSp>
          <p:nvCxnSpPr>
            <p:cNvPr id="51" name="直接箭头连接符 50"/>
            <p:cNvCxnSpPr>
              <a:stCxn id="49" idx="0"/>
            </p:cNvCxnSpPr>
            <p:nvPr/>
          </p:nvCxnSpPr>
          <p:spPr bwMode="auto">
            <a:xfrm flipV="1">
              <a:off x="931333" y="4140995"/>
              <a:ext cx="1205283" cy="1635399"/>
            </a:xfrm>
            <a:prstGeom prst="straightConnector1">
              <a:avLst/>
            </a:prstGeom>
            <a:noFill/>
            <a:ln w="19050" cap="flat" cmpd="sng" algn="ctr">
              <a:solidFill>
                <a:schemeClr val="accent1"/>
              </a:solidFill>
              <a:prstDash val="solid"/>
              <a:round/>
              <a:headEnd type="none" w="med" len="med"/>
              <a:tailEnd type="triangle"/>
            </a:ln>
            <a:effectLst/>
          </p:spPr>
        </p:cxnSp>
        <p:cxnSp>
          <p:nvCxnSpPr>
            <p:cNvPr id="52" name="直接箭头连接符 51"/>
            <p:cNvCxnSpPr/>
            <p:nvPr/>
          </p:nvCxnSpPr>
          <p:spPr bwMode="auto">
            <a:xfrm flipV="1">
              <a:off x="931332" y="4861075"/>
              <a:ext cx="4409744" cy="915320"/>
            </a:xfrm>
            <a:prstGeom prst="straightConnector1">
              <a:avLst/>
            </a:prstGeom>
            <a:noFill/>
            <a:ln w="19050" cap="flat" cmpd="sng" algn="ctr">
              <a:solidFill>
                <a:schemeClr val="accent1"/>
              </a:solidFill>
              <a:prstDash val="solid"/>
              <a:round/>
              <a:headEnd type="none" w="med" len="med"/>
              <a:tailEnd type="triangle"/>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par>
                                <p:cTn id="33" presetID="22" presetClass="entr" presetSubtype="4"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down)">
                                      <p:cBhvr>
                                        <p:cTn id="3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237728" y="188640"/>
            <a:ext cx="7010400" cy="479747"/>
          </a:xfrm>
        </p:spPr>
        <p:txBody>
          <a:bodyPr/>
          <a:lstStyle/>
          <a:p>
            <a:r>
              <a:rPr lang="en-US" sz="3200" dirty="0">
                <a:solidFill>
                  <a:schemeClr val="accent1"/>
                </a:solidFill>
              </a:rPr>
              <a:t>1. </a:t>
            </a:r>
            <a:r>
              <a:rPr lang="zh-CN" altLang="en-US" sz="3200" dirty="0">
                <a:solidFill>
                  <a:schemeClr val="accent1"/>
                </a:solidFill>
              </a:rPr>
              <a:t>结构冒险</a:t>
            </a:r>
            <a:endParaRPr lang="en-AU" sz="3200" dirty="0">
              <a:solidFill>
                <a:schemeClr val="accent1"/>
              </a:solidFill>
            </a:endParaRPr>
          </a:p>
        </p:txBody>
      </p:sp>
      <p:sp>
        <p:nvSpPr>
          <p:cNvPr id="337923" name="Rectangle 3"/>
          <p:cNvSpPr>
            <a:spLocks noGrp="1" noChangeArrowheads="1"/>
          </p:cNvSpPr>
          <p:nvPr>
            <p:ph idx="4294967295"/>
          </p:nvPr>
        </p:nvSpPr>
        <p:spPr>
          <a:xfrm>
            <a:off x="1084580" y="1327150"/>
            <a:ext cx="9907964" cy="4937760"/>
          </a:xfrm>
        </p:spPr>
        <p:txBody>
          <a:bodyPr>
            <a:normAutofit/>
          </a:bodyPr>
          <a:lstStyle/>
          <a:p>
            <a:pPr>
              <a:lnSpc>
                <a:spcPct val="150000"/>
              </a:lnSpc>
            </a:pPr>
            <a:r>
              <a:rPr lang="zh-CN" altLang="en-US" sz="2800" b="1" dirty="0"/>
              <a:t>所需硬件资源的冲突</a:t>
            </a:r>
            <a:endParaRPr lang="en-US" sz="2800" b="1" dirty="0"/>
          </a:p>
          <a:p>
            <a:pPr>
              <a:lnSpc>
                <a:spcPct val="150000"/>
              </a:lnSpc>
            </a:pPr>
            <a:r>
              <a:rPr lang="zh-CN" altLang="en-US" sz="2800" b="1" dirty="0"/>
              <a:t>如果</a:t>
            </a:r>
            <a:r>
              <a:rPr lang="en-US" sz="2800" b="1" dirty="0"/>
              <a:t>MIPS</a:t>
            </a:r>
            <a:r>
              <a:rPr lang="zh-CN" altLang="en-US" sz="2800" b="1" dirty="0"/>
              <a:t>流水线仅有一个内存</a:t>
            </a:r>
            <a:endParaRPr lang="en-US" sz="2800" b="1" dirty="0"/>
          </a:p>
          <a:p>
            <a:pPr lvl="1">
              <a:lnSpc>
                <a:spcPct val="150000"/>
              </a:lnSpc>
            </a:pPr>
            <a:r>
              <a:rPr lang="zh-CN" altLang="en-US" sz="2400" b="1" dirty="0"/>
              <a:t>读或写数据操作需要获取内存的权限</a:t>
            </a:r>
            <a:endParaRPr lang="en-US" sz="2400" b="1" dirty="0"/>
          </a:p>
          <a:p>
            <a:pPr lvl="1">
              <a:lnSpc>
                <a:spcPct val="150000"/>
              </a:lnSpc>
            </a:pPr>
            <a:r>
              <a:rPr lang="zh-CN" altLang="en-US" sz="2400" b="1" dirty="0"/>
              <a:t>取指需要等待一个周期</a:t>
            </a:r>
            <a:endParaRPr lang="en-US" sz="2400" b="1" dirty="0"/>
          </a:p>
          <a:p>
            <a:pPr lvl="2">
              <a:lnSpc>
                <a:spcPct val="150000"/>
              </a:lnSpc>
            </a:pPr>
            <a:r>
              <a:rPr lang="zh-CN" altLang="en-US" sz="2000" b="1" dirty="0"/>
              <a:t>引入流水线气泡（</a:t>
            </a:r>
            <a:r>
              <a:rPr lang="en-US" altLang="zh-CN" sz="2000" b="1" dirty="0"/>
              <a:t>Bubble</a:t>
            </a:r>
            <a:r>
              <a:rPr lang="zh-CN" altLang="en-US" sz="2000" b="1" dirty="0"/>
              <a:t>）</a:t>
            </a:r>
            <a:endParaRPr lang="en-US" sz="2000" b="1" dirty="0"/>
          </a:p>
          <a:p>
            <a:pPr>
              <a:lnSpc>
                <a:spcPct val="150000"/>
              </a:lnSpc>
            </a:pPr>
            <a:r>
              <a:rPr lang="zh-CN" altLang="en-US" sz="2800" b="1" dirty="0"/>
              <a:t>因此，流水线的数据通路需要将指令和数据分别存储。</a:t>
            </a:r>
            <a:endParaRPr lang="en-US" sz="28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5859388" y="1747490"/>
            <a:ext cx="1019175" cy="3089275"/>
            <a:chOff x="2470" y="1034"/>
            <a:chExt cx="642" cy="1946"/>
          </a:xfrm>
        </p:grpSpPr>
        <p:sp>
          <p:nvSpPr>
            <p:cNvPr id="2743301" name="Oval 5"/>
            <p:cNvSpPr>
              <a:spLocks noChangeArrowheads="1"/>
            </p:cNvSpPr>
            <p:nvPr/>
          </p:nvSpPr>
          <p:spPr bwMode="auto">
            <a:xfrm>
              <a:off x="2470" y="2481"/>
              <a:ext cx="623" cy="499"/>
            </a:xfrm>
            <a:prstGeom prst="ellipse">
              <a:avLst/>
            </a:prstGeom>
            <a:noFill/>
            <a:ln w="57150">
              <a:solidFill>
                <a:schemeClr val="accent1"/>
              </a:solidFill>
              <a:round/>
            </a:ln>
            <a:effectLst/>
          </p:spPr>
          <p:txBody>
            <a:bodyPr wrap="none" anchor="ctr"/>
            <a:lstStyle/>
            <a:p>
              <a:endParaRPr lang="en-US"/>
            </a:p>
          </p:txBody>
        </p:sp>
        <p:sp>
          <p:nvSpPr>
            <p:cNvPr id="2743302" name="Oval 6"/>
            <p:cNvSpPr>
              <a:spLocks noChangeArrowheads="1"/>
            </p:cNvSpPr>
            <p:nvPr/>
          </p:nvSpPr>
          <p:spPr bwMode="auto">
            <a:xfrm>
              <a:off x="2489" y="1034"/>
              <a:ext cx="623" cy="566"/>
            </a:xfrm>
            <a:prstGeom prst="ellipse">
              <a:avLst/>
            </a:prstGeom>
            <a:noFill/>
            <a:ln w="57150">
              <a:solidFill>
                <a:schemeClr val="accent1"/>
              </a:solidFill>
              <a:round/>
            </a:ln>
            <a:effectLst/>
          </p:spPr>
          <p:txBody>
            <a:bodyPr wrap="none" anchor="ctr"/>
            <a:lstStyle/>
            <a:p>
              <a:endParaRPr lang="en-US"/>
            </a:p>
          </p:txBody>
        </p:sp>
      </p:grpSp>
      <p:grpSp>
        <p:nvGrpSpPr>
          <p:cNvPr id="4" name="Group 8"/>
          <p:cNvGrpSpPr/>
          <p:nvPr/>
        </p:nvGrpSpPr>
        <p:grpSpPr bwMode="auto">
          <a:xfrm>
            <a:off x="6093704" y="2011016"/>
            <a:ext cx="539750" cy="458788"/>
            <a:chOff x="2624" y="1200"/>
            <a:chExt cx="340" cy="289"/>
          </a:xfrm>
        </p:grpSpPr>
        <p:sp>
          <p:nvSpPr>
            <p:cNvPr id="2743305" name="Freeform 9"/>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06" name="Freeform 10"/>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5" name="Group 11"/>
          <p:cNvGrpSpPr/>
          <p:nvPr/>
        </p:nvGrpSpPr>
        <p:grpSpPr bwMode="auto">
          <a:xfrm>
            <a:off x="6093704" y="4220816"/>
            <a:ext cx="539750" cy="458788"/>
            <a:chOff x="2624" y="2592"/>
            <a:chExt cx="340" cy="289"/>
          </a:xfrm>
        </p:grpSpPr>
        <p:sp>
          <p:nvSpPr>
            <p:cNvPr id="2743308" name="Freeform 12"/>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09" name="Freeform 13"/>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10" name="Rectangle 14"/>
          <p:cNvSpPr>
            <a:spLocks noChangeArrowheads="1"/>
          </p:cNvSpPr>
          <p:nvPr/>
        </p:nvSpPr>
        <p:spPr bwMode="auto">
          <a:xfrm>
            <a:off x="6063541" y="4223991"/>
            <a:ext cx="463550"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43312" name="Line 16"/>
          <p:cNvSpPr>
            <a:spLocks noChangeShapeType="1"/>
          </p:cNvSpPr>
          <p:nvPr/>
        </p:nvSpPr>
        <p:spPr bwMode="auto">
          <a:xfrm>
            <a:off x="3490204" y="1439516"/>
            <a:ext cx="6311900" cy="0"/>
          </a:xfrm>
          <a:prstGeom prst="line">
            <a:avLst/>
          </a:prstGeom>
          <a:noFill/>
          <a:ln w="38100">
            <a:solidFill>
              <a:schemeClr val="tx1"/>
            </a:solidFill>
            <a:round/>
            <a:tailEnd type="triangle" w="med" len="med"/>
          </a:ln>
          <a:effectLst/>
        </p:spPr>
        <p:txBody>
          <a:bodyPr wrap="none" anchor="ctr"/>
          <a:lstStyle/>
          <a:p>
            <a:endParaRPr lang="en-US"/>
          </a:p>
        </p:txBody>
      </p:sp>
      <p:grpSp>
        <p:nvGrpSpPr>
          <p:cNvPr id="2743352" name="组合 2743351"/>
          <p:cNvGrpSpPr/>
          <p:nvPr/>
        </p:nvGrpSpPr>
        <p:grpSpPr>
          <a:xfrm>
            <a:off x="2831391" y="2057053"/>
            <a:ext cx="1247775" cy="3371850"/>
            <a:chOff x="2831391" y="2057053"/>
            <a:chExt cx="1247775" cy="3371850"/>
          </a:xfrm>
        </p:grpSpPr>
        <p:sp>
          <p:nvSpPr>
            <p:cNvPr id="2743311" name="Line 15"/>
            <p:cNvSpPr>
              <a:spLocks noChangeShapeType="1"/>
            </p:cNvSpPr>
            <p:nvPr/>
          </p:nvSpPr>
          <p:spPr bwMode="auto">
            <a:xfrm flipH="1">
              <a:off x="2847266" y="2057053"/>
              <a:ext cx="0" cy="3370263"/>
            </a:xfrm>
            <a:prstGeom prst="line">
              <a:avLst/>
            </a:prstGeom>
            <a:noFill/>
            <a:ln w="38100">
              <a:solidFill>
                <a:schemeClr val="tx1"/>
              </a:solidFill>
              <a:round/>
              <a:tailEnd type="triangle" w="med" len="med"/>
            </a:ln>
            <a:effectLst/>
          </p:spPr>
          <p:txBody>
            <a:bodyPr wrap="none" anchor="ctr"/>
            <a:lstStyle/>
            <a:p>
              <a:endParaRPr lang="en-US"/>
            </a:p>
          </p:txBody>
        </p:sp>
        <p:sp>
          <p:nvSpPr>
            <p:cNvPr id="2743313" name="Rectangle 17"/>
            <p:cNvSpPr>
              <a:spLocks noChangeArrowheads="1"/>
            </p:cNvSpPr>
            <p:nvPr/>
          </p:nvSpPr>
          <p:spPr bwMode="auto">
            <a:xfrm>
              <a:off x="2847266" y="2172941"/>
              <a:ext cx="1028700" cy="454025"/>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Load</a:t>
              </a:r>
            </a:p>
          </p:txBody>
        </p:sp>
        <p:sp>
          <p:nvSpPr>
            <p:cNvPr id="2743314" name="Rectangle 18"/>
            <p:cNvSpPr>
              <a:spLocks noChangeArrowheads="1"/>
            </p:cNvSpPr>
            <p:nvPr/>
          </p:nvSpPr>
          <p:spPr bwMode="auto">
            <a:xfrm>
              <a:off x="2831391" y="2833341"/>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1</a:t>
              </a:r>
            </a:p>
          </p:txBody>
        </p:sp>
        <p:sp>
          <p:nvSpPr>
            <p:cNvPr id="2743315" name="Rectangle 19"/>
            <p:cNvSpPr>
              <a:spLocks noChangeArrowheads="1"/>
            </p:cNvSpPr>
            <p:nvPr/>
          </p:nvSpPr>
          <p:spPr bwMode="auto">
            <a:xfrm>
              <a:off x="2831391" y="3569941"/>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2</a:t>
              </a:r>
            </a:p>
          </p:txBody>
        </p:sp>
        <p:sp>
          <p:nvSpPr>
            <p:cNvPr id="2743316" name="Rectangle 20"/>
            <p:cNvSpPr>
              <a:spLocks noChangeArrowheads="1"/>
            </p:cNvSpPr>
            <p:nvPr/>
          </p:nvSpPr>
          <p:spPr bwMode="auto">
            <a:xfrm>
              <a:off x="2831391" y="4252566"/>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3</a:t>
              </a:r>
            </a:p>
          </p:txBody>
        </p:sp>
        <p:sp>
          <p:nvSpPr>
            <p:cNvPr id="2743317" name="Rectangle 21"/>
            <p:cNvSpPr>
              <a:spLocks noChangeArrowheads="1"/>
            </p:cNvSpPr>
            <p:nvPr/>
          </p:nvSpPr>
          <p:spPr bwMode="auto">
            <a:xfrm>
              <a:off x="2831391" y="4974878"/>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4</a:t>
              </a:r>
            </a:p>
          </p:txBody>
        </p:sp>
      </p:grpSp>
      <p:sp>
        <p:nvSpPr>
          <p:cNvPr id="2743318" name="Line 22"/>
          <p:cNvSpPr>
            <a:spLocks noChangeShapeType="1"/>
          </p:cNvSpPr>
          <p:nvPr/>
        </p:nvSpPr>
        <p:spPr bwMode="auto">
          <a:xfrm>
            <a:off x="46713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19" name="Line 23"/>
          <p:cNvSpPr>
            <a:spLocks noChangeShapeType="1"/>
          </p:cNvSpPr>
          <p:nvPr/>
        </p:nvSpPr>
        <p:spPr bwMode="auto">
          <a:xfrm>
            <a:off x="53571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0" name="Line 24"/>
          <p:cNvSpPr>
            <a:spLocks noChangeShapeType="1"/>
          </p:cNvSpPr>
          <p:nvPr/>
        </p:nvSpPr>
        <p:spPr bwMode="auto">
          <a:xfrm>
            <a:off x="60429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1" name="Line 25"/>
          <p:cNvSpPr>
            <a:spLocks noChangeShapeType="1"/>
          </p:cNvSpPr>
          <p:nvPr/>
        </p:nvSpPr>
        <p:spPr bwMode="auto">
          <a:xfrm>
            <a:off x="67287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2" name="Line 26"/>
          <p:cNvSpPr>
            <a:spLocks noChangeShapeType="1"/>
          </p:cNvSpPr>
          <p:nvPr/>
        </p:nvSpPr>
        <p:spPr bwMode="auto">
          <a:xfrm>
            <a:off x="74145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3" name="Line 27"/>
          <p:cNvSpPr>
            <a:spLocks noChangeShapeType="1"/>
          </p:cNvSpPr>
          <p:nvPr/>
        </p:nvSpPr>
        <p:spPr bwMode="auto">
          <a:xfrm>
            <a:off x="81003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4" name="Line 28"/>
          <p:cNvSpPr>
            <a:spLocks noChangeShapeType="1"/>
          </p:cNvSpPr>
          <p:nvPr/>
        </p:nvSpPr>
        <p:spPr bwMode="auto">
          <a:xfrm>
            <a:off x="8786104" y="1566516"/>
            <a:ext cx="0" cy="4114800"/>
          </a:xfrm>
          <a:prstGeom prst="line">
            <a:avLst/>
          </a:prstGeom>
          <a:noFill/>
          <a:ln w="25400">
            <a:solidFill>
              <a:schemeClr val="tx1"/>
            </a:solidFill>
            <a:prstDash val="sysDot"/>
            <a:round/>
          </a:ln>
          <a:effectLst/>
        </p:spPr>
        <p:txBody>
          <a:bodyPr wrap="none" anchor="ctr"/>
          <a:lstStyle/>
          <a:p>
            <a:endParaRPr lang="en-US"/>
          </a:p>
        </p:txBody>
      </p:sp>
      <p:sp>
        <p:nvSpPr>
          <p:cNvPr id="2743325" name="Line 29"/>
          <p:cNvSpPr>
            <a:spLocks noChangeShapeType="1"/>
          </p:cNvSpPr>
          <p:nvPr/>
        </p:nvSpPr>
        <p:spPr bwMode="auto">
          <a:xfrm>
            <a:off x="9471904" y="1566516"/>
            <a:ext cx="0" cy="4114800"/>
          </a:xfrm>
          <a:prstGeom prst="line">
            <a:avLst/>
          </a:prstGeom>
          <a:noFill/>
          <a:ln w="25400">
            <a:solidFill>
              <a:schemeClr val="tx1"/>
            </a:solidFill>
            <a:prstDash val="sysDot"/>
            <a:round/>
          </a:ln>
          <a:effectLst/>
        </p:spPr>
        <p:txBody>
          <a:bodyPr wrap="none" anchor="ctr"/>
          <a:lstStyle/>
          <a:p>
            <a:endParaRPr lang="en-US"/>
          </a:p>
        </p:txBody>
      </p:sp>
      <p:grpSp>
        <p:nvGrpSpPr>
          <p:cNvPr id="6" name="Group 30"/>
          <p:cNvGrpSpPr/>
          <p:nvPr/>
        </p:nvGrpSpPr>
        <p:grpSpPr bwMode="auto">
          <a:xfrm>
            <a:off x="5528554" y="1934816"/>
            <a:ext cx="339725" cy="763588"/>
            <a:chOff x="2268" y="1152"/>
            <a:chExt cx="214" cy="481"/>
          </a:xfrm>
        </p:grpSpPr>
        <p:sp>
          <p:nvSpPr>
            <p:cNvPr id="2743327" name="Freeform 31"/>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28" name="Rectangle 32"/>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7" name="Group 33"/>
          <p:cNvGrpSpPr/>
          <p:nvPr/>
        </p:nvGrpSpPr>
        <p:grpSpPr bwMode="auto">
          <a:xfrm>
            <a:off x="4029954" y="2087216"/>
            <a:ext cx="569913" cy="458788"/>
            <a:chOff x="1324" y="1248"/>
            <a:chExt cx="359" cy="289"/>
          </a:xfrm>
        </p:grpSpPr>
        <p:sp>
          <p:nvSpPr>
            <p:cNvPr id="2743330" name="Rectangle 34"/>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8" name="Group 35"/>
            <p:cNvGrpSpPr/>
            <p:nvPr/>
          </p:nvGrpSpPr>
          <p:grpSpPr bwMode="auto">
            <a:xfrm>
              <a:off x="1343" y="1248"/>
              <a:ext cx="340" cy="289"/>
              <a:chOff x="1343" y="1248"/>
              <a:chExt cx="340" cy="289"/>
            </a:xfrm>
          </p:grpSpPr>
          <p:sp>
            <p:nvSpPr>
              <p:cNvPr id="2743332" name="Freeform 36"/>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33" name="Freeform 37"/>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34" name="Rectangle 38"/>
          <p:cNvSpPr>
            <a:spLocks noChangeArrowheads="1"/>
          </p:cNvSpPr>
          <p:nvPr/>
        </p:nvSpPr>
        <p:spPr bwMode="auto">
          <a:xfrm>
            <a:off x="4760204" y="2098328"/>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39"/>
          <p:cNvGrpSpPr/>
          <p:nvPr/>
        </p:nvGrpSpPr>
        <p:grpSpPr bwMode="auto">
          <a:xfrm>
            <a:off x="4790366" y="2087216"/>
            <a:ext cx="469900" cy="458788"/>
            <a:chOff x="1803" y="1248"/>
            <a:chExt cx="296" cy="289"/>
          </a:xfrm>
        </p:grpSpPr>
        <p:sp>
          <p:nvSpPr>
            <p:cNvPr id="2743336" name="Freeform 40"/>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37" name="Freeform 41"/>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38" name="Line 42"/>
          <p:cNvSpPr>
            <a:spLocks noChangeShapeType="1"/>
          </p:cNvSpPr>
          <p:nvPr/>
        </p:nvSpPr>
        <p:spPr bwMode="auto">
          <a:xfrm>
            <a:off x="4607804" y="2315816"/>
            <a:ext cx="152400" cy="0"/>
          </a:xfrm>
          <a:prstGeom prst="line">
            <a:avLst/>
          </a:prstGeom>
          <a:noFill/>
          <a:ln w="25400">
            <a:solidFill>
              <a:schemeClr val="tx1"/>
            </a:solidFill>
            <a:round/>
          </a:ln>
          <a:effectLst/>
        </p:spPr>
        <p:txBody>
          <a:bodyPr wrap="none" anchor="ctr"/>
          <a:lstStyle/>
          <a:p>
            <a:endParaRPr lang="en-US"/>
          </a:p>
        </p:txBody>
      </p:sp>
      <p:sp>
        <p:nvSpPr>
          <p:cNvPr id="2743339" name="Freeform 43"/>
          <p:cNvSpPr/>
          <p:nvPr/>
        </p:nvSpPr>
        <p:spPr bwMode="auto">
          <a:xfrm>
            <a:off x="4706229" y="2163416"/>
            <a:ext cx="76200"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0" name="Line 44"/>
          <p:cNvSpPr>
            <a:spLocks noChangeShapeType="1"/>
          </p:cNvSpPr>
          <p:nvPr/>
        </p:nvSpPr>
        <p:spPr bwMode="auto">
          <a:xfrm>
            <a:off x="5268204" y="2163416"/>
            <a:ext cx="249238" cy="0"/>
          </a:xfrm>
          <a:prstGeom prst="line">
            <a:avLst/>
          </a:prstGeom>
          <a:noFill/>
          <a:ln w="25400">
            <a:solidFill>
              <a:schemeClr val="tx1"/>
            </a:solidFill>
            <a:round/>
          </a:ln>
          <a:effectLst/>
        </p:spPr>
        <p:txBody>
          <a:bodyPr wrap="none" anchor="ctr"/>
          <a:lstStyle/>
          <a:p>
            <a:endParaRPr lang="en-US"/>
          </a:p>
        </p:txBody>
      </p:sp>
      <p:sp>
        <p:nvSpPr>
          <p:cNvPr id="2743341" name="Rectangle 45"/>
          <p:cNvSpPr>
            <a:spLocks noChangeArrowheads="1"/>
          </p:cNvSpPr>
          <p:nvPr/>
        </p:nvSpPr>
        <p:spPr bwMode="auto">
          <a:xfrm>
            <a:off x="6057191" y="2090391"/>
            <a:ext cx="530225"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43342" name="Rectangle 46"/>
          <p:cNvSpPr>
            <a:spLocks noChangeArrowheads="1"/>
          </p:cNvSpPr>
          <p:nvPr/>
        </p:nvSpPr>
        <p:spPr bwMode="auto">
          <a:xfrm>
            <a:off x="6838241" y="2090391"/>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0" name="Group 47"/>
          <p:cNvGrpSpPr/>
          <p:nvPr/>
        </p:nvGrpSpPr>
        <p:grpSpPr bwMode="auto">
          <a:xfrm>
            <a:off x="6881104" y="2087216"/>
            <a:ext cx="450850" cy="458788"/>
            <a:chOff x="3120" y="1248"/>
            <a:chExt cx="284" cy="289"/>
          </a:xfrm>
        </p:grpSpPr>
        <p:sp>
          <p:nvSpPr>
            <p:cNvPr id="2743344" name="Freeform 48"/>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5" name="Freeform 49"/>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46" name="Line 50"/>
          <p:cNvSpPr>
            <a:spLocks noChangeShapeType="1"/>
          </p:cNvSpPr>
          <p:nvPr/>
        </p:nvSpPr>
        <p:spPr bwMode="auto">
          <a:xfrm>
            <a:off x="6647741" y="2315816"/>
            <a:ext cx="220663" cy="0"/>
          </a:xfrm>
          <a:prstGeom prst="line">
            <a:avLst/>
          </a:prstGeom>
          <a:noFill/>
          <a:ln w="25400">
            <a:solidFill>
              <a:schemeClr val="tx1"/>
            </a:solidFill>
            <a:round/>
          </a:ln>
          <a:effectLst/>
        </p:spPr>
        <p:txBody>
          <a:bodyPr wrap="none" anchor="ctr"/>
          <a:lstStyle/>
          <a:p>
            <a:endParaRPr lang="en-US"/>
          </a:p>
        </p:txBody>
      </p:sp>
      <p:sp>
        <p:nvSpPr>
          <p:cNvPr id="2743347" name="Line 51"/>
          <p:cNvSpPr>
            <a:spLocks noChangeShapeType="1"/>
          </p:cNvSpPr>
          <p:nvPr/>
        </p:nvSpPr>
        <p:spPr bwMode="auto">
          <a:xfrm>
            <a:off x="5879391" y="2315816"/>
            <a:ext cx="246063" cy="0"/>
          </a:xfrm>
          <a:prstGeom prst="line">
            <a:avLst/>
          </a:prstGeom>
          <a:noFill/>
          <a:ln w="25400">
            <a:solidFill>
              <a:schemeClr val="tx1"/>
            </a:solidFill>
            <a:round/>
          </a:ln>
          <a:effectLst/>
        </p:spPr>
        <p:txBody>
          <a:bodyPr wrap="none" anchor="ctr"/>
          <a:lstStyle/>
          <a:p>
            <a:endParaRPr lang="en-US"/>
          </a:p>
        </p:txBody>
      </p:sp>
      <p:sp>
        <p:nvSpPr>
          <p:cNvPr id="2743348" name="Freeform 52"/>
          <p:cNvSpPr/>
          <p:nvPr/>
        </p:nvSpPr>
        <p:spPr bwMode="auto">
          <a:xfrm>
            <a:off x="6071479" y="2315816"/>
            <a:ext cx="684213"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9" name="Line 53"/>
          <p:cNvSpPr>
            <a:spLocks noChangeShapeType="1"/>
          </p:cNvSpPr>
          <p:nvPr/>
        </p:nvSpPr>
        <p:spPr bwMode="auto">
          <a:xfrm>
            <a:off x="5268204" y="2468216"/>
            <a:ext cx="249238" cy="0"/>
          </a:xfrm>
          <a:prstGeom prst="line">
            <a:avLst/>
          </a:prstGeom>
          <a:noFill/>
          <a:ln w="25400">
            <a:solidFill>
              <a:schemeClr val="tx1"/>
            </a:solidFill>
            <a:round/>
          </a:ln>
          <a:effectLst/>
        </p:spPr>
        <p:txBody>
          <a:bodyPr wrap="none" anchor="ctr"/>
          <a:lstStyle/>
          <a:p>
            <a:endParaRPr lang="en-US"/>
          </a:p>
        </p:txBody>
      </p:sp>
      <p:sp>
        <p:nvSpPr>
          <p:cNvPr id="2743350" name="Freeform 54"/>
          <p:cNvSpPr/>
          <p:nvPr/>
        </p:nvSpPr>
        <p:spPr bwMode="auto">
          <a:xfrm>
            <a:off x="5415841" y="2307878"/>
            <a:ext cx="53498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1" name="Group 55"/>
          <p:cNvGrpSpPr/>
          <p:nvPr/>
        </p:nvGrpSpPr>
        <p:grpSpPr bwMode="auto">
          <a:xfrm>
            <a:off x="4707816" y="2646016"/>
            <a:ext cx="3327400" cy="814388"/>
            <a:chOff x="1751" y="1600"/>
            <a:chExt cx="2096" cy="513"/>
          </a:xfrm>
        </p:grpSpPr>
        <p:grpSp>
          <p:nvGrpSpPr>
            <p:cNvPr id="12" name="Group 56"/>
            <p:cNvGrpSpPr/>
            <p:nvPr/>
          </p:nvGrpSpPr>
          <p:grpSpPr bwMode="auto">
            <a:xfrm>
              <a:off x="2695" y="1600"/>
              <a:ext cx="214" cy="481"/>
              <a:chOff x="2695" y="1600"/>
              <a:chExt cx="214" cy="481"/>
            </a:xfrm>
          </p:grpSpPr>
          <p:sp>
            <p:nvSpPr>
              <p:cNvPr id="2743353" name="Freeform 57"/>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54" name="Rectangle 58"/>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3" name="Group 59"/>
            <p:cNvGrpSpPr/>
            <p:nvPr/>
          </p:nvGrpSpPr>
          <p:grpSpPr bwMode="auto">
            <a:xfrm>
              <a:off x="1751" y="1696"/>
              <a:ext cx="359" cy="289"/>
              <a:chOff x="1751" y="1696"/>
              <a:chExt cx="359" cy="289"/>
            </a:xfrm>
          </p:grpSpPr>
          <p:sp>
            <p:nvSpPr>
              <p:cNvPr id="2743356" name="Rectangle 60"/>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4" name="Group 61"/>
              <p:cNvGrpSpPr/>
              <p:nvPr/>
            </p:nvGrpSpPr>
            <p:grpSpPr bwMode="auto">
              <a:xfrm>
                <a:off x="1770" y="1696"/>
                <a:ext cx="340" cy="289"/>
                <a:chOff x="1770" y="1696"/>
                <a:chExt cx="340" cy="289"/>
              </a:xfrm>
            </p:grpSpPr>
            <p:sp>
              <p:nvSpPr>
                <p:cNvPr id="2743358" name="Freeform 62"/>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59" name="Freeform 63"/>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60" name="Rectangle 64"/>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5" name="Group 65"/>
            <p:cNvGrpSpPr/>
            <p:nvPr/>
          </p:nvGrpSpPr>
          <p:grpSpPr bwMode="auto">
            <a:xfrm>
              <a:off x="2230" y="1696"/>
              <a:ext cx="296" cy="289"/>
              <a:chOff x="2230" y="1696"/>
              <a:chExt cx="296" cy="289"/>
            </a:xfrm>
          </p:grpSpPr>
          <p:sp>
            <p:nvSpPr>
              <p:cNvPr id="2743362" name="Freeform 66"/>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63" name="Freeform 67"/>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64" name="Line 68"/>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43365" name="Freeform 69"/>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66" name="Line 70"/>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43367" name="Rectangle 71"/>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6" name="Group 72"/>
            <p:cNvGrpSpPr/>
            <p:nvPr/>
          </p:nvGrpSpPr>
          <p:grpSpPr bwMode="auto">
            <a:xfrm>
              <a:off x="3079" y="1696"/>
              <a:ext cx="325" cy="289"/>
              <a:chOff x="3079" y="1696"/>
              <a:chExt cx="325" cy="289"/>
            </a:xfrm>
          </p:grpSpPr>
          <p:sp>
            <p:nvSpPr>
              <p:cNvPr id="2743369" name="Freeform 73"/>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0" name="Freeform 74"/>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71" name="Rectangle 75"/>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7" name="Group 76"/>
            <p:cNvGrpSpPr/>
            <p:nvPr/>
          </p:nvGrpSpPr>
          <p:grpSpPr bwMode="auto">
            <a:xfrm>
              <a:off x="3547" y="1696"/>
              <a:ext cx="284" cy="289"/>
              <a:chOff x="3547" y="1696"/>
              <a:chExt cx="284" cy="289"/>
            </a:xfrm>
          </p:grpSpPr>
          <p:sp>
            <p:nvSpPr>
              <p:cNvPr id="2743373" name="Freeform 77"/>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4" name="Freeform 78"/>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75" name="Line 79"/>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43376" name="Line 80"/>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43377" name="Freeform 81"/>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8" name="Line 82"/>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43379" name="Freeform 83"/>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8" name="Group 84"/>
          <p:cNvGrpSpPr/>
          <p:nvPr/>
        </p:nvGrpSpPr>
        <p:grpSpPr bwMode="auto">
          <a:xfrm>
            <a:off x="5385679" y="3357216"/>
            <a:ext cx="3327400" cy="814388"/>
            <a:chOff x="2178" y="2048"/>
            <a:chExt cx="2096" cy="513"/>
          </a:xfrm>
        </p:grpSpPr>
        <p:grpSp>
          <p:nvGrpSpPr>
            <p:cNvPr id="19" name="Group 85"/>
            <p:cNvGrpSpPr/>
            <p:nvPr/>
          </p:nvGrpSpPr>
          <p:grpSpPr bwMode="auto">
            <a:xfrm>
              <a:off x="3122" y="2048"/>
              <a:ext cx="214" cy="481"/>
              <a:chOff x="3122" y="2048"/>
              <a:chExt cx="214" cy="481"/>
            </a:xfrm>
          </p:grpSpPr>
          <p:sp>
            <p:nvSpPr>
              <p:cNvPr id="2743382" name="Freeform 86"/>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83" name="Rectangle 87"/>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0" name="Group 88"/>
            <p:cNvGrpSpPr/>
            <p:nvPr/>
          </p:nvGrpSpPr>
          <p:grpSpPr bwMode="auto">
            <a:xfrm>
              <a:off x="2178" y="2144"/>
              <a:ext cx="359" cy="289"/>
              <a:chOff x="2178" y="2144"/>
              <a:chExt cx="359" cy="289"/>
            </a:xfrm>
          </p:grpSpPr>
          <p:sp>
            <p:nvSpPr>
              <p:cNvPr id="2743385" name="Rectangle 89"/>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1" name="Group 90"/>
              <p:cNvGrpSpPr/>
              <p:nvPr/>
            </p:nvGrpSpPr>
            <p:grpSpPr bwMode="auto">
              <a:xfrm>
                <a:off x="2197" y="2144"/>
                <a:ext cx="340" cy="289"/>
                <a:chOff x="2197" y="2144"/>
                <a:chExt cx="340" cy="289"/>
              </a:xfrm>
            </p:grpSpPr>
            <p:sp>
              <p:nvSpPr>
                <p:cNvPr id="2743387" name="Freeform 91"/>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88" name="Freeform 92"/>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89" name="Rectangle 93"/>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2" name="Group 94"/>
            <p:cNvGrpSpPr/>
            <p:nvPr/>
          </p:nvGrpSpPr>
          <p:grpSpPr bwMode="auto">
            <a:xfrm>
              <a:off x="2657" y="2144"/>
              <a:ext cx="296" cy="289"/>
              <a:chOff x="2657" y="2144"/>
              <a:chExt cx="296" cy="289"/>
            </a:xfrm>
          </p:grpSpPr>
          <p:sp>
            <p:nvSpPr>
              <p:cNvPr id="2743391" name="Freeform 95"/>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2" name="Freeform 96"/>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93" name="Line 97"/>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43394" name="Freeform 98"/>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5" name="Line 99"/>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43396" name="Rectangle 100"/>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3" name="Group 101"/>
            <p:cNvGrpSpPr/>
            <p:nvPr/>
          </p:nvGrpSpPr>
          <p:grpSpPr bwMode="auto">
            <a:xfrm>
              <a:off x="3506" y="2144"/>
              <a:ext cx="325" cy="289"/>
              <a:chOff x="3506" y="2144"/>
              <a:chExt cx="325" cy="289"/>
            </a:xfrm>
          </p:grpSpPr>
          <p:sp>
            <p:nvSpPr>
              <p:cNvPr id="2743398" name="Freeform 102"/>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9" name="Freeform 103"/>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00" name="Rectangle 104"/>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4" name="Group 105"/>
            <p:cNvGrpSpPr/>
            <p:nvPr/>
          </p:nvGrpSpPr>
          <p:grpSpPr bwMode="auto">
            <a:xfrm>
              <a:off x="3974" y="2144"/>
              <a:ext cx="284" cy="289"/>
              <a:chOff x="3974" y="2144"/>
              <a:chExt cx="284" cy="289"/>
            </a:xfrm>
          </p:grpSpPr>
          <p:sp>
            <p:nvSpPr>
              <p:cNvPr id="2743402" name="Freeform 106"/>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03" name="Freeform 107"/>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04" name="Line 108"/>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43405" name="Line 109"/>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43406" name="Freeform 110"/>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07" name="Line 111"/>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43408" name="Freeform 112"/>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5" name="Group 113"/>
          <p:cNvGrpSpPr/>
          <p:nvPr/>
        </p:nvGrpSpPr>
        <p:grpSpPr bwMode="auto">
          <a:xfrm>
            <a:off x="7562141" y="4068416"/>
            <a:ext cx="339725" cy="763588"/>
            <a:chOff x="3549" y="2496"/>
            <a:chExt cx="214" cy="481"/>
          </a:xfrm>
        </p:grpSpPr>
        <p:sp>
          <p:nvSpPr>
            <p:cNvPr id="2743410" name="Freeform 114"/>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1" name="Rectangle 115"/>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43412" name="Rectangle 116"/>
          <p:cNvSpPr>
            <a:spLocks noChangeArrowheads="1"/>
          </p:cNvSpPr>
          <p:nvPr/>
        </p:nvSpPr>
        <p:spPr bwMode="auto">
          <a:xfrm>
            <a:off x="6793791" y="4231928"/>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6" name="Group 117"/>
          <p:cNvGrpSpPr/>
          <p:nvPr/>
        </p:nvGrpSpPr>
        <p:grpSpPr bwMode="auto">
          <a:xfrm>
            <a:off x="6823954" y="4220816"/>
            <a:ext cx="469900" cy="458788"/>
            <a:chOff x="3084" y="2592"/>
            <a:chExt cx="296" cy="289"/>
          </a:xfrm>
        </p:grpSpPr>
        <p:sp>
          <p:nvSpPr>
            <p:cNvPr id="2743414" name="Freeform 118"/>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5" name="Freeform 119"/>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16" name="Line 120"/>
          <p:cNvSpPr>
            <a:spLocks noChangeShapeType="1"/>
          </p:cNvSpPr>
          <p:nvPr/>
        </p:nvSpPr>
        <p:spPr bwMode="auto">
          <a:xfrm>
            <a:off x="6641391" y="4449416"/>
            <a:ext cx="152400" cy="0"/>
          </a:xfrm>
          <a:prstGeom prst="line">
            <a:avLst/>
          </a:prstGeom>
          <a:noFill/>
          <a:ln w="25400">
            <a:solidFill>
              <a:schemeClr val="tx1"/>
            </a:solidFill>
            <a:round/>
          </a:ln>
          <a:effectLst/>
        </p:spPr>
        <p:txBody>
          <a:bodyPr wrap="none" anchor="ctr"/>
          <a:lstStyle/>
          <a:p>
            <a:endParaRPr lang="en-US"/>
          </a:p>
        </p:txBody>
      </p:sp>
      <p:sp>
        <p:nvSpPr>
          <p:cNvPr id="2743417" name="Freeform 121"/>
          <p:cNvSpPr/>
          <p:nvPr/>
        </p:nvSpPr>
        <p:spPr bwMode="auto">
          <a:xfrm>
            <a:off x="6739816" y="4297016"/>
            <a:ext cx="76200"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8" name="Line 122"/>
          <p:cNvSpPr>
            <a:spLocks noChangeShapeType="1"/>
          </p:cNvSpPr>
          <p:nvPr/>
        </p:nvSpPr>
        <p:spPr bwMode="auto">
          <a:xfrm>
            <a:off x="7301791" y="4297016"/>
            <a:ext cx="249238" cy="0"/>
          </a:xfrm>
          <a:prstGeom prst="line">
            <a:avLst/>
          </a:prstGeom>
          <a:noFill/>
          <a:ln w="25400">
            <a:solidFill>
              <a:schemeClr val="tx1"/>
            </a:solidFill>
            <a:round/>
          </a:ln>
          <a:effectLst/>
        </p:spPr>
        <p:txBody>
          <a:bodyPr wrap="none" anchor="ctr"/>
          <a:lstStyle/>
          <a:p>
            <a:endParaRPr lang="en-US"/>
          </a:p>
        </p:txBody>
      </p:sp>
      <p:sp>
        <p:nvSpPr>
          <p:cNvPr id="2743419" name="Rectangle 123"/>
          <p:cNvSpPr>
            <a:spLocks noChangeArrowheads="1"/>
          </p:cNvSpPr>
          <p:nvPr/>
        </p:nvSpPr>
        <p:spPr bwMode="auto">
          <a:xfrm>
            <a:off x="8090779" y="4223991"/>
            <a:ext cx="530225"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 name="Group 124"/>
          <p:cNvGrpSpPr/>
          <p:nvPr/>
        </p:nvGrpSpPr>
        <p:grpSpPr bwMode="auto">
          <a:xfrm>
            <a:off x="8171741" y="4220816"/>
            <a:ext cx="515938" cy="458788"/>
            <a:chOff x="3933" y="2592"/>
            <a:chExt cx="325" cy="289"/>
          </a:xfrm>
        </p:grpSpPr>
        <p:sp>
          <p:nvSpPr>
            <p:cNvPr id="2743421" name="Freeform 125"/>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22" name="Freeform 126"/>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23" name="Rectangle 127"/>
          <p:cNvSpPr>
            <a:spLocks noChangeArrowheads="1"/>
          </p:cNvSpPr>
          <p:nvPr/>
        </p:nvSpPr>
        <p:spPr bwMode="auto">
          <a:xfrm>
            <a:off x="8871829" y="4223991"/>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8" name="Group 128"/>
          <p:cNvGrpSpPr/>
          <p:nvPr/>
        </p:nvGrpSpPr>
        <p:grpSpPr bwMode="auto">
          <a:xfrm>
            <a:off x="8914691" y="4220816"/>
            <a:ext cx="450850" cy="458788"/>
            <a:chOff x="4401" y="2592"/>
            <a:chExt cx="284" cy="289"/>
          </a:xfrm>
        </p:grpSpPr>
        <p:sp>
          <p:nvSpPr>
            <p:cNvPr id="2743425" name="Freeform 129"/>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26" name="Freeform 130"/>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27" name="Line 131"/>
          <p:cNvSpPr>
            <a:spLocks noChangeShapeType="1"/>
          </p:cNvSpPr>
          <p:nvPr/>
        </p:nvSpPr>
        <p:spPr bwMode="auto">
          <a:xfrm>
            <a:off x="8681329" y="4449416"/>
            <a:ext cx="220663" cy="0"/>
          </a:xfrm>
          <a:prstGeom prst="line">
            <a:avLst/>
          </a:prstGeom>
          <a:noFill/>
          <a:ln w="25400">
            <a:solidFill>
              <a:schemeClr val="tx1"/>
            </a:solidFill>
            <a:round/>
          </a:ln>
          <a:effectLst/>
        </p:spPr>
        <p:txBody>
          <a:bodyPr wrap="none" anchor="ctr"/>
          <a:lstStyle/>
          <a:p>
            <a:endParaRPr lang="en-US"/>
          </a:p>
        </p:txBody>
      </p:sp>
      <p:sp>
        <p:nvSpPr>
          <p:cNvPr id="2743428" name="Line 132"/>
          <p:cNvSpPr>
            <a:spLocks noChangeShapeType="1"/>
          </p:cNvSpPr>
          <p:nvPr/>
        </p:nvSpPr>
        <p:spPr bwMode="auto">
          <a:xfrm>
            <a:off x="7912979" y="4449416"/>
            <a:ext cx="246063" cy="0"/>
          </a:xfrm>
          <a:prstGeom prst="line">
            <a:avLst/>
          </a:prstGeom>
          <a:noFill/>
          <a:ln w="25400">
            <a:solidFill>
              <a:schemeClr val="tx1"/>
            </a:solidFill>
            <a:round/>
          </a:ln>
          <a:effectLst/>
        </p:spPr>
        <p:txBody>
          <a:bodyPr wrap="none" anchor="ctr"/>
          <a:lstStyle/>
          <a:p>
            <a:endParaRPr lang="en-US"/>
          </a:p>
        </p:txBody>
      </p:sp>
      <p:sp>
        <p:nvSpPr>
          <p:cNvPr id="2743429" name="Freeform 133"/>
          <p:cNvSpPr/>
          <p:nvPr/>
        </p:nvSpPr>
        <p:spPr bwMode="auto">
          <a:xfrm>
            <a:off x="8105066" y="4449416"/>
            <a:ext cx="684213"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30" name="Line 134"/>
          <p:cNvSpPr>
            <a:spLocks noChangeShapeType="1"/>
          </p:cNvSpPr>
          <p:nvPr/>
        </p:nvSpPr>
        <p:spPr bwMode="auto">
          <a:xfrm>
            <a:off x="7301791" y="4601816"/>
            <a:ext cx="249238" cy="0"/>
          </a:xfrm>
          <a:prstGeom prst="line">
            <a:avLst/>
          </a:prstGeom>
          <a:noFill/>
          <a:ln w="25400">
            <a:solidFill>
              <a:schemeClr val="tx1"/>
            </a:solidFill>
            <a:round/>
          </a:ln>
          <a:effectLst/>
        </p:spPr>
        <p:txBody>
          <a:bodyPr wrap="none" anchor="ctr"/>
          <a:lstStyle/>
          <a:p>
            <a:endParaRPr lang="en-US"/>
          </a:p>
        </p:txBody>
      </p:sp>
      <p:sp>
        <p:nvSpPr>
          <p:cNvPr id="2743431" name="Freeform 135"/>
          <p:cNvSpPr/>
          <p:nvPr/>
        </p:nvSpPr>
        <p:spPr bwMode="auto">
          <a:xfrm>
            <a:off x="7449429" y="4441478"/>
            <a:ext cx="53498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9" name="Group 136"/>
          <p:cNvGrpSpPr/>
          <p:nvPr/>
        </p:nvGrpSpPr>
        <p:grpSpPr bwMode="auto">
          <a:xfrm>
            <a:off x="6741404" y="4779616"/>
            <a:ext cx="3327400" cy="814388"/>
            <a:chOff x="3032" y="2944"/>
            <a:chExt cx="2096" cy="513"/>
          </a:xfrm>
        </p:grpSpPr>
        <p:grpSp>
          <p:nvGrpSpPr>
            <p:cNvPr id="30" name="Group 137"/>
            <p:cNvGrpSpPr/>
            <p:nvPr/>
          </p:nvGrpSpPr>
          <p:grpSpPr bwMode="auto">
            <a:xfrm>
              <a:off x="3976" y="2944"/>
              <a:ext cx="214" cy="481"/>
              <a:chOff x="3976" y="2944"/>
              <a:chExt cx="214" cy="481"/>
            </a:xfrm>
          </p:grpSpPr>
          <p:sp>
            <p:nvSpPr>
              <p:cNvPr id="2743434" name="Freeform 138"/>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35" name="Rectangle 139"/>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1" name="Group 140"/>
            <p:cNvGrpSpPr/>
            <p:nvPr/>
          </p:nvGrpSpPr>
          <p:grpSpPr bwMode="auto">
            <a:xfrm>
              <a:off x="3032" y="3040"/>
              <a:ext cx="359" cy="289"/>
              <a:chOff x="3032" y="3040"/>
              <a:chExt cx="359" cy="289"/>
            </a:xfrm>
          </p:grpSpPr>
          <p:sp>
            <p:nvSpPr>
              <p:cNvPr id="2743437" name="Rectangle 141"/>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743329" name="Group 142"/>
              <p:cNvGrpSpPr/>
              <p:nvPr/>
            </p:nvGrpSpPr>
            <p:grpSpPr bwMode="auto">
              <a:xfrm>
                <a:off x="3051" y="3040"/>
                <a:ext cx="340" cy="289"/>
                <a:chOff x="3051" y="3040"/>
                <a:chExt cx="340" cy="289"/>
              </a:xfrm>
            </p:grpSpPr>
            <p:sp>
              <p:nvSpPr>
                <p:cNvPr id="2743439" name="Freeform 143"/>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0" name="Freeform 144"/>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441" name="Rectangle 145"/>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43331" name="Group 146"/>
            <p:cNvGrpSpPr/>
            <p:nvPr/>
          </p:nvGrpSpPr>
          <p:grpSpPr bwMode="auto">
            <a:xfrm>
              <a:off x="3511" y="3040"/>
              <a:ext cx="296" cy="289"/>
              <a:chOff x="3511" y="3040"/>
              <a:chExt cx="296" cy="289"/>
            </a:xfrm>
          </p:grpSpPr>
          <p:sp>
            <p:nvSpPr>
              <p:cNvPr id="2743443" name="Freeform 147"/>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4" name="Freeform 148"/>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45" name="Line 149"/>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43446" name="Freeform 150"/>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7" name="Line 151"/>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43448" name="Rectangle 152"/>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43335" name="Group 153"/>
            <p:cNvGrpSpPr/>
            <p:nvPr/>
          </p:nvGrpSpPr>
          <p:grpSpPr bwMode="auto">
            <a:xfrm>
              <a:off x="4360" y="3040"/>
              <a:ext cx="325" cy="289"/>
              <a:chOff x="4360" y="3040"/>
              <a:chExt cx="325" cy="289"/>
            </a:xfrm>
          </p:grpSpPr>
          <p:sp>
            <p:nvSpPr>
              <p:cNvPr id="2743450" name="Freeform 154"/>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1" name="Freeform 155"/>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52" name="Rectangle 156"/>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43343" name="Group 157"/>
            <p:cNvGrpSpPr/>
            <p:nvPr/>
          </p:nvGrpSpPr>
          <p:grpSpPr bwMode="auto">
            <a:xfrm>
              <a:off x="4828" y="3040"/>
              <a:ext cx="284" cy="289"/>
              <a:chOff x="4828" y="3040"/>
              <a:chExt cx="284" cy="289"/>
            </a:xfrm>
          </p:grpSpPr>
          <p:sp>
            <p:nvSpPr>
              <p:cNvPr id="2743454" name="Freeform 158"/>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5" name="Freeform 159"/>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56" name="Line 160"/>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43457" name="Line 161"/>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43458" name="Freeform 162"/>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9" name="Line 163"/>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43460" name="Freeform 164"/>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61" name="Rectangle 165"/>
          <p:cNvSpPr>
            <a:spLocks noChangeArrowheads="1"/>
          </p:cNvSpPr>
          <p:nvPr/>
        </p:nvSpPr>
        <p:spPr bwMode="auto">
          <a:xfrm>
            <a:off x="1770941" y="1520478"/>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dirty="0">
                <a:solidFill>
                  <a:schemeClr val="tx1"/>
                </a:solidFill>
                <a:latin typeface="Arial" panose="020B0604020202020204" pitchFamily="34" charset="0"/>
              </a:rPr>
              <a:t>instr</a:t>
            </a:r>
          </a:p>
          <a:p>
            <a:pPr indent="0" algn="ctr">
              <a:lnSpc>
                <a:spcPct val="80000"/>
              </a:lnSpc>
              <a:buNone/>
            </a:pPr>
            <a:r>
              <a:rPr lang="en-US" sz="2800" b="1" dirty="0">
                <a:solidFill>
                  <a:schemeClr val="tx1"/>
                </a:solidFill>
                <a:latin typeface="Arial" panose="020B0604020202020204" pitchFamily="34" charset="0"/>
              </a:rPr>
              <a:t>order</a:t>
            </a:r>
          </a:p>
        </p:txBody>
      </p:sp>
      <p:sp>
        <p:nvSpPr>
          <p:cNvPr id="2743462" name="Rectangle 166"/>
          <p:cNvSpPr>
            <a:spLocks noChangeArrowheads="1"/>
          </p:cNvSpPr>
          <p:nvPr/>
        </p:nvSpPr>
        <p:spPr bwMode="auto">
          <a:xfrm>
            <a:off x="4891966" y="980728"/>
            <a:ext cx="3432175" cy="454025"/>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sp>
        <p:nvSpPr>
          <p:cNvPr id="167" name="Title 166"/>
          <p:cNvSpPr>
            <a:spLocks noGrp="1"/>
          </p:cNvSpPr>
          <p:nvPr>
            <p:ph type="title" idx="4294967295"/>
          </p:nvPr>
        </p:nvSpPr>
        <p:spPr>
          <a:xfrm>
            <a:off x="309736" y="176570"/>
            <a:ext cx="7010400" cy="372110"/>
          </a:xfrm>
        </p:spPr>
        <p:txBody>
          <a:bodyPr>
            <a:noAutofit/>
          </a:bodyPr>
          <a:lstStyle/>
          <a:p>
            <a:r>
              <a:rPr lang="zh-CN" altLang="en-US" sz="3200" dirty="0">
                <a:solidFill>
                  <a:schemeClr val="accent1"/>
                </a:solidFill>
              </a:rPr>
              <a:t>结构冒险</a:t>
            </a:r>
            <a:r>
              <a:rPr lang="en-US" sz="3200" dirty="0">
                <a:solidFill>
                  <a:schemeClr val="accent1"/>
                </a:solidFill>
              </a:rPr>
              <a:t> #1: </a:t>
            </a:r>
            <a:r>
              <a:rPr lang="zh-CN" altLang="en-US" sz="3200" dirty="0">
                <a:solidFill>
                  <a:schemeClr val="accent1"/>
                </a:solidFill>
              </a:rPr>
              <a:t>单一内存</a:t>
            </a:r>
            <a:endParaRPr lang="en-US" sz="3200" dirty="0">
              <a:solidFill>
                <a:schemeClr val="accent1"/>
              </a:solidFill>
            </a:endParaRPr>
          </a:p>
        </p:txBody>
      </p:sp>
      <p:grpSp>
        <p:nvGrpSpPr>
          <p:cNvPr id="40" name="Group 39"/>
          <p:cNvGrpSpPr/>
          <p:nvPr/>
        </p:nvGrpSpPr>
        <p:grpSpPr>
          <a:xfrm>
            <a:off x="6749976" y="2127164"/>
            <a:ext cx="3788714" cy="2093652"/>
            <a:chOff x="5364957" y="2759809"/>
            <a:chExt cx="3788714" cy="2093652"/>
          </a:xfrm>
        </p:grpSpPr>
        <p:sp>
          <p:nvSpPr>
            <p:cNvPr id="35" name="TextBox 34"/>
            <p:cNvSpPr txBox="1"/>
            <p:nvPr/>
          </p:nvSpPr>
          <p:spPr>
            <a:xfrm>
              <a:off x="7231261" y="2759809"/>
              <a:ext cx="1922410" cy="941796"/>
            </a:xfrm>
            <a:prstGeom prst="rect">
              <a:avLst/>
            </a:prstGeom>
            <a:solidFill>
              <a:schemeClr val="bg1"/>
            </a:solidFill>
          </p:spPr>
          <p:txBody>
            <a:bodyPr wrap="square" lIns="0" tIns="0" rIns="0" bIns="0" rtlCol="0">
              <a:spAutoFit/>
            </a:bodyPr>
            <a:lstStyle/>
            <a:p>
              <a:pPr indent="0">
                <a:buNone/>
              </a:pPr>
              <a:r>
                <a:rPr lang="zh-CN" altLang="en-US" sz="2400" dirty="0">
                  <a:solidFill>
                    <a:srgbClr val="FF0000"/>
                  </a:solidFill>
                </a:rPr>
                <a:t>在同一个时钟周期从同一内存中读取</a:t>
              </a:r>
              <a:endParaRPr lang="en-US" sz="2400" dirty="0">
                <a:solidFill>
                  <a:srgbClr val="FF0000"/>
                </a:solidFill>
              </a:endParaRPr>
            </a:p>
          </p:txBody>
        </p:sp>
        <p:cxnSp>
          <p:nvCxnSpPr>
            <p:cNvPr id="37" name="Straight Arrow Connector 36"/>
            <p:cNvCxnSpPr/>
            <p:nvPr/>
          </p:nvCxnSpPr>
          <p:spPr>
            <a:xfrm flipH="1">
              <a:off x="5511008" y="2873055"/>
              <a:ext cx="1574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364957" y="3661249"/>
              <a:ext cx="1722438" cy="11922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43351" name="矩形 2743350"/>
          <p:cNvSpPr/>
          <p:nvPr/>
        </p:nvSpPr>
        <p:spPr>
          <a:xfrm>
            <a:off x="2802500" y="5949280"/>
            <a:ext cx="6302692" cy="406265"/>
          </a:xfrm>
          <a:prstGeom prst="rect">
            <a:avLst/>
          </a:prstGeom>
        </p:spPr>
        <p:txBody>
          <a:bodyPr wrap="square">
            <a:spAutoFit/>
          </a:bodyPr>
          <a:lstStyle/>
          <a:p>
            <a:pPr lvl="1" indent="0">
              <a:buNone/>
            </a:pPr>
            <a:r>
              <a:rPr lang="zh-CN" altLang="en-US" sz="2400" b="1" dirty="0">
                <a:solidFill>
                  <a:srgbClr val="FF0000"/>
                </a:solidFill>
              </a:rPr>
              <a:t>解决方案：使用独立的</a:t>
            </a:r>
            <a:r>
              <a:rPr lang="en-US" altLang="zh-CN" sz="2400" b="1" dirty="0">
                <a:solidFill>
                  <a:srgbClr val="FF0000"/>
                </a:solidFill>
              </a:rPr>
              <a:t> L1 I$ </a:t>
            </a:r>
            <a:r>
              <a:rPr lang="zh-CN" altLang="en-US" sz="2400" b="1" dirty="0">
                <a:solidFill>
                  <a:srgbClr val="FF0000"/>
                </a:solidFill>
              </a:rPr>
              <a:t>和</a:t>
            </a:r>
            <a:r>
              <a:rPr lang="en-US" altLang="zh-CN" sz="2400" b="1" dirty="0">
                <a:solidFill>
                  <a:srgbClr val="FF0000"/>
                </a:solidFill>
              </a:rPr>
              <a:t> L1 D$</a:t>
            </a:r>
            <a:endParaRPr lang="en-AU" altLang="zh-CN" sz="2400" b="1" dirty="0">
              <a:solidFill>
                <a:srgbClr val="FF0000"/>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Rectangle 2"/>
          <p:cNvSpPr>
            <a:spLocks noGrp="1" noChangeArrowheads="1"/>
          </p:cNvSpPr>
          <p:nvPr>
            <p:ph type="title" idx="4294967295"/>
          </p:nvPr>
        </p:nvSpPr>
        <p:spPr>
          <a:xfrm>
            <a:off x="314672" y="188640"/>
            <a:ext cx="8229600" cy="504056"/>
          </a:xfrm>
        </p:spPr>
        <p:txBody>
          <a:bodyPr>
            <a:normAutofit/>
          </a:bodyPr>
          <a:lstStyle/>
          <a:p>
            <a:r>
              <a:rPr lang="zh-CN" altLang="en-US" sz="3200" dirty="0">
                <a:solidFill>
                  <a:schemeClr val="accent1"/>
                </a:solidFill>
              </a:rPr>
              <a:t>结构冒险</a:t>
            </a:r>
            <a:r>
              <a:rPr lang="en-US" sz="3200" dirty="0">
                <a:solidFill>
                  <a:schemeClr val="accent1"/>
                </a:solidFill>
              </a:rPr>
              <a:t> #2: </a:t>
            </a:r>
            <a:r>
              <a:rPr lang="zh-CN" altLang="en-US" sz="3200" dirty="0">
                <a:solidFill>
                  <a:schemeClr val="accent1"/>
                </a:solidFill>
              </a:rPr>
              <a:t>寄存器</a:t>
            </a:r>
            <a:r>
              <a:rPr lang="en-US" sz="3200" dirty="0">
                <a:solidFill>
                  <a:schemeClr val="accent1"/>
                </a:solidFill>
              </a:rPr>
              <a:t> (1/2)</a:t>
            </a:r>
          </a:p>
        </p:txBody>
      </p:sp>
      <p:grpSp>
        <p:nvGrpSpPr>
          <p:cNvPr id="2" name="Group 4"/>
          <p:cNvGrpSpPr/>
          <p:nvPr/>
        </p:nvGrpSpPr>
        <p:grpSpPr bwMode="auto">
          <a:xfrm>
            <a:off x="6561931" y="1962151"/>
            <a:ext cx="1090612" cy="2986087"/>
            <a:chOff x="2897" y="1099"/>
            <a:chExt cx="687" cy="1881"/>
          </a:xfrm>
        </p:grpSpPr>
        <p:sp>
          <p:nvSpPr>
            <p:cNvPr id="2747397" name="Oval 5"/>
            <p:cNvSpPr>
              <a:spLocks noChangeArrowheads="1"/>
            </p:cNvSpPr>
            <p:nvPr/>
          </p:nvSpPr>
          <p:spPr bwMode="auto">
            <a:xfrm>
              <a:off x="2897" y="2481"/>
              <a:ext cx="623" cy="499"/>
            </a:xfrm>
            <a:prstGeom prst="ellipse">
              <a:avLst/>
            </a:prstGeom>
            <a:noFill/>
            <a:ln w="57150">
              <a:solidFill>
                <a:schemeClr val="accent1"/>
              </a:solidFill>
              <a:round/>
            </a:ln>
            <a:effectLst/>
          </p:spPr>
          <p:txBody>
            <a:bodyPr wrap="none" anchor="ctr"/>
            <a:lstStyle/>
            <a:p>
              <a:endParaRPr lang="en-US"/>
            </a:p>
          </p:txBody>
        </p:sp>
        <p:sp>
          <p:nvSpPr>
            <p:cNvPr id="2747398" name="Oval 6"/>
            <p:cNvSpPr>
              <a:spLocks noChangeArrowheads="1"/>
            </p:cNvSpPr>
            <p:nvPr/>
          </p:nvSpPr>
          <p:spPr bwMode="auto">
            <a:xfrm>
              <a:off x="2961" y="1099"/>
              <a:ext cx="623" cy="566"/>
            </a:xfrm>
            <a:prstGeom prst="ellipse">
              <a:avLst/>
            </a:prstGeom>
            <a:noFill/>
            <a:ln w="57150">
              <a:solidFill>
                <a:schemeClr val="accent1"/>
              </a:solidFill>
              <a:round/>
            </a:ln>
            <a:effectLst/>
          </p:spPr>
          <p:txBody>
            <a:bodyPr wrap="none" anchor="ctr"/>
            <a:lstStyle/>
            <a:p>
              <a:endParaRPr lang="en-US"/>
            </a:p>
          </p:txBody>
        </p:sp>
      </p:grpSp>
      <p:grpSp>
        <p:nvGrpSpPr>
          <p:cNvPr id="174" name="Group 8"/>
          <p:cNvGrpSpPr/>
          <p:nvPr/>
        </p:nvGrpSpPr>
        <p:grpSpPr bwMode="auto">
          <a:xfrm>
            <a:off x="6112951" y="2155032"/>
            <a:ext cx="539750" cy="458788"/>
            <a:chOff x="2624" y="1200"/>
            <a:chExt cx="340" cy="289"/>
          </a:xfrm>
        </p:grpSpPr>
        <p:sp>
          <p:nvSpPr>
            <p:cNvPr id="331" name="Freeform 9"/>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32" name="Freeform 10"/>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5" name="Group 11"/>
          <p:cNvGrpSpPr/>
          <p:nvPr/>
        </p:nvGrpSpPr>
        <p:grpSpPr bwMode="auto">
          <a:xfrm>
            <a:off x="6112951" y="4364832"/>
            <a:ext cx="539750" cy="458788"/>
            <a:chOff x="2624" y="2592"/>
            <a:chExt cx="340" cy="289"/>
          </a:xfrm>
        </p:grpSpPr>
        <p:sp>
          <p:nvSpPr>
            <p:cNvPr id="329" name="Freeform 12"/>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30" name="Freeform 13"/>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176" name="Rectangle 14"/>
          <p:cNvSpPr>
            <a:spLocks noChangeArrowheads="1"/>
          </p:cNvSpPr>
          <p:nvPr/>
        </p:nvSpPr>
        <p:spPr bwMode="auto">
          <a:xfrm>
            <a:off x="6082788" y="4368007"/>
            <a:ext cx="463550"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178" name="Line 16"/>
          <p:cNvSpPr>
            <a:spLocks noChangeShapeType="1"/>
          </p:cNvSpPr>
          <p:nvPr/>
        </p:nvSpPr>
        <p:spPr bwMode="auto">
          <a:xfrm>
            <a:off x="3509451" y="1583532"/>
            <a:ext cx="6311900" cy="0"/>
          </a:xfrm>
          <a:prstGeom prst="line">
            <a:avLst/>
          </a:prstGeom>
          <a:noFill/>
          <a:ln w="38100">
            <a:solidFill>
              <a:schemeClr val="tx1"/>
            </a:solidFill>
            <a:round/>
            <a:tailEnd type="triangle" w="med" len="med"/>
          </a:ln>
          <a:effectLst/>
        </p:spPr>
        <p:txBody>
          <a:bodyPr wrap="none" anchor="ctr"/>
          <a:lstStyle/>
          <a:p>
            <a:endParaRPr lang="en-US"/>
          </a:p>
        </p:txBody>
      </p:sp>
      <p:sp>
        <p:nvSpPr>
          <p:cNvPr id="184" name="Line 22"/>
          <p:cNvSpPr>
            <a:spLocks noChangeShapeType="1"/>
          </p:cNvSpPr>
          <p:nvPr/>
        </p:nvSpPr>
        <p:spPr bwMode="auto">
          <a:xfrm>
            <a:off x="46905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85" name="Line 23"/>
          <p:cNvSpPr>
            <a:spLocks noChangeShapeType="1"/>
          </p:cNvSpPr>
          <p:nvPr/>
        </p:nvSpPr>
        <p:spPr bwMode="auto">
          <a:xfrm>
            <a:off x="53763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86" name="Line 24"/>
          <p:cNvSpPr>
            <a:spLocks noChangeShapeType="1"/>
          </p:cNvSpPr>
          <p:nvPr/>
        </p:nvSpPr>
        <p:spPr bwMode="auto">
          <a:xfrm>
            <a:off x="60621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87" name="Line 25"/>
          <p:cNvSpPr>
            <a:spLocks noChangeShapeType="1"/>
          </p:cNvSpPr>
          <p:nvPr/>
        </p:nvSpPr>
        <p:spPr bwMode="auto">
          <a:xfrm>
            <a:off x="67479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88" name="Line 26"/>
          <p:cNvSpPr>
            <a:spLocks noChangeShapeType="1"/>
          </p:cNvSpPr>
          <p:nvPr/>
        </p:nvSpPr>
        <p:spPr bwMode="auto">
          <a:xfrm>
            <a:off x="74337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89" name="Line 27"/>
          <p:cNvSpPr>
            <a:spLocks noChangeShapeType="1"/>
          </p:cNvSpPr>
          <p:nvPr/>
        </p:nvSpPr>
        <p:spPr bwMode="auto">
          <a:xfrm>
            <a:off x="81195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90" name="Line 28"/>
          <p:cNvSpPr>
            <a:spLocks noChangeShapeType="1"/>
          </p:cNvSpPr>
          <p:nvPr/>
        </p:nvSpPr>
        <p:spPr bwMode="auto">
          <a:xfrm>
            <a:off x="8805351" y="1710532"/>
            <a:ext cx="0" cy="4114800"/>
          </a:xfrm>
          <a:prstGeom prst="line">
            <a:avLst/>
          </a:prstGeom>
          <a:noFill/>
          <a:ln w="25400">
            <a:solidFill>
              <a:schemeClr val="tx1"/>
            </a:solidFill>
            <a:prstDash val="sysDot"/>
            <a:round/>
          </a:ln>
          <a:effectLst/>
        </p:spPr>
        <p:txBody>
          <a:bodyPr wrap="none" anchor="ctr"/>
          <a:lstStyle/>
          <a:p>
            <a:endParaRPr lang="en-US"/>
          </a:p>
        </p:txBody>
      </p:sp>
      <p:sp>
        <p:nvSpPr>
          <p:cNvPr id="191" name="Line 29"/>
          <p:cNvSpPr>
            <a:spLocks noChangeShapeType="1"/>
          </p:cNvSpPr>
          <p:nvPr/>
        </p:nvSpPr>
        <p:spPr bwMode="auto">
          <a:xfrm>
            <a:off x="9491151" y="1710532"/>
            <a:ext cx="0" cy="4114800"/>
          </a:xfrm>
          <a:prstGeom prst="line">
            <a:avLst/>
          </a:prstGeom>
          <a:noFill/>
          <a:ln w="25400">
            <a:solidFill>
              <a:schemeClr val="tx1"/>
            </a:solidFill>
            <a:prstDash val="sysDot"/>
            <a:round/>
          </a:ln>
          <a:effectLst/>
        </p:spPr>
        <p:txBody>
          <a:bodyPr wrap="none" anchor="ctr"/>
          <a:lstStyle/>
          <a:p>
            <a:endParaRPr lang="en-US"/>
          </a:p>
        </p:txBody>
      </p:sp>
      <p:grpSp>
        <p:nvGrpSpPr>
          <p:cNvPr id="192" name="Group 30"/>
          <p:cNvGrpSpPr/>
          <p:nvPr/>
        </p:nvGrpSpPr>
        <p:grpSpPr bwMode="auto">
          <a:xfrm>
            <a:off x="5547801" y="2078832"/>
            <a:ext cx="339725" cy="763588"/>
            <a:chOff x="2268" y="1152"/>
            <a:chExt cx="214" cy="481"/>
          </a:xfrm>
        </p:grpSpPr>
        <p:sp>
          <p:nvSpPr>
            <p:cNvPr id="327" name="Freeform 31"/>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8" name="Rectangle 32"/>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3" name="Group 33"/>
          <p:cNvGrpSpPr/>
          <p:nvPr/>
        </p:nvGrpSpPr>
        <p:grpSpPr bwMode="auto">
          <a:xfrm>
            <a:off x="4049201" y="2231232"/>
            <a:ext cx="569913" cy="458788"/>
            <a:chOff x="1324" y="1248"/>
            <a:chExt cx="359" cy="289"/>
          </a:xfrm>
        </p:grpSpPr>
        <p:sp>
          <p:nvSpPr>
            <p:cNvPr id="323" name="Rectangle 34"/>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24" name="Group 35"/>
            <p:cNvGrpSpPr/>
            <p:nvPr/>
          </p:nvGrpSpPr>
          <p:grpSpPr bwMode="auto">
            <a:xfrm>
              <a:off x="1343" y="1248"/>
              <a:ext cx="340" cy="289"/>
              <a:chOff x="1343" y="1248"/>
              <a:chExt cx="340" cy="289"/>
            </a:xfrm>
          </p:grpSpPr>
          <p:sp>
            <p:nvSpPr>
              <p:cNvPr id="325" name="Freeform 36"/>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6" name="Freeform 37"/>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194" name="Rectangle 38"/>
          <p:cNvSpPr>
            <a:spLocks noChangeArrowheads="1"/>
          </p:cNvSpPr>
          <p:nvPr/>
        </p:nvSpPr>
        <p:spPr bwMode="auto">
          <a:xfrm>
            <a:off x="4779451" y="2242344"/>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95" name="Group 39"/>
          <p:cNvGrpSpPr/>
          <p:nvPr/>
        </p:nvGrpSpPr>
        <p:grpSpPr bwMode="auto">
          <a:xfrm>
            <a:off x="4809613" y="2231232"/>
            <a:ext cx="469900" cy="458788"/>
            <a:chOff x="1803" y="1248"/>
            <a:chExt cx="296" cy="289"/>
          </a:xfrm>
        </p:grpSpPr>
        <p:sp>
          <p:nvSpPr>
            <p:cNvPr id="321" name="Freeform 40"/>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2" name="Freeform 41"/>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196" name="Line 42"/>
          <p:cNvSpPr>
            <a:spLocks noChangeShapeType="1"/>
          </p:cNvSpPr>
          <p:nvPr/>
        </p:nvSpPr>
        <p:spPr bwMode="auto">
          <a:xfrm>
            <a:off x="4627051" y="2459832"/>
            <a:ext cx="152400" cy="0"/>
          </a:xfrm>
          <a:prstGeom prst="line">
            <a:avLst/>
          </a:prstGeom>
          <a:noFill/>
          <a:ln w="25400">
            <a:solidFill>
              <a:schemeClr val="tx1"/>
            </a:solidFill>
            <a:round/>
          </a:ln>
          <a:effectLst/>
        </p:spPr>
        <p:txBody>
          <a:bodyPr wrap="none" anchor="ctr"/>
          <a:lstStyle/>
          <a:p>
            <a:endParaRPr lang="en-US"/>
          </a:p>
        </p:txBody>
      </p:sp>
      <p:sp>
        <p:nvSpPr>
          <p:cNvPr id="197" name="Freeform 43"/>
          <p:cNvSpPr/>
          <p:nvPr/>
        </p:nvSpPr>
        <p:spPr bwMode="auto">
          <a:xfrm>
            <a:off x="4725476" y="2307432"/>
            <a:ext cx="76200"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98" name="Line 44"/>
          <p:cNvSpPr>
            <a:spLocks noChangeShapeType="1"/>
          </p:cNvSpPr>
          <p:nvPr/>
        </p:nvSpPr>
        <p:spPr bwMode="auto">
          <a:xfrm>
            <a:off x="5287451" y="2307432"/>
            <a:ext cx="249238" cy="0"/>
          </a:xfrm>
          <a:prstGeom prst="line">
            <a:avLst/>
          </a:prstGeom>
          <a:noFill/>
          <a:ln w="25400">
            <a:solidFill>
              <a:schemeClr val="tx1"/>
            </a:solidFill>
            <a:round/>
          </a:ln>
          <a:effectLst/>
        </p:spPr>
        <p:txBody>
          <a:bodyPr wrap="none" anchor="ctr"/>
          <a:lstStyle/>
          <a:p>
            <a:endParaRPr lang="en-US"/>
          </a:p>
        </p:txBody>
      </p:sp>
      <p:sp>
        <p:nvSpPr>
          <p:cNvPr id="199" name="Rectangle 45"/>
          <p:cNvSpPr>
            <a:spLocks noChangeArrowheads="1"/>
          </p:cNvSpPr>
          <p:nvPr/>
        </p:nvSpPr>
        <p:spPr bwMode="auto">
          <a:xfrm>
            <a:off x="6076438" y="2234407"/>
            <a:ext cx="530225"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00" name="Rectangle 46"/>
          <p:cNvSpPr>
            <a:spLocks noChangeArrowheads="1"/>
          </p:cNvSpPr>
          <p:nvPr/>
        </p:nvSpPr>
        <p:spPr bwMode="auto">
          <a:xfrm>
            <a:off x="6857488" y="2234407"/>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01" name="Group 47"/>
          <p:cNvGrpSpPr/>
          <p:nvPr/>
        </p:nvGrpSpPr>
        <p:grpSpPr bwMode="auto">
          <a:xfrm>
            <a:off x="6900351" y="2231232"/>
            <a:ext cx="450850" cy="458788"/>
            <a:chOff x="3120" y="1248"/>
            <a:chExt cx="284" cy="289"/>
          </a:xfrm>
        </p:grpSpPr>
        <p:sp>
          <p:nvSpPr>
            <p:cNvPr id="319" name="Freeform 48"/>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0" name="Freeform 49"/>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02" name="Line 50"/>
          <p:cNvSpPr>
            <a:spLocks noChangeShapeType="1"/>
          </p:cNvSpPr>
          <p:nvPr/>
        </p:nvSpPr>
        <p:spPr bwMode="auto">
          <a:xfrm>
            <a:off x="6666988" y="2459832"/>
            <a:ext cx="220663" cy="0"/>
          </a:xfrm>
          <a:prstGeom prst="line">
            <a:avLst/>
          </a:prstGeom>
          <a:noFill/>
          <a:ln w="25400">
            <a:solidFill>
              <a:schemeClr val="tx1"/>
            </a:solidFill>
            <a:round/>
          </a:ln>
          <a:effectLst/>
        </p:spPr>
        <p:txBody>
          <a:bodyPr wrap="none" anchor="ctr"/>
          <a:lstStyle/>
          <a:p>
            <a:endParaRPr lang="en-US"/>
          </a:p>
        </p:txBody>
      </p:sp>
      <p:sp>
        <p:nvSpPr>
          <p:cNvPr id="203" name="Line 51"/>
          <p:cNvSpPr>
            <a:spLocks noChangeShapeType="1"/>
          </p:cNvSpPr>
          <p:nvPr/>
        </p:nvSpPr>
        <p:spPr bwMode="auto">
          <a:xfrm>
            <a:off x="5898638" y="2459832"/>
            <a:ext cx="246063" cy="0"/>
          </a:xfrm>
          <a:prstGeom prst="line">
            <a:avLst/>
          </a:prstGeom>
          <a:noFill/>
          <a:ln w="25400">
            <a:solidFill>
              <a:schemeClr val="tx1"/>
            </a:solidFill>
            <a:round/>
          </a:ln>
          <a:effectLst/>
        </p:spPr>
        <p:txBody>
          <a:bodyPr wrap="none" anchor="ctr"/>
          <a:lstStyle/>
          <a:p>
            <a:endParaRPr lang="en-US"/>
          </a:p>
        </p:txBody>
      </p:sp>
      <p:sp>
        <p:nvSpPr>
          <p:cNvPr id="204" name="Freeform 52"/>
          <p:cNvSpPr/>
          <p:nvPr/>
        </p:nvSpPr>
        <p:spPr bwMode="auto">
          <a:xfrm>
            <a:off x="6090726" y="2459832"/>
            <a:ext cx="684213"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05" name="Line 53"/>
          <p:cNvSpPr>
            <a:spLocks noChangeShapeType="1"/>
          </p:cNvSpPr>
          <p:nvPr/>
        </p:nvSpPr>
        <p:spPr bwMode="auto">
          <a:xfrm>
            <a:off x="5287451" y="2612232"/>
            <a:ext cx="249238" cy="0"/>
          </a:xfrm>
          <a:prstGeom prst="line">
            <a:avLst/>
          </a:prstGeom>
          <a:noFill/>
          <a:ln w="25400">
            <a:solidFill>
              <a:schemeClr val="tx1"/>
            </a:solidFill>
            <a:round/>
          </a:ln>
          <a:effectLst/>
        </p:spPr>
        <p:txBody>
          <a:bodyPr wrap="none" anchor="ctr"/>
          <a:lstStyle/>
          <a:p>
            <a:endParaRPr lang="en-US"/>
          </a:p>
        </p:txBody>
      </p:sp>
      <p:sp>
        <p:nvSpPr>
          <p:cNvPr id="206" name="Freeform 54"/>
          <p:cNvSpPr/>
          <p:nvPr/>
        </p:nvSpPr>
        <p:spPr bwMode="auto">
          <a:xfrm>
            <a:off x="5435088" y="2451894"/>
            <a:ext cx="53498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07" name="Group 55"/>
          <p:cNvGrpSpPr/>
          <p:nvPr/>
        </p:nvGrpSpPr>
        <p:grpSpPr bwMode="auto">
          <a:xfrm>
            <a:off x="4727063" y="2790032"/>
            <a:ext cx="3327400" cy="814388"/>
            <a:chOff x="1751" y="1600"/>
            <a:chExt cx="2096" cy="513"/>
          </a:xfrm>
        </p:grpSpPr>
        <p:grpSp>
          <p:nvGrpSpPr>
            <p:cNvPr id="291" name="Group 56"/>
            <p:cNvGrpSpPr/>
            <p:nvPr/>
          </p:nvGrpSpPr>
          <p:grpSpPr bwMode="auto">
            <a:xfrm>
              <a:off x="2695" y="1600"/>
              <a:ext cx="214" cy="481"/>
              <a:chOff x="2695" y="1600"/>
              <a:chExt cx="214" cy="481"/>
            </a:xfrm>
          </p:grpSpPr>
          <p:sp>
            <p:nvSpPr>
              <p:cNvPr id="317" name="Freeform 57"/>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8" name="Rectangle 58"/>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92" name="Group 59"/>
            <p:cNvGrpSpPr/>
            <p:nvPr/>
          </p:nvGrpSpPr>
          <p:grpSpPr bwMode="auto">
            <a:xfrm>
              <a:off x="1751" y="1696"/>
              <a:ext cx="359" cy="289"/>
              <a:chOff x="1751" y="1696"/>
              <a:chExt cx="359" cy="289"/>
            </a:xfrm>
          </p:grpSpPr>
          <p:sp>
            <p:nvSpPr>
              <p:cNvPr id="313" name="Rectangle 60"/>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4" name="Group 61"/>
              <p:cNvGrpSpPr/>
              <p:nvPr/>
            </p:nvGrpSpPr>
            <p:grpSpPr bwMode="auto">
              <a:xfrm>
                <a:off x="1770" y="1696"/>
                <a:ext cx="340" cy="289"/>
                <a:chOff x="1770" y="1696"/>
                <a:chExt cx="340" cy="289"/>
              </a:xfrm>
            </p:grpSpPr>
            <p:sp>
              <p:nvSpPr>
                <p:cNvPr id="315" name="Freeform 62"/>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6" name="Freeform 63"/>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93" name="Rectangle 64"/>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94" name="Group 65"/>
            <p:cNvGrpSpPr/>
            <p:nvPr/>
          </p:nvGrpSpPr>
          <p:grpSpPr bwMode="auto">
            <a:xfrm>
              <a:off x="2230" y="1696"/>
              <a:ext cx="296" cy="289"/>
              <a:chOff x="2230" y="1696"/>
              <a:chExt cx="296" cy="289"/>
            </a:xfrm>
          </p:grpSpPr>
          <p:sp>
            <p:nvSpPr>
              <p:cNvPr id="311" name="Freeform 66"/>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2" name="Freeform 67"/>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95" name="Line 68"/>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96" name="Freeform 69"/>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97" name="Line 70"/>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98" name="Rectangle 71"/>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99" name="Group 72"/>
            <p:cNvGrpSpPr/>
            <p:nvPr/>
          </p:nvGrpSpPr>
          <p:grpSpPr bwMode="auto">
            <a:xfrm>
              <a:off x="3079" y="1696"/>
              <a:ext cx="325" cy="289"/>
              <a:chOff x="3079" y="1696"/>
              <a:chExt cx="325" cy="289"/>
            </a:xfrm>
          </p:grpSpPr>
          <p:sp>
            <p:nvSpPr>
              <p:cNvPr id="309" name="Freeform 73"/>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0" name="Freeform 74"/>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300" name="Rectangle 75"/>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301" name="Group 76"/>
            <p:cNvGrpSpPr/>
            <p:nvPr/>
          </p:nvGrpSpPr>
          <p:grpSpPr bwMode="auto">
            <a:xfrm>
              <a:off x="3547" y="1696"/>
              <a:ext cx="284" cy="289"/>
              <a:chOff x="3547" y="1696"/>
              <a:chExt cx="284" cy="289"/>
            </a:xfrm>
          </p:grpSpPr>
          <p:sp>
            <p:nvSpPr>
              <p:cNvPr id="307" name="Freeform 77"/>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08" name="Freeform 78"/>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302" name="Line 79"/>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303" name="Line 80"/>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304" name="Freeform 81"/>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05" name="Line 82"/>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306" name="Freeform 83"/>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08" name="Group 84"/>
          <p:cNvGrpSpPr/>
          <p:nvPr/>
        </p:nvGrpSpPr>
        <p:grpSpPr bwMode="auto">
          <a:xfrm>
            <a:off x="5404926" y="3501232"/>
            <a:ext cx="3327400" cy="814388"/>
            <a:chOff x="2178" y="2048"/>
            <a:chExt cx="2096" cy="513"/>
          </a:xfrm>
        </p:grpSpPr>
        <p:grpSp>
          <p:nvGrpSpPr>
            <p:cNvPr id="263" name="Group 85"/>
            <p:cNvGrpSpPr/>
            <p:nvPr/>
          </p:nvGrpSpPr>
          <p:grpSpPr bwMode="auto">
            <a:xfrm>
              <a:off x="3122" y="2048"/>
              <a:ext cx="214" cy="481"/>
              <a:chOff x="3122" y="2048"/>
              <a:chExt cx="214" cy="481"/>
            </a:xfrm>
          </p:grpSpPr>
          <p:sp>
            <p:nvSpPr>
              <p:cNvPr id="289" name="Freeform 86"/>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90" name="Rectangle 87"/>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64" name="Group 88"/>
            <p:cNvGrpSpPr/>
            <p:nvPr/>
          </p:nvGrpSpPr>
          <p:grpSpPr bwMode="auto">
            <a:xfrm>
              <a:off x="2178" y="2144"/>
              <a:ext cx="359" cy="289"/>
              <a:chOff x="2178" y="2144"/>
              <a:chExt cx="359" cy="289"/>
            </a:xfrm>
          </p:grpSpPr>
          <p:sp>
            <p:nvSpPr>
              <p:cNvPr id="285" name="Rectangle 89"/>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86" name="Group 90"/>
              <p:cNvGrpSpPr/>
              <p:nvPr/>
            </p:nvGrpSpPr>
            <p:grpSpPr bwMode="auto">
              <a:xfrm>
                <a:off x="2197" y="2144"/>
                <a:ext cx="340" cy="289"/>
                <a:chOff x="2197" y="2144"/>
                <a:chExt cx="340" cy="289"/>
              </a:xfrm>
            </p:grpSpPr>
            <p:sp>
              <p:nvSpPr>
                <p:cNvPr id="287" name="Freeform 91"/>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8" name="Freeform 92"/>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65" name="Rectangle 93"/>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66" name="Group 94"/>
            <p:cNvGrpSpPr/>
            <p:nvPr/>
          </p:nvGrpSpPr>
          <p:grpSpPr bwMode="auto">
            <a:xfrm>
              <a:off x="2657" y="2144"/>
              <a:ext cx="296" cy="289"/>
              <a:chOff x="2657" y="2144"/>
              <a:chExt cx="296" cy="289"/>
            </a:xfrm>
          </p:grpSpPr>
          <p:sp>
            <p:nvSpPr>
              <p:cNvPr id="283" name="Freeform 95"/>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4" name="Freeform 96"/>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67" name="Line 97"/>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68" name="Freeform 98"/>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9" name="Line 99"/>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0" name="Rectangle 100"/>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1" name="Group 101"/>
            <p:cNvGrpSpPr/>
            <p:nvPr/>
          </p:nvGrpSpPr>
          <p:grpSpPr bwMode="auto">
            <a:xfrm>
              <a:off x="3506" y="2144"/>
              <a:ext cx="325" cy="289"/>
              <a:chOff x="3506" y="2144"/>
              <a:chExt cx="325" cy="289"/>
            </a:xfrm>
          </p:grpSpPr>
          <p:sp>
            <p:nvSpPr>
              <p:cNvPr id="281" name="Freeform 102"/>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2" name="Freeform 103"/>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2" name="Rectangle 104"/>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3" name="Group 105"/>
            <p:cNvGrpSpPr/>
            <p:nvPr/>
          </p:nvGrpSpPr>
          <p:grpSpPr bwMode="auto">
            <a:xfrm>
              <a:off x="3974" y="2144"/>
              <a:ext cx="284" cy="289"/>
              <a:chOff x="3974" y="2144"/>
              <a:chExt cx="284" cy="289"/>
            </a:xfrm>
          </p:grpSpPr>
          <p:sp>
            <p:nvSpPr>
              <p:cNvPr id="279" name="Freeform 106"/>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0" name="Freeform 107"/>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 name="Line 108"/>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5" name="Line 109"/>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 name="Freeform 110"/>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7" name="Line 111"/>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8" name="Freeform 112"/>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09" name="Group 113"/>
          <p:cNvGrpSpPr/>
          <p:nvPr/>
        </p:nvGrpSpPr>
        <p:grpSpPr bwMode="auto">
          <a:xfrm>
            <a:off x="7581388" y="4212432"/>
            <a:ext cx="339725" cy="763588"/>
            <a:chOff x="3549" y="2496"/>
            <a:chExt cx="214" cy="481"/>
          </a:xfrm>
        </p:grpSpPr>
        <p:sp>
          <p:nvSpPr>
            <p:cNvPr id="261" name="Freeform 114"/>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2" name="Rectangle 115"/>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10" name="Rectangle 116"/>
          <p:cNvSpPr>
            <a:spLocks noChangeArrowheads="1"/>
          </p:cNvSpPr>
          <p:nvPr/>
        </p:nvSpPr>
        <p:spPr bwMode="auto">
          <a:xfrm>
            <a:off x="6813038" y="4375944"/>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1" name="Group 117"/>
          <p:cNvGrpSpPr/>
          <p:nvPr/>
        </p:nvGrpSpPr>
        <p:grpSpPr bwMode="auto">
          <a:xfrm>
            <a:off x="6843201" y="4364832"/>
            <a:ext cx="469900" cy="458788"/>
            <a:chOff x="3084" y="2592"/>
            <a:chExt cx="296" cy="289"/>
          </a:xfrm>
        </p:grpSpPr>
        <p:sp>
          <p:nvSpPr>
            <p:cNvPr id="259" name="Freeform 118"/>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0" name="Freeform 119"/>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2" name="Line 120"/>
          <p:cNvSpPr>
            <a:spLocks noChangeShapeType="1"/>
          </p:cNvSpPr>
          <p:nvPr/>
        </p:nvSpPr>
        <p:spPr bwMode="auto">
          <a:xfrm>
            <a:off x="6660638" y="4593432"/>
            <a:ext cx="152400" cy="0"/>
          </a:xfrm>
          <a:prstGeom prst="line">
            <a:avLst/>
          </a:prstGeom>
          <a:noFill/>
          <a:ln w="25400">
            <a:solidFill>
              <a:schemeClr val="tx1"/>
            </a:solidFill>
            <a:round/>
          </a:ln>
          <a:effectLst/>
        </p:spPr>
        <p:txBody>
          <a:bodyPr wrap="none" anchor="ctr"/>
          <a:lstStyle/>
          <a:p>
            <a:endParaRPr lang="en-US"/>
          </a:p>
        </p:txBody>
      </p:sp>
      <p:sp>
        <p:nvSpPr>
          <p:cNvPr id="213" name="Freeform 121"/>
          <p:cNvSpPr/>
          <p:nvPr/>
        </p:nvSpPr>
        <p:spPr bwMode="auto">
          <a:xfrm>
            <a:off x="6759063" y="4441032"/>
            <a:ext cx="76200" cy="153988"/>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14" name="Line 122"/>
          <p:cNvSpPr>
            <a:spLocks noChangeShapeType="1"/>
          </p:cNvSpPr>
          <p:nvPr/>
        </p:nvSpPr>
        <p:spPr bwMode="auto">
          <a:xfrm>
            <a:off x="7321038" y="4441032"/>
            <a:ext cx="249238" cy="0"/>
          </a:xfrm>
          <a:prstGeom prst="line">
            <a:avLst/>
          </a:prstGeom>
          <a:noFill/>
          <a:ln w="25400">
            <a:solidFill>
              <a:schemeClr val="tx1"/>
            </a:solidFill>
            <a:round/>
          </a:ln>
          <a:effectLst/>
        </p:spPr>
        <p:txBody>
          <a:bodyPr wrap="none" anchor="ctr"/>
          <a:lstStyle/>
          <a:p>
            <a:endParaRPr lang="en-US"/>
          </a:p>
        </p:txBody>
      </p:sp>
      <p:sp>
        <p:nvSpPr>
          <p:cNvPr id="215" name="Rectangle 123"/>
          <p:cNvSpPr>
            <a:spLocks noChangeArrowheads="1"/>
          </p:cNvSpPr>
          <p:nvPr/>
        </p:nvSpPr>
        <p:spPr bwMode="auto">
          <a:xfrm>
            <a:off x="8110026" y="4368007"/>
            <a:ext cx="530225"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16" name="Group 124"/>
          <p:cNvGrpSpPr/>
          <p:nvPr/>
        </p:nvGrpSpPr>
        <p:grpSpPr bwMode="auto">
          <a:xfrm>
            <a:off x="8190988" y="4364832"/>
            <a:ext cx="515938" cy="458788"/>
            <a:chOff x="3933" y="2592"/>
            <a:chExt cx="325" cy="289"/>
          </a:xfrm>
        </p:grpSpPr>
        <p:sp>
          <p:nvSpPr>
            <p:cNvPr id="257" name="Freeform 125"/>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8" name="Freeform 126"/>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7" name="Rectangle 127"/>
          <p:cNvSpPr>
            <a:spLocks noChangeArrowheads="1"/>
          </p:cNvSpPr>
          <p:nvPr/>
        </p:nvSpPr>
        <p:spPr bwMode="auto">
          <a:xfrm>
            <a:off x="8891076" y="4368007"/>
            <a:ext cx="519113" cy="298450"/>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8" name="Group 128"/>
          <p:cNvGrpSpPr/>
          <p:nvPr/>
        </p:nvGrpSpPr>
        <p:grpSpPr bwMode="auto">
          <a:xfrm>
            <a:off x="8933938" y="4364832"/>
            <a:ext cx="450850" cy="458788"/>
            <a:chOff x="4401" y="2592"/>
            <a:chExt cx="284" cy="289"/>
          </a:xfrm>
        </p:grpSpPr>
        <p:sp>
          <p:nvSpPr>
            <p:cNvPr id="255" name="Freeform 129"/>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6" name="Freeform 130"/>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9" name="Line 131"/>
          <p:cNvSpPr>
            <a:spLocks noChangeShapeType="1"/>
          </p:cNvSpPr>
          <p:nvPr/>
        </p:nvSpPr>
        <p:spPr bwMode="auto">
          <a:xfrm>
            <a:off x="8700576" y="4593432"/>
            <a:ext cx="220663" cy="0"/>
          </a:xfrm>
          <a:prstGeom prst="line">
            <a:avLst/>
          </a:prstGeom>
          <a:noFill/>
          <a:ln w="25400">
            <a:solidFill>
              <a:schemeClr val="tx1"/>
            </a:solidFill>
            <a:round/>
          </a:ln>
          <a:effectLst/>
        </p:spPr>
        <p:txBody>
          <a:bodyPr wrap="none" anchor="ctr"/>
          <a:lstStyle/>
          <a:p>
            <a:endParaRPr lang="en-US"/>
          </a:p>
        </p:txBody>
      </p:sp>
      <p:sp>
        <p:nvSpPr>
          <p:cNvPr id="220" name="Line 132"/>
          <p:cNvSpPr>
            <a:spLocks noChangeShapeType="1"/>
          </p:cNvSpPr>
          <p:nvPr/>
        </p:nvSpPr>
        <p:spPr bwMode="auto">
          <a:xfrm>
            <a:off x="7932226" y="4593432"/>
            <a:ext cx="246063" cy="0"/>
          </a:xfrm>
          <a:prstGeom prst="line">
            <a:avLst/>
          </a:prstGeom>
          <a:noFill/>
          <a:ln w="25400">
            <a:solidFill>
              <a:schemeClr val="tx1"/>
            </a:solidFill>
            <a:round/>
          </a:ln>
          <a:effectLst/>
        </p:spPr>
        <p:txBody>
          <a:bodyPr wrap="none" anchor="ctr"/>
          <a:lstStyle/>
          <a:p>
            <a:endParaRPr lang="en-US"/>
          </a:p>
        </p:txBody>
      </p:sp>
      <p:sp>
        <p:nvSpPr>
          <p:cNvPr id="221" name="Freeform 133"/>
          <p:cNvSpPr/>
          <p:nvPr/>
        </p:nvSpPr>
        <p:spPr bwMode="auto">
          <a:xfrm>
            <a:off x="8124313" y="4593432"/>
            <a:ext cx="684213" cy="306388"/>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22" name="Line 134"/>
          <p:cNvSpPr>
            <a:spLocks noChangeShapeType="1"/>
          </p:cNvSpPr>
          <p:nvPr/>
        </p:nvSpPr>
        <p:spPr bwMode="auto">
          <a:xfrm>
            <a:off x="7321038" y="4745832"/>
            <a:ext cx="249238" cy="0"/>
          </a:xfrm>
          <a:prstGeom prst="line">
            <a:avLst/>
          </a:prstGeom>
          <a:noFill/>
          <a:ln w="25400">
            <a:solidFill>
              <a:schemeClr val="tx1"/>
            </a:solidFill>
            <a:round/>
          </a:ln>
          <a:effectLst/>
        </p:spPr>
        <p:txBody>
          <a:bodyPr wrap="none" anchor="ctr"/>
          <a:lstStyle/>
          <a:p>
            <a:endParaRPr lang="en-US"/>
          </a:p>
        </p:txBody>
      </p:sp>
      <p:sp>
        <p:nvSpPr>
          <p:cNvPr id="223" name="Freeform 135"/>
          <p:cNvSpPr/>
          <p:nvPr/>
        </p:nvSpPr>
        <p:spPr bwMode="auto">
          <a:xfrm>
            <a:off x="7468676" y="4585494"/>
            <a:ext cx="534988" cy="441325"/>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24" name="Group 136"/>
          <p:cNvGrpSpPr/>
          <p:nvPr/>
        </p:nvGrpSpPr>
        <p:grpSpPr bwMode="auto">
          <a:xfrm>
            <a:off x="6760651" y="4923632"/>
            <a:ext cx="3327400" cy="814388"/>
            <a:chOff x="3032" y="2944"/>
            <a:chExt cx="2096" cy="513"/>
          </a:xfrm>
        </p:grpSpPr>
        <p:grpSp>
          <p:nvGrpSpPr>
            <p:cNvPr id="227" name="Group 137"/>
            <p:cNvGrpSpPr/>
            <p:nvPr/>
          </p:nvGrpSpPr>
          <p:grpSpPr bwMode="auto">
            <a:xfrm>
              <a:off x="3976" y="2944"/>
              <a:ext cx="214" cy="481"/>
              <a:chOff x="3976" y="2944"/>
              <a:chExt cx="214" cy="481"/>
            </a:xfrm>
          </p:grpSpPr>
          <p:sp>
            <p:nvSpPr>
              <p:cNvPr id="253" name="Freeform 138"/>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4" name="Rectangle 139"/>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28" name="Group 140"/>
            <p:cNvGrpSpPr/>
            <p:nvPr/>
          </p:nvGrpSpPr>
          <p:grpSpPr bwMode="auto">
            <a:xfrm>
              <a:off x="3032" y="3040"/>
              <a:ext cx="359" cy="289"/>
              <a:chOff x="3032" y="3040"/>
              <a:chExt cx="359" cy="289"/>
            </a:xfrm>
          </p:grpSpPr>
          <p:sp>
            <p:nvSpPr>
              <p:cNvPr id="249" name="Rectangle 141"/>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50" name="Group 142"/>
              <p:cNvGrpSpPr/>
              <p:nvPr/>
            </p:nvGrpSpPr>
            <p:grpSpPr bwMode="auto">
              <a:xfrm>
                <a:off x="3051" y="3040"/>
                <a:ext cx="340" cy="289"/>
                <a:chOff x="3051" y="3040"/>
                <a:chExt cx="340" cy="289"/>
              </a:xfrm>
            </p:grpSpPr>
            <p:sp>
              <p:nvSpPr>
                <p:cNvPr id="251" name="Freeform 143"/>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2" name="Freeform 144"/>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29" name="Rectangle 145"/>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0" name="Group 146"/>
            <p:cNvGrpSpPr/>
            <p:nvPr/>
          </p:nvGrpSpPr>
          <p:grpSpPr bwMode="auto">
            <a:xfrm>
              <a:off x="3511" y="3040"/>
              <a:ext cx="296" cy="289"/>
              <a:chOff x="3511" y="3040"/>
              <a:chExt cx="296" cy="289"/>
            </a:xfrm>
          </p:grpSpPr>
          <p:sp>
            <p:nvSpPr>
              <p:cNvPr id="247" name="Freeform 147"/>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8" name="Freeform 148"/>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1" name="Line 149"/>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32" name="Freeform 150"/>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33" name="Line 151"/>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34" name="Rectangle 152"/>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35" name="Group 153"/>
            <p:cNvGrpSpPr/>
            <p:nvPr/>
          </p:nvGrpSpPr>
          <p:grpSpPr bwMode="auto">
            <a:xfrm>
              <a:off x="4360" y="3040"/>
              <a:ext cx="325" cy="289"/>
              <a:chOff x="4360" y="3040"/>
              <a:chExt cx="325" cy="289"/>
            </a:xfrm>
          </p:grpSpPr>
          <p:sp>
            <p:nvSpPr>
              <p:cNvPr id="245" name="Freeform 154"/>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6" name="Freeform 155"/>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6" name="Rectangle 156"/>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7" name="Group 157"/>
            <p:cNvGrpSpPr/>
            <p:nvPr/>
          </p:nvGrpSpPr>
          <p:grpSpPr bwMode="auto">
            <a:xfrm>
              <a:off x="4828" y="3040"/>
              <a:ext cx="284" cy="289"/>
              <a:chOff x="4828" y="3040"/>
              <a:chExt cx="284" cy="289"/>
            </a:xfrm>
          </p:grpSpPr>
          <p:sp>
            <p:nvSpPr>
              <p:cNvPr id="243" name="Freeform 158"/>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4" name="Freeform 159"/>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8" name="Line 160"/>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39" name="Line 161"/>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40" name="Freeform 162"/>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1" name="Line 163"/>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42" name="Freeform 164"/>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26" name="Rectangle 166"/>
          <p:cNvSpPr>
            <a:spLocks noChangeArrowheads="1"/>
          </p:cNvSpPr>
          <p:nvPr/>
        </p:nvSpPr>
        <p:spPr bwMode="auto">
          <a:xfrm>
            <a:off x="4911213" y="1124744"/>
            <a:ext cx="3432175" cy="454025"/>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nvGrpSpPr>
          <p:cNvPr id="8" name="Group 7"/>
          <p:cNvGrpSpPr/>
          <p:nvPr/>
        </p:nvGrpSpPr>
        <p:grpSpPr>
          <a:xfrm>
            <a:off x="7414702" y="2567782"/>
            <a:ext cx="2673350" cy="1697038"/>
            <a:chOff x="6020596" y="3056411"/>
            <a:chExt cx="2673350" cy="1697038"/>
          </a:xfrm>
        </p:grpSpPr>
        <p:sp>
          <p:nvSpPr>
            <p:cNvPr id="3" name="TextBox 2"/>
            <p:cNvSpPr txBox="1"/>
            <p:nvPr/>
          </p:nvSpPr>
          <p:spPr>
            <a:xfrm>
              <a:off x="6847683" y="3160710"/>
              <a:ext cx="1846263" cy="627864"/>
            </a:xfrm>
            <a:prstGeom prst="rect">
              <a:avLst/>
            </a:prstGeom>
            <a:solidFill>
              <a:schemeClr val="bg1"/>
            </a:solidFill>
          </p:spPr>
          <p:txBody>
            <a:bodyPr wrap="square" lIns="0" tIns="0" rIns="0" bIns="0" rtlCol="0">
              <a:spAutoFit/>
            </a:bodyPr>
            <a:lstStyle/>
            <a:p>
              <a:pPr indent="0">
                <a:buNone/>
              </a:pPr>
              <a:r>
                <a:rPr lang="zh-CN" altLang="en-US" sz="2400" dirty="0">
                  <a:solidFill>
                    <a:srgbClr val="FF0000"/>
                  </a:solidFill>
                </a:rPr>
                <a:t>可以同时读写寄存器吗？</a:t>
              </a:r>
              <a:endParaRPr lang="en-US" sz="2400" dirty="0">
                <a:solidFill>
                  <a:srgbClr val="FF0000"/>
                </a:solidFill>
              </a:endParaRPr>
            </a:p>
          </p:txBody>
        </p:sp>
        <p:cxnSp>
          <p:nvCxnSpPr>
            <p:cNvPr id="5" name="Straight Arrow Connector 4"/>
            <p:cNvCxnSpPr/>
            <p:nvPr/>
          </p:nvCxnSpPr>
          <p:spPr>
            <a:xfrm flipH="1" flipV="1">
              <a:off x="6188870" y="3056411"/>
              <a:ext cx="595314" cy="12223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020596" y="3709319"/>
              <a:ext cx="763588" cy="10441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43461" name="Rectangle 165"/>
          <p:cNvSpPr>
            <a:spLocks noChangeArrowheads="1"/>
          </p:cNvSpPr>
          <p:nvPr/>
        </p:nvSpPr>
        <p:spPr bwMode="auto">
          <a:xfrm>
            <a:off x="1600407" y="2037049"/>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dirty="0">
                <a:solidFill>
                  <a:schemeClr val="tx1"/>
                </a:solidFill>
                <a:latin typeface="Arial" panose="020B0604020202020204" pitchFamily="34" charset="0"/>
              </a:rPr>
              <a:t>instr</a:t>
            </a:r>
          </a:p>
          <a:p>
            <a:pPr indent="0" algn="ctr">
              <a:lnSpc>
                <a:spcPct val="80000"/>
              </a:lnSpc>
              <a:buNone/>
            </a:pPr>
            <a:r>
              <a:rPr lang="en-US" sz="2800" b="1" dirty="0">
                <a:solidFill>
                  <a:schemeClr val="tx1"/>
                </a:solidFill>
                <a:latin typeface="Arial" panose="020B0604020202020204" pitchFamily="34" charset="0"/>
              </a:rPr>
              <a:t>order</a:t>
            </a:r>
          </a:p>
        </p:txBody>
      </p:sp>
      <p:grpSp>
        <p:nvGrpSpPr>
          <p:cNvPr id="170" name="组合 169"/>
          <p:cNvGrpSpPr/>
          <p:nvPr/>
        </p:nvGrpSpPr>
        <p:grpSpPr>
          <a:xfrm>
            <a:off x="2824543" y="2217390"/>
            <a:ext cx="1247775" cy="3371850"/>
            <a:chOff x="2831391" y="2057053"/>
            <a:chExt cx="1247775" cy="3371850"/>
          </a:xfrm>
        </p:grpSpPr>
        <p:sp>
          <p:nvSpPr>
            <p:cNvPr id="171" name="Line 15"/>
            <p:cNvSpPr>
              <a:spLocks noChangeShapeType="1"/>
            </p:cNvSpPr>
            <p:nvPr/>
          </p:nvSpPr>
          <p:spPr bwMode="auto">
            <a:xfrm flipH="1">
              <a:off x="2847266" y="2057053"/>
              <a:ext cx="0" cy="3370263"/>
            </a:xfrm>
            <a:prstGeom prst="line">
              <a:avLst/>
            </a:prstGeom>
            <a:noFill/>
            <a:ln w="38100">
              <a:solidFill>
                <a:schemeClr val="tx1"/>
              </a:solidFill>
              <a:round/>
              <a:tailEnd type="triangle" w="med" len="med"/>
            </a:ln>
            <a:effectLst/>
          </p:spPr>
          <p:txBody>
            <a:bodyPr wrap="none" anchor="ctr"/>
            <a:lstStyle/>
            <a:p>
              <a:endParaRPr lang="en-US"/>
            </a:p>
          </p:txBody>
        </p:sp>
        <p:sp>
          <p:nvSpPr>
            <p:cNvPr id="172" name="Rectangle 17"/>
            <p:cNvSpPr>
              <a:spLocks noChangeArrowheads="1"/>
            </p:cNvSpPr>
            <p:nvPr/>
          </p:nvSpPr>
          <p:spPr bwMode="auto">
            <a:xfrm>
              <a:off x="2847266" y="2172941"/>
              <a:ext cx="1028700" cy="454025"/>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Load</a:t>
              </a:r>
            </a:p>
          </p:txBody>
        </p:sp>
        <p:sp>
          <p:nvSpPr>
            <p:cNvPr id="225" name="Rectangle 18"/>
            <p:cNvSpPr>
              <a:spLocks noChangeArrowheads="1"/>
            </p:cNvSpPr>
            <p:nvPr/>
          </p:nvSpPr>
          <p:spPr bwMode="auto">
            <a:xfrm>
              <a:off x="2831391" y="2833341"/>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1</a:t>
              </a:r>
            </a:p>
          </p:txBody>
        </p:sp>
        <p:sp>
          <p:nvSpPr>
            <p:cNvPr id="333" name="Rectangle 19"/>
            <p:cNvSpPr>
              <a:spLocks noChangeArrowheads="1"/>
            </p:cNvSpPr>
            <p:nvPr/>
          </p:nvSpPr>
          <p:spPr bwMode="auto">
            <a:xfrm>
              <a:off x="2831391" y="3569941"/>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2</a:t>
              </a:r>
            </a:p>
          </p:txBody>
        </p:sp>
        <p:sp>
          <p:nvSpPr>
            <p:cNvPr id="334" name="Rectangle 20"/>
            <p:cNvSpPr>
              <a:spLocks noChangeArrowheads="1"/>
            </p:cNvSpPr>
            <p:nvPr/>
          </p:nvSpPr>
          <p:spPr bwMode="auto">
            <a:xfrm>
              <a:off x="2831391" y="4252566"/>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3</a:t>
              </a:r>
            </a:p>
          </p:txBody>
        </p:sp>
        <p:sp>
          <p:nvSpPr>
            <p:cNvPr id="335" name="Rectangle 21"/>
            <p:cNvSpPr>
              <a:spLocks noChangeArrowheads="1"/>
            </p:cNvSpPr>
            <p:nvPr/>
          </p:nvSpPr>
          <p:spPr bwMode="auto">
            <a:xfrm>
              <a:off x="2831391" y="4974878"/>
              <a:ext cx="1247775" cy="454025"/>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rPr>
                <a:t>Instr</a:t>
              </a:r>
              <a:r>
                <a:rPr lang="en-US" sz="2800" b="1" dirty="0">
                  <a:solidFill>
                    <a:schemeClr val="tx1"/>
                  </a:solidFill>
                  <a:latin typeface="Arial" panose="020B0604020202020204" pitchFamily="34" charset="0"/>
                </a:rPr>
                <a:t> 4</a:t>
              </a: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Rectangle 2"/>
          <p:cNvSpPr>
            <a:spLocks noGrp="1" noChangeArrowheads="1"/>
          </p:cNvSpPr>
          <p:nvPr>
            <p:ph type="title" idx="4294967295"/>
          </p:nvPr>
        </p:nvSpPr>
        <p:spPr>
          <a:xfrm>
            <a:off x="314672" y="188640"/>
            <a:ext cx="8229600" cy="418376"/>
          </a:xfrm>
        </p:spPr>
        <p:txBody>
          <a:bodyPr>
            <a:noAutofit/>
          </a:bodyPr>
          <a:lstStyle/>
          <a:p>
            <a:r>
              <a:rPr lang="zh-CN" altLang="en-US" sz="3200" dirty="0">
                <a:solidFill>
                  <a:schemeClr val="accent1"/>
                </a:solidFill>
              </a:rPr>
              <a:t>结构冒险</a:t>
            </a:r>
            <a:r>
              <a:rPr lang="en-US" altLang="zh-CN" sz="3200" dirty="0">
                <a:solidFill>
                  <a:schemeClr val="accent1"/>
                </a:solidFill>
              </a:rPr>
              <a:t> #2: </a:t>
            </a:r>
            <a:r>
              <a:rPr lang="zh-CN" altLang="en-US" sz="3200" dirty="0">
                <a:solidFill>
                  <a:schemeClr val="accent1"/>
                </a:solidFill>
              </a:rPr>
              <a:t>寄存器</a:t>
            </a:r>
            <a:r>
              <a:rPr lang="en-US" altLang="zh-CN" sz="3200" dirty="0">
                <a:solidFill>
                  <a:schemeClr val="accent1"/>
                </a:solidFill>
              </a:rPr>
              <a:t> (2/2)</a:t>
            </a:r>
            <a:endParaRPr lang="en-US" sz="3200" dirty="0">
              <a:solidFill>
                <a:schemeClr val="accent1"/>
              </a:solidFill>
            </a:endParaRPr>
          </a:p>
        </p:txBody>
      </p:sp>
      <p:sp>
        <p:nvSpPr>
          <p:cNvPr id="2749443" name="Rectangle 3"/>
          <p:cNvSpPr>
            <a:spLocks noGrp="1" noChangeArrowheads="1"/>
          </p:cNvSpPr>
          <p:nvPr>
            <p:ph idx="4294967295"/>
          </p:nvPr>
        </p:nvSpPr>
        <p:spPr>
          <a:xfrm>
            <a:off x="831850" y="764704"/>
            <a:ext cx="10736758" cy="5760640"/>
          </a:xfrm>
        </p:spPr>
        <p:txBody>
          <a:bodyPr>
            <a:normAutofit fontScale="85000" lnSpcReduction="20000"/>
          </a:bodyPr>
          <a:lstStyle/>
          <a:p>
            <a:pPr>
              <a:lnSpc>
                <a:spcPct val="150000"/>
              </a:lnSpc>
            </a:pPr>
            <a:r>
              <a:rPr lang="zh-CN" altLang="en-US" sz="2800" dirty="0"/>
              <a:t>有多种解决方案</a:t>
            </a:r>
            <a:r>
              <a:rPr lang="en-US" sz="2800" dirty="0"/>
              <a:t>:</a:t>
            </a:r>
          </a:p>
          <a:p>
            <a:pPr marL="971550" lvl="1" indent="-514350">
              <a:lnSpc>
                <a:spcPct val="150000"/>
              </a:lnSpc>
              <a:buFont typeface="+mj-lt"/>
              <a:buAutoNum type="arabicParenR"/>
            </a:pPr>
            <a:r>
              <a:rPr lang="zh-CN" altLang="en-US" sz="2400" dirty="0"/>
              <a:t>将</a:t>
            </a:r>
            <a:r>
              <a:rPr lang="zh-CN" altLang="en-US" sz="2400" dirty="0">
                <a:solidFill>
                  <a:schemeClr val="accent2"/>
                </a:solidFill>
              </a:rPr>
              <a:t>寄存器组</a:t>
            </a:r>
            <a:r>
              <a:rPr lang="zh-CN" altLang="en-US" sz="2400" dirty="0"/>
              <a:t>的使用权限分为两部分：一个时钟周期内前半个时钟周期进行写操作，后半个时钟周期进行读操作。</a:t>
            </a:r>
            <a:endParaRPr lang="en-US" altLang="zh-CN"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endParaRPr lang="en-US" sz="2400" dirty="0"/>
          </a:p>
          <a:p>
            <a:pPr marL="971550" lvl="1" indent="-514350">
              <a:lnSpc>
                <a:spcPct val="150000"/>
              </a:lnSpc>
              <a:buFont typeface="+mj-lt"/>
              <a:buAutoNum type="arabicParenR"/>
            </a:pPr>
            <a:r>
              <a:rPr lang="zh-CN" altLang="en-US" sz="2400" dirty="0"/>
              <a:t>用独立的读写端口建立寄存器组</a:t>
            </a:r>
            <a:endParaRPr lang="en-US" altLang="zh-CN" sz="2800" b="1" dirty="0">
              <a:solidFill>
                <a:srgbClr val="FF0000"/>
              </a:solidFill>
            </a:endParaRPr>
          </a:p>
          <a:p>
            <a:pPr>
              <a:lnSpc>
                <a:spcPct val="150000"/>
              </a:lnSpc>
              <a:spcBef>
                <a:spcPts val="2400"/>
              </a:spcBef>
            </a:pPr>
            <a:r>
              <a:rPr lang="zh-CN" altLang="en-US" sz="2800" b="1" dirty="0">
                <a:solidFill>
                  <a:srgbClr val="FF0000"/>
                </a:solidFill>
              </a:rPr>
              <a:t>结论</a:t>
            </a:r>
            <a:r>
              <a:rPr lang="en-US" sz="2800" b="1" dirty="0">
                <a:solidFill>
                  <a:srgbClr val="FF0000"/>
                </a:solidFill>
              </a:rPr>
              <a:t>: </a:t>
            </a:r>
            <a:r>
              <a:rPr lang="zh-CN" altLang="en-US" sz="2800" b="1" dirty="0">
                <a:solidFill>
                  <a:srgbClr val="FF0000"/>
                </a:solidFill>
              </a:rPr>
              <a:t>在同一个时钟周期，可以同时进行读寄存器和写寄存器的操作</a:t>
            </a:r>
            <a:endParaRPr lang="en-US" sz="2800" dirty="0">
              <a:solidFill>
                <a:srgbClr val="FF0000"/>
              </a:solidFill>
            </a:endParaRPr>
          </a:p>
        </p:txBody>
      </p:sp>
      <p:grpSp>
        <p:nvGrpSpPr>
          <p:cNvPr id="2" name="组合 1"/>
          <p:cNvGrpSpPr/>
          <p:nvPr/>
        </p:nvGrpSpPr>
        <p:grpSpPr>
          <a:xfrm>
            <a:off x="2783632" y="2996952"/>
            <a:ext cx="1440160" cy="432048"/>
            <a:chOff x="4439819" y="1484784"/>
            <a:chExt cx="1441266" cy="432048"/>
          </a:xfrm>
        </p:grpSpPr>
        <p:grpSp>
          <p:nvGrpSpPr>
            <p:cNvPr id="4" name="组合 3"/>
            <p:cNvGrpSpPr/>
            <p:nvPr/>
          </p:nvGrpSpPr>
          <p:grpSpPr>
            <a:xfrm>
              <a:off x="4439819" y="1484784"/>
              <a:ext cx="1441264" cy="432048"/>
              <a:chOff x="7451774" y="1556792"/>
              <a:chExt cx="1440663" cy="432048"/>
            </a:xfrm>
          </p:grpSpPr>
          <p:grpSp>
            <p:nvGrpSpPr>
              <p:cNvPr id="5" name="组合 4"/>
              <p:cNvGrpSpPr/>
              <p:nvPr/>
            </p:nvGrpSpPr>
            <p:grpSpPr>
              <a:xfrm>
                <a:off x="7451774" y="1556792"/>
                <a:ext cx="720231" cy="431952"/>
                <a:chOff x="4615159" y="1556748"/>
                <a:chExt cx="172865" cy="395956"/>
              </a:xfrm>
            </p:grpSpPr>
            <p:cxnSp>
              <p:nvCxnSpPr>
                <p:cNvPr id="8" name="直接箭头连接符 7"/>
                <p:cNvCxnSpPr/>
                <p:nvPr/>
              </p:nvCxnSpPr>
              <p:spPr>
                <a:xfrm flipH="1" flipV="1">
                  <a:off x="4615159" y="1556748"/>
                  <a:ext cx="0" cy="395956"/>
                </a:xfrm>
                <a:prstGeom prst="straightConnector1">
                  <a:avLst/>
                </a:prstGeom>
                <a:ln w="31750">
                  <a:solidFill>
                    <a:srgbClr val="00B050"/>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15159" y="1556748"/>
                  <a:ext cx="172865" cy="4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 name="直接箭头连接符 5"/>
              <p:cNvCxnSpPr/>
              <p:nvPr/>
            </p:nvCxnSpPr>
            <p:spPr>
              <a:xfrm flipH="1">
                <a:off x="8172599" y="1988744"/>
                <a:ext cx="719838" cy="9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8164269" y="1556792"/>
                <a:ext cx="0" cy="431952"/>
              </a:xfrm>
              <a:prstGeom prst="straightConnector1">
                <a:avLst/>
              </a:prstGeom>
              <a:ln w="19050">
                <a:solidFill>
                  <a:schemeClr val="accent1"/>
                </a:solidFill>
                <a:headEnd type="arrow"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10" name="直接箭头连接符 9"/>
            <p:cNvCxnSpPr/>
            <p:nvPr/>
          </p:nvCxnSpPr>
          <p:spPr>
            <a:xfrm flipH="1" flipV="1">
              <a:off x="5881085" y="1484784"/>
              <a:ext cx="0" cy="431952"/>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grpSp>
      <p:pic>
        <p:nvPicPr>
          <p:cNvPr id="12" name="Picture 6" descr="f04-41-P374493"/>
          <p:cNvPicPr>
            <a:picLocks noChangeAspect="1" noChangeArrowheads="1"/>
          </p:cNvPicPr>
          <p:nvPr/>
        </p:nvPicPr>
        <p:blipFill>
          <a:blip r:embed="rId3"/>
          <a:srcRect/>
          <a:stretch>
            <a:fillRect/>
          </a:stretch>
        </p:blipFill>
        <p:spPr bwMode="auto">
          <a:xfrm>
            <a:off x="5298411" y="2132856"/>
            <a:ext cx="5833921" cy="2688922"/>
          </a:xfrm>
          <a:prstGeom prst="rect">
            <a:avLst/>
          </a:prstGeom>
          <a:solidFill>
            <a:schemeClr val="bg1"/>
          </a:solidFill>
        </p:spPr>
      </p:pic>
      <p:grpSp>
        <p:nvGrpSpPr>
          <p:cNvPr id="14" name="组合 13"/>
          <p:cNvGrpSpPr/>
          <p:nvPr/>
        </p:nvGrpSpPr>
        <p:grpSpPr>
          <a:xfrm>
            <a:off x="7052275" y="4680584"/>
            <a:ext cx="3633746" cy="436267"/>
            <a:chOff x="7052275" y="4680584"/>
            <a:chExt cx="3633746" cy="436267"/>
          </a:xfrm>
        </p:grpSpPr>
        <p:cxnSp>
          <p:nvCxnSpPr>
            <p:cNvPr id="15" name="直接箭头连接符 14"/>
            <p:cNvCxnSpPr/>
            <p:nvPr/>
          </p:nvCxnSpPr>
          <p:spPr>
            <a:xfrm flipH="1" flipV="1">
              <a:off x="7052275" y="4680584"/>
              <a:ext cx="0" cy="431952"/>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8361921" y="4682317"/>
              <a:ext cx="0" cy="431952"/>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9564634" y="4683166"/>
              <a:ext cx="0" cy="431952"/>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10686021" y="4684899"/>
              <a:ext cx="0" cy="431952"/>
            </a:xfrm>
            <a:prstGeom prst="straightConnector1">
              <a:avLst/>
            </a:prstGeom>
            <a:ln w="31750">
              <a:solidFill>
                <a:srgbClr val="00B050"/>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grpSp>
      <p:cxnSp>
        <p:nvCxnSpPr>
          <p:cNvPr id="19" name="直接箭头连接符 18"/>
          <p:cNvCxnSpPr/>
          <p:nvPr/>
        </p:nvCxnSpPr>
        <p:spPr>
          <a:xfrm flipV="1">
            <a:off x="7719922" y="2914657"/>
            <a:ext cx="0" cy="298271"/>
          </a:xfrm>
          <a:prstGeom prst="straightConnector1">
            <a:avLst/>
          </a:prstGeom>
          <a:ln w="19050">
            <a:solidFill>
              <a:schemeClr val="accent1"/>
            </a:solidFill>
            <a:headEnd type="arrow" w="med" len="lg"/>
            <a:tailEnd type="none" w="med" len="med"/>
          </a:ln>
        </p:spPr>
        <p:style>
          <a:lnRef idx="1">
            <a:schemeClr val="accent1"/>
          </a:lnRef>
          <a:fillRef idx="0">
            <a:schemeClr val="accent1"/>
          </a:fillRef>
          <a:effectRef idx="0">
            <a:schemeClr val="accent1"/>
          </a:effectRef>
          <a:fontRef idx="minor">
            <a:schemeClr val="tx1"/>
          </a:fontRef>
        </p:style>
      </p:cxnSp>
      <p:sp>
        <p:nvSpPr>
          <p:cNvPr id="22" name="圆角矩形标注 21"/>
          <p:cNvSpPr/>
          <p:nvPr/>
        </p:nvSpPr>
        <p:spPr bwMode="auto">
          <a:xfrm>
            <a:off x="8544272" y="730999"/>
            <a:ext cx="1152128" cy="405785"/>
          </a:xfrm>
          <a:prstGeom prst="wedgeRoundRectCallout">
            <a:avLst>
              <a:gd name="adj1" fmla="val 94982"/>
              <a:gd name="adj2" fmla="val 93376"/>
              <a:gd name="adj3" fmla="val 16667"/>
            </a:avLst>
          </a:prstGeom>
          <a:solidFill>
            <a:srgbClr val="F6F5BD"/>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a:latin typeface="Courier New" panose="02070309020205020404" pitchFamily="49" charset="0"/>
              </a:rPr>
              <a:t>时序逻辑</a:t>
            </a:r>
          </a:p>
        </p:txBody>
      </p:sp>
      <p:grpSp>
        <p:nvGrpSpPr>
          <p:cNvPr id="21" name="组合 20"/>
          <p:cNvGrpSpPr/>
          <p:nvPr/>
        </p:nvGrpSpPr>
        <p:grpSpPr>
          <a:xfrm>
            <a:off x="6169689" y="4948645"/>
            <a:ext cx="5324449" cy="327782"/>
            <a:chOff x="6169689" y="4948645"/>
            <a:chExt cx="5324449" cy="327782"/>
          </a:xfrm>
        </p:grpSpPr>
        <p:sp>
          <p:nvSpPr>
            <p:cNvPr id="20" name="矩形 19"/>
            <p:cNvSpPr/>
            <p:nvPr/>
          </p:nvSpPr>
          <p:spPr>
            <a:xfrm>
              <a:off x="6169689" y="4948645"/>
              <a:ext cx="558166" cy="327782"/>
            </a:xfrm>
            <a:prstGeom prst="rect">
              <a:avLst/>
            </a:prstGeom>
          </p:spPr>
          <p:txBody>
            <a:bodyPr wrap="none">
              <a:spAutoFit/>
            </a:bodyPr>
            <a:lstStyle/>
            <a:p>
              <a:pPr>
                <a:buNone/>
              </a:pPr>
              <a:r>
                <a:rPr lang="zh-CN" altLang="en-US" dirty="0">
                  <a:solidFill>
                    <a:schemeClr val="accent2"/>
                  </a:solidFill>
                </a:rPr>
                <a:t>F级</a:t>
              </a:r>
            </a:p>
          </p:txBody>
        </p:sp>
        <p:sp>
          <p:nvSpPr>
            <p:cNvPr id="24" name="矩形 23"/>
            <p:cNvSpPr/>
            <p:nvPr/>
          </p:nvSpPr>
          <p:spPr>
            <a:xfrm>
              <a:off x="7428015" y="4948645"/>
              <a:ext cx="583814" cy="327782"/>
            </a:xfrm>
            <a:prstGeom prst="rect">
              <a:avLst/>
            </a:prstGeom>
          </p:spPr>
          <p:txBody>
            <a:bodyPr wrap="none">
              <a:spAutoFit/>
            </a:bodyPr>
            <a:lstStyle/>
            <a:p>
              <a:pPr>
                <a:buNone/>
              </a:pPr>
              <a:r>
                <a:rPr lang="en-US" altLang="zh-CN" dirty="0">
                  <a:solidFill>
                    <a:schemeClr val="accent2"/>
                  </a:solidFill>
                </a:rPr>
                <a:t>D</a:t>
              </a:r>
              <a:r>
                <a:rPr lang="zh-CN" altLang="en-US" dirty="0">
                  <a:solidFill>
                    <a:schemeClr val="accent2"/>
                  </a:solidFill>
                </a:rPr>
                <a:t>级</a:t>
              </a:r>
            </a:p>
          </p:txBody>
        </p:sp>
        <p:sp>
          <p:nvSpPr>
            <p:cNvPr id="25" name="矩形 24"/>
            <p:cNvSpPr/>
            <p:nvPr/>
          </p:nvSpPr>
          <p:spPr>
            <a:xfrm>
              <a:off x="8711989" y="4948645"/>
              <a:ext cx="570990" cy="327782"/>
            </a:xfrm>
            <a:prstGeom prst="rect">
              <a:avLst/>
            </a:prstGeom>
          </p:spPr>
          <p:txBody>
            <a:bodyPr wrap="none">
              <a:spAutoFit/>
            </a:bodyPr>
            <a:lstStyle/>
            <a:p>
              <a:pPr>
                <a:buNone/>
              </a:pPr>
              <a:r>
                <a:rPr lang="en-US" altLang="zh-CN" dirty="0">
                  <a:solidFill>
                    <a:schemeClr val="accent2"/>
                  </a:solidFill>
                </a:rPr>
                <a:t>E</a:t>
              </a:r>
              <a:r>
                <a:rPr lang="zh-CN" altLang="en-US" dirty="0">
                  <a:solidFill>
                    <a:schemeClr val="accent2"/>
                  </a:solidFill>
                </a:rPr>
                <a:t>级</a:t>
              </a:r>
            </a:p>
          </p:txBody>
        </p:sp>
        <p:sp>
          <p:nvSpPr>
            <p:cNvPr id="26" name="矩形 25"/>
            <p:cNvSpPr/>
            <p:nvPr/>
          </p:nvSpPr>
          <p:spPr>
            <a:xfrm>
              <a:off x="9867627" y="4948645"/>
              <a:ext cx="609462" cy="327782"/>
            </a:xfrm>
            <a:prstGeom prst="rect">
              <a:avLst/>
            </a:prstGeom>
          </p:spPr>
          <p:txBody>
            <a:bodyPr wrap="none">
              <a:spAutoFit/>
            </a:bodyPr>
            <a:lstStyle/>
            <a:p>
              <a:pPr>
                <a:buNone/>
              </a:pPr>
              <a:r>
                <a:rPr lang="en-US" altLang="zh-CN" dirty="0">
                  <a:solidFill>
                    <a:schemeClr val="accent2"/>
                  </a:solidFill>
                </a:rPr>
                <a:t>M</a:t>
              </a:r>
              <a:r>
                <a:rPr lang="zh-CN" altLang="en-US" dirty="0">
                  <a:solidFill>
                    <a:schemeClr val="accent2"/>
                  </a:solidFill>
                </a:rPr>
                <a:t>级</a:t>
              </a:r>
            </a:p>
          </p:txBody>
        </p:sp>
        <p:sp>
          <p:nvSpPr>
            <p:cNvPr id="27" name="矩形 26"/>
            <p:cNvSpPr/>
            <p:nvPr/>
          </p:nvSpPr>
          <p:spPr>
            <a:xfrm>
              <a:off x="10859028" y="4948645"/>
              <a:ext cx="635110" cy="327782"/>
            </a:xfrm>
            <a:prstGeom prst="rect">
              <a:avLst/>
            </a:prstGeom>
          </p:spPr>
          <p:txBody>
            <a:bodyPr wrap="none">
              <a:spAutoFit/>
            </a:bodyPr>
            <a:lstStyle/>
            <a:p>
              <a:pPr>
                <a:buNone/>
              </a:pPr>
              <a:r>
                <a:rPr lang="en-US" altLang="zh-CN" dirty="0">
                  <a:solidFill>
                    <a:schemeClr val="accent2"/>
                  </a:solidFill>
                </a:rPr>
                <a:t>W</a:t>
              </a:r>
              <a:r>
                <a:rPr lang="zh-CN" altLang="en-US" dirty="0">
                  <a:solidFill>
                    <a:schemeClr val="accent2"/>
                  </a:solidFill>
                </a:rPr>
                <a:t>级</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49443">
                                            <p:txEl>
                                              <p:pRg st="10" end="10"/>
                                            </p:txEl>
                                          </p:spTgt>
                                        </p:tgtEl>
                                        <p:attrNameLst>
                                          <p:attrName>style.visibility</p:attrName>
                                        </p:attrNameLst>
                                      </p:cBhvr>
                                      <p:to>
                                        <p:strVal val="visible"/>
                                      </p:to>
                                    </p:set>
                                    <p:animEffect transition="in" filter="fade">
                                      <p:cBhvr>
                                        <p:cTn id="35" dur="500"/>
                                        <p:tgtEl>
                                          <p:spTgt spid="274944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49443">
                                            <p:txEl>
                                              <p:pRg st="11" end="11"/>
                                            </p:txEl>
                                          </p:spTgt>
                                        </p:tgtEl>
                                        <p:attrNameLst>
                                          <p:attrName>style.visibility</p:attrName>
                                        </p:attrNameLst>
                                      </p:cBhvr>
                                      <p:to>
                                        <p:strVal val="visible"/>
                                      </p:to>
                                    </p:set>
                                    <p:animEffect transition="in" filter="fade">
                                      <p:cBhvr>
                                        <p:cTn id="40" dur="500"/>
                                        <p:tgtEl>
                                          <p:spTgt spid="27494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942975" y="1488440"/>
            <a:ext cx="8229600" cy="4937760"/>
          </a:xfrm>
        </p:spPr>
        <p:txBody>
          <a:bodyPr>
            <a:normAutofit/>
          </a:bodyPr>
          <a:lstStyle/>
          <a:p>
            <a:pPr>
              <a:lnSpc>
                <a:spcPct val="150000"/>
              </a:lnSpc>
            </a:pPr>
            <a:r>
              <a:rPr lang="zh-CN" altLang="en-US" sz="3200" dirty="0">
                <a:solidFill>
                  <a:schemeClr val="bg1">
                    <a:lumMod val="65000"/>
                  </a:schemeClr>
                </a:solidFill>
              </a:rPr>
              <a:t>结构冒险</a:t>
            </a:r>
            <a:endParaRPr lang="en-US" sz="3200" dirty="0">
              <a:solidFill>
                <a:schemeClr val="bg1">
                  <a:lumMod val="65000"/>
                </a:schemeClr>
              </a:solidFill>
            </a:endParaRPr>
          </a:p>
          <a:p>
            <a:pPr>
              <a:lnSpc>
                <a:spcPct val="150000"/>
              </a:lnSpc>
            </a:pPr>
            <a:r>
              <a:rPr lang="zh-CN" altLang="en-US" sz="3200" dirty="0">
                <a:solidFill>
                  <a:srgbClr val="FF0000"/>
                </a:solidFill>
              </a:rPr>
              <a:t>数据冒险</a:t>
            </a:r>
            <a:endParaRPr lang="en-US" sz="3200" dirty="0">
              <a:solidFill>
                <a:srgbClr val="FF0000"/>
              </a:solidFill>
            </a:endParaRPr>
          </a:p>
          <a:p>
            <a:pPr lvl="1">
              <a:lnSpc>
                <a:spcPct val="150000"/>
              </a:lnSpc>
            </a:pPr>
            <a:r>
              <a:rPr lang="zh-CN" altLang="en-US" sz="2800" dirty="0">
                <a:solidFill>
                  <a:srgbClr val="FF0000"/>
                </a:solidFill>
              </a:rPr>
              <a:t> 数据旁路（转发）</a:t>
            </a:r>
            <a:endParaRPr lang="en-US" altLang="zh-CN" sz="2800" dirty="0">
              <a:solidFill>
                <a:srgbClr val="FF0000"/>
              </a:solidFill>
            </a:endParaRPr>
          </a:p>
          <a:p>
            <a:pPr lvl="1">
              <a:lnSpc>
                <a:spcPct val="150000"/>
              </a:lnSpc>
            </a:pPr>
            <a:r>
              <a:rPr lang="zh-CN" altLang="en-US" sz="2800" dirty="0"/>
              <a:t> 阻塞</a:t>
            </a:r>
            <a:endParaRPr lang="en-US" sz="2800" dirty="0"/>
          </a:p>
          <a:p>
            <a:pPr>
              <a:lnSpc>
                <a:spcPct val="150000"/>
              </a:lnSpc>
            </a:pPr>
            <a:r>
              <a:rPr lang="zh-CN" altLang="en-US" sz="3200" dirty="0"/>
              <a:t>控制冒险</a:t>
            </a:r>
            <a:endParaRPr 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p:nvPr/>
        </p:nvGrpSpPr>
        <p:grpSpPr bwMode="auto">
          <a:xfrm>
            <a:off x="1590675" y="2143125"/>
            <a:ext cx="3430588" cy="3962400"/>
            <a:chOff x="93" y="1350"/>
            <a:chExt cx="2161" cy="2496"/>
          </a:xfrm>
        </p:grpSpPr>
        <p:sp>
          <p:nvSpPr>
            <p:cNvPr id="35005" name="Rectangle 3"/>
            <p:cNvSpPr>
              <a:spLocks noChangeArrowheads="1"/>
            </p:cNvSpPr>
            <p:nvPr/>
          </p:nvSpPr>
          <p:spPr bwMode="auto">
            <a:xfrm>
              <a:off x="1340" y="1350"/>
              <a:ext cx="720" cy="2496"/>
            </a:xfrm>
            <a:prstGeom prst="rect">
              <a:avLst/>
            </a:prstGeom>
            <a:solidFill>
              <a:schemeClr val="bg1"/>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6" name="Rectangle 4"/>
            <p:cNvSpPr>
              <a:spLocks noChangeArrowheads="1"/>
            </p:cNvSpPr>
            <p:nvPr/>
          </p:nvSpPr>
          <p:spPr bwMode="auto">
            <a:xfrm>
              <a:off x="93" y="1398"/>
              <a:ext cx="274" cy="1044"/>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指</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令</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执</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行</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次</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序</a:t>
              </a:r>
            </a:p>
          </p:txBody>
        </p:sp>
        <p:sp>
          <p:nvSpPr>
            <p:cNvPr id="35007" name="Line 5"/>
            <p:cNvSpPr>
              <a:spLocks noChangeShapeType="1"/>
            </p:cNvSpPr>
            <p:nvPr/>
          </p:nvSpPr>
          <p:spPr bwMode="auto">
            <a:xfrm>
              <a:off x="424" y="1410"/>
              <a:ext cx="0" cy="2392"/>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8" name="Rectangle 6"/>
            <p:cNvSpPr>
              <a:spLocks noChangeArrowheads="1"/>
            </p:cNvSpPr>
            <p:nvPr/>
          </p:nvSpPr>
          <p:spPr bwMode="auto">
            <a:xfrm>
              <a:off x="524" y="1446"/>
              <a:ext cx="1496" cy="451"/>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add </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,r2,r3</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09" name="Rectangle 7"/>
            <p:cNvSpPr>
              <a:spLocks noChangeArrowheads="1"/>
            </p:cNvSpPr>
            <p:nvPr/>
          </p:nvSpPr>
          <p:spPr bwMode="auto">
            <a:xfrm>
              <a:off x="524" y="1998"/>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a:p>
              <a:pPr eaLnBrk="0" fontAlgn="base" latinLnBrk="1" hangingPunct="0">
                <a:spcBef>
                  <a:spcPct val="0"/>
                </a:spcBef>
                <a:spcAft>
                  <a:spcPct val="0"/>
                </a:spcAft>
              </a:pPr>
              <a:endParaRPr lang="en-US" altLang="zh-CN" sz="2400" b="1" dirty="0">
                <a:solidFill>
                  <a:srgbClr val="000000"/>
                </a:solidFill>
                <a:latin typeface="Courier New" panose="02070309020205020404" pitchFamily="49" charset="0"/>
              </a:endParaRPr>
            </a:p>
          </p:txBody>
        </p:sp>
        <p:sp>
          <p:nvSpPr>
            <p:cNvPr id="35010" name="Rectangle 8"/>
            <p:cNvSpPr>
              <a:spLocks noChangeArrowheads="1"/>
            </p:cNvSpPr>
            <p:nvPr/>
          </p:nvSpPr>
          <p:spPr bwMode="auto">
            <a:xfrm>
              <a:off x="524" y="2526"/>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and r6,</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,r7</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11" name="Rectangle 9"/>
            <p:cNvSpPr>
              <a:spLocks noChangeArrowheads="1"/>
            </p:cNvSpPr>
            <p:nvPr/>
          </p:nvSpPr>
          <p:spPr bwMode="auto">
            <a:xfrm>
              <a:off x="524" y="3066"/>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or  r8,</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,r9</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12" name="Rectangle 10"/>
            <p:cNvSpPr>
              <a:spLocks noChangeArrowheads="1"/>
            </p:cNvSpPr>
            <p:nvPr/>
          </p:nvSpPr>
          <p:spPr bwMode="auto">
            <a:xfrm>
              <a:off x="528" y="3552"/>
              <a:ext cx="1726" cy="253"/>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xor r10,</a:t>
              </a:r>
              <a:r>
                <a:rPr lang="en-US" altLang="zh-CN" sz="2400" b="1">
                  <a:solidFill>
                    <a:srgbClr val="00CC00"/>
                  </a:solidFill>
                  <a:latin typeface="Courier New" panose="02070309020205020404" pitchFamily="49" charset="0"/>
                </a:rPr>
                <a:t>r1</a:t>
              </a:r>
              <a:r>
                <a:rPr lang="en-US" altLang="zh-CN" sz="2400" b="1">
                  <a:solidFill>
                    <a:srgbClr val="000000"/>
                  </a:solidFill>
                  <a:latin typeface="Courier New" panose="02070309020205020404" pitchFamily="49" charset="0"/>
                </a:rPr>
                <a:t>,r11</a:t>
              </a:r>
            </a:p>
          </p:txBody>
        </p:sp>
      </p:grpSp>
      <p:grpSp>
        <p:nvGrpSpPr>
          <p:cNvPr id="3" name="Group 11"/>
          <p:cNvGrpSpPr/>
          <p:nvPr/>
        </p:nvGrpSpPr>
        <p:grpSpPr bwMode="auto">
          <a:xfrm>
            <a:off x="5273640" y="2989263"/>
            <a:ext cx="3264744" cy="700087"/>
            <a:chOff x="1934" y="1200"/>
            <a:chExt cx="1951" cy="441"/>
          </a:xfrm>
        </p:grpSpPr>
        <p:grpSp>
          <p:nvGrpSpPr>
            <p:cNvPr id="34972" name="Group 12"/>
            <p:cNvGrpSpPr>
              <a:grpSpLocks noChangeAspect="1"/>
            </p:cNvGrpSpPr>
            <p:nvPr/>
          </p:nvGrpSpPr>
          <p:grpSpPr bwMode="auto">
            <a:xfrm>
              <a:off x="2421" y="1304"/>
              <a:ext cx="241" cy="233"/>
              <a:chOff x="1358" y="528"/>
              <a:chExt cx="521" cy="432"/>
            </a:xfrm>
          </p:grpSpPr>
          <p:grpSp>
            <p:nvGrpSpPr>
              <p:cNvPr id="35001" name="Group 13"/>
              <p:cNvGrpSpPr>
                <a:grpSpLocks noChangeAspect="1"/>
              </p:cNvGrpSpPr>
              <p:nvPr/>
            </p:nvGrpSpPr>
            <p:grpSpPr bwMode="auto">
              <a:xfrm>
                <a:off x="1374" y="528"/>
                <a:ext cx="480" cy="432"/>
                <a:chOff x="1392" y="528"/>
                <a:chExt cx="480" cy="432"/>
              </a:xfrm>
            </p:grpSpPr>
            <p:sp>
              <p:nvSpPr>
                <p:cNvPr id="35003" name="Rectangle 14"/>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4" name="Rectangle 15"/>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5002" name="Text Box 16"/>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73" name="Line 17"/>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4" name="Line 18"/>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75" name="Group 19"/>
            <p:cNvGrpSpPr>
              <a:grpSpLocks noChangeAspect="1"/>
            </p:cNvGrpSpPr>
            <p:nvPr/>
          </p:nvGrpSpPr>
          <p:grpSpPr bwMode="auto">
            <a:xfrm>
              <a:off x="2851" y="1235"/>
              <a:ext cx="200" cy="371"/>
              <a:chOff x="2991" y="411"/>
              <a:chExt cx="360" cy="768"/>
            </a:xfrm>
          </p:grpSpPr>
          <p:sp>
            <p:nvSpPr>
              <p:cNvPr id="34997" name="AutoShape 20"/>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8" name="AutoShape 21"/>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9" name="Freeform 22"/>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0" name="Text Box 23"/>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76" name="Line 24"/>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7" name="Line 25"/>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78" name="Group 26"/>
            <p:cNvGrpSpPr>
              <a:grpSpLocks noChangeAspect="1"/>
            </p:cNvGrpSpPr>
            <p:nvPr/>
          </p:nvGrpSpPr>
          <p:grpSpPr bwMode="auto">
            <a:xfrm>
              <a:off x="3181" y="1305"/>
              <a:ext cx="332" cy="232"/>
              <a:chOff x="3793" y="576"/>
              <a:chExt cx="719" cy="480"/>
            </a:xfrm>
          </p:grpSpPr>
          <p:sp>
            <p:nvSpPr>
              <p:cNvPr id="34995" name="Rectangle 27"/>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96" name="Text Box 28"/>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79" name="Freeform 29"/>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0" name="Line 30"/>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1" name="Line 31"/>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82" name="Group 32"/>
            <p:cNvGrpSpPr>
              <a:grpSpLocks noChangeAspect="1"/>
            </p:cNvGrpSpPr>
            <p:nvPr/>
          </p:nvGrpSpPr>
          <p:grpSpPr bwMode="auto">
            <a:xfrm>
              <a:off x="1934" y="1305"/>
              <a:ext cx="351" cy="232"/>
              <a:chOff x="1064" y="576"/>
              <a:chExt cx="756" cy="480"/>
            </a:xfrm>
          </p:grpSpPr>
          <p:sp>
            <p:nvSpPr>
              <p:cNvPr id="34993"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94" name="Text Box 34"/>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2" name="Group 35"/>
            <p:cNvGrpSpPr/>
            <p:nvPr/>
          </p:nvGrpSpPr>
          <p:grpSpPr bwMode="auto">
            <a:xfrm>
              <a:off x="2288" y="1200"/>
              <a:ext cx="1297" cy="441"/>
              <a:chOff x="2112" y="528"/>
              <a:chExt cx="2088" cy="681"/>
            </a:xfrm>
          </p:grpSpPr>
          <p:sp>
            <p:nvSpPr>
              <p:cNvPr id="34989"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0"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1"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2"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84" name="Group 40"/>
            <p:cNvGrpSpPr>
              <a:grpSpLocks noChangeAspect="1"/>
            </p:cNvGrpSpPr>
            <p:nvPr/>
          </p:nvGrpSpPr>
          <p:grpSpPr bwMode="auto">
            <a:xfrm flipH="1">
              <a:off x="3644" y="1296"/>
              <a:ext cx="241" cy="233"/>
              <a:chOff x="1365" y="528"/>
              <a:chExt cx="517" cy="432"/>
            </a:xfrm>
          </p:grpSpPr>
          <p:grpSp>
            <p:nvGrpSpPr>
              <p:cNvPr id="34985" name="Group 41"/>
              <p:cNvGrpSpPr>
                <a:grpSpLocks noChangeAspect="1"/>
              </p:cNvGrpSpPr>
              <p:nvPr/>
            </p:nvGrpSpPr>
            <p:grpSpPr bwMode="auto">
              <a:xfrm>
                <a:off x="1374" y="528"/>
                <a:ext cx="480" cy="432"/>
                <a:chOff x="1392" y="528"/>
                <a:chExt cx="480" cy="432"/>
              </a:xfrm>
            </p:grpSpPr>
            <p:sp>
              <p:nvSpPr>
                <p:cNvPr id="34987" name="Rectangle 42"/>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8" name="Rectangle 43"/>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86" name="Text Box 44"/>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12" name="Group 45"/>
          <p:cNvGrpSpPr/>
          <p:nvPr/>
        </p:nvGrpSpPr>
        <p:grpSpPr bwMode="auto">
          <a:xfrm>
            <a:off x="4579125" y="2163763"/>
            <a:ext cx="3263934" cy="700087"/>
            <a:chOff x="1932" y="1200"/>
            <a:chExt cx="1950" cy="441"/>
          </a:xfrm>
        </p:grpSpPr>
        <p:grpSp>
          <p:nvGrpSpPr>
            <p:cNvPr id="34939" name="Group 46"/>
            <p:cNvGrpSpPr>
              <a:grpSpLocks noChangeAspect="1"/>
            </p:cNvGrpSpPr>
            <p:nvPr/>
          </p:nvGrpSpPr>
          <p:grpSpPr bwMode="auto">
            <a:xfrm>
              <a:off x="2420" y="1304"/>
              <a:ext cx="241" cy="233"/>
              <a:chOff x="1356" y="528"/>
              <a:chExt cx="521" cy="432"/>
            </a:xfrm>
          </p:grpSpPr>
          <p:grpSp>
            <p:nvGrpSpPr>
              <p:cNvPr id="34968" name="Group 47"/>
              <p:cNvGrpSpPr>
                <a:grpSpLocks noChangeAspect="1"/>
              </p:cNvGrpSpPr>
              <p:nvPr/>
            </p:nvGrpSpPr>
            <p:grpSpPr bwMode="auto">
              <a:xfrm>
                <a:off x="1374" y="528"/>
                <a:ext cx="480" cy="432"/>
                <a:chOff x="1392" y="528"/>
                <a:chExt cx="480" cy="432"/>
              </a:xfrm>
            </p:grpSpPr>
            <p:sp>
              <p:nvSpPr>
                <p:cNvPr id="34970" name="Rectangle 48"/>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1" name="Rectangle 49"/>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69" name="Text Box 50"/>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40" name="Line 51"/>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1" name="Line 52"/>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42" name="Group 53"/>
            <p:cNvGrpSpPr>
              <a:grpSpLocks noChangeAspect="1"/>
            </p:cNvGrpSpPr>
            <p:nvPr/>
          </p:nvGrpSpPr>
          <p:grpSpPr bwMode="auto">
            <a:xfrm>
              <a:off x="2851" y="1235"/>
              <a:ext cx="200" cy="371"/>
              <a:chOff x="2991" y="411"/>
              <a:chExt cx="360" cy="768"/>
            </a:xfrm>
          </p:grpSpPr>
          <p:sp>
            <p:nvSpPr>
              <p:cNvPr id="34964" name="AutoShape 54"/>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5" name="AutoShape 55"/>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6" name="Freeform 56"/>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7" name="Text Box 57"/>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43" name="Line 58"/>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4" name="Line 59"/>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4" name="Group 60"/>
            <p:cNvGrpSpPr>
              <a:grpSpLocks noChangeAspect="1"/>
            </p:cNvGrpSpPr>
            <p:nvPr/>
          </p:nvGrpSpPr>
          <p:grpSpPr bwMode="auto">
            <a:xfrm>
              <a:off x="3181" y="1305"/>
              <a:ext cx="332" cy="232"/>
              <a:chOff x="3792" y="576"/>
              <a:chExt cx="718" cy="480"/>
            </a:xfrm>
          </p:grpSpPr>
          <p:sp>
            <p:nvSpPr>
              <p:cNvPr id="34962" name="Rectangle 6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63" name="Text Box 62"/>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46" name="Freeform 63"/>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7" name="Line 64"/>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8" name="Line 65"/>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49" name="Group 66"/>
            <p:cNvGrpSpPr>
              <a:grpSpLocks noChangeAspect="1"/>
            </p:cNvGrpSpPr>
            <p:nvPr/>
          </p:nvGrpSpPr>
          <p:grpSpPr bwMode="auto">
            <a:xfrm>
              <a:off x="1932" y="1305"/>
              <a:ext cx="351" cy="232"/>
              <a:chOff x="1058" y="576"/>
              <a:chExt cx="757" cy="480"/>
            </a:xfrm>
          </p:grpSpPr>
          <p:sp>
            <p:nvSpPr>
              <p:cNvPr id="34960" name="Rectangle 6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61" name="Text Box 68"/>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950" name="Group 69"/>
            <p:cNvGrpSpPr/>
            <p:nvPr/>
          </p:nvGrpSpPr>
          <p:grpSpPr bwMode="auto">
            <a:xfrm>
              <a:off x="2288" y="1200"/>
              <a:ext cx="1297" cy="441"/>
              <a:chOff x="2112" y="528"/>
              <a:chExt cx="2088" cy="681"/>
            </a:xfrm>
          </p:grpSpPr>
          <p:sp>
            <p:nvSpPr>
              <p:cNvPr id="34956" name="Rectangle 70"/>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7" name="Rectangle 71"/>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8" name="Rectangle 72"/>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9" name="Rectangle 73"/>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51" name="Group 74"/>
            <p:cNvGrpSpPr>
              <a:grpSpLocks noChangeAspect="1"/>
            </p:cNvGrpSpPr>
            <p:nvPr/>
          </p:nvGrpSpPr>
          <p:grpSpPr bwMode="auto">
            <a:xfrm flipH="1">
              <a:off x="3642" y="1296"/>
              <a:ext cx="241" cy="233"/>
              <a:chOff x="1361" y="528"/>
              <a:chExt cx="517" cy="432"/>
            </a:xfrm>
          </p:grpSpPr>
          <p:grpSp>
            <p:nvGrpSpPr>
              <p:cNvPr id="34952" name="Group 75"/>
              <p:cNvGrpSpPr>
                <a:grpSpLocks noChangeAspect="1"/>
              </p:cNvGrpSpPr>
              <p:nvPr/>
            </p:nvGrpSpPr>
            <p:grpSpPr bwMode="auto">
              <a:xfrm>
                <a:off x="1374" y="528"/>
                <a:ext cx="480" cy="432"/>
                <a:chOff x="1392" y="528"/>
                <a:chExt cx="480" cy="432"/>
              </a:xfrm>
            </p:grpSpPr>
            <p:sp>
              <p:nvSpPr>
                <p:cNvPr id="34954" name="Rectangle 76"/>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5" name="Rectangle 77"/>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53" name="Text Box 78"/>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68687" name="Rectangle 79"/>
          <p:cNvSpPr>
            <a:spLocks noGrp="1" noChangeArrowheads="1"/>
          </p:cNvSpPr>
          <p:nvPr>
            <p:ph type="title" idx="4294967295"/>
          </p:nvPr>
        </p:nvSpPr>
        <p:spPr>
          <a:xfrm>
            <a:off x="267816" y="116632"/>
            <a:ext cx="7772400" cy="518219"/>
          </a:xfrm>
          <a:solidFill>
            <a:schemeClr val="bg1"/>
          </a:solidFill>
        </p:spPr>
        <p:txBody>
          <a:bodyPr lIns="90488" tIns="44450" rIns="90488" bIns="44450"/>
          <a:lstStyle/>
          <a:p>
            <a:pPr algn="l" eaLnBrk="1" hangingPunct="1">
              <a:defRPr/>
            </a:pPr>
            <a:r>
              <a:rPr lang="en-US" altLang="zh-CN" sz="3200" dirty="0"/>
              <a:t>2. </a:t>
            </a:r>
            <a:r>
              <a:rPr lang="zh-CN" altLang="en-US" sz="3200" dirty="0"/>
              <a:t>数据冒险</a:t>
            </a:r>
            <a:endParaRPr lang="zh-CN" altLang="en-US" sz="3600" dirty="0">
              <a:solidFill>
                <a:schemeClr val="tx1"/>
              </a:solidFill>
            </a:endParaRPr>
          </a:p>
        </p:txBody>
      </p:sp>
      <p:sp>
        <p:nvSpPr>
          <p:cNvPr id="34822" name="Line 80"/>
          <p:cNvSpPr>
            <a:spLocks noChangeShapeType="1"/>
          </p:cNvSpPr>
          <p:nvPr/>
        </p:nvSpPr>
        <p:spPr bwMode="auto">
          <a:xfrm>
            <a:off x="2362200" y="1600200"/>
            <a:ext cx="7594600" cy="6350"/>
          </a:xfrm>
          <a:prstGeom prst="line">
            <a:avLst/>
          </a:prstGeom>
          <a:noFill/>
          <a:ln w="25400">
            <a:solidFill>
              <a:schemeClr val="tx1"/>
            </a:solidFill>
            <a:round/>
            <a:tailEnd type="triangle" w="med" len="med"/>
          </a:ln>
        </p:spPr>
        <p:txBody>
          <a:bodyPr wrap="none" anchor="ctr"/>
          <a:lstStyle/>
          <a:p>
            <a:pPr indent="0" eaLnBrk="0" fontAlgn="base" hangingPunct="0">
              <a:spcBef>
                <a:spcPct val="50000"/>
              </a:spcBef>
              <a:spcAft>
                <a:spcPct val="0"/>
              </a:spcAft>
              <a:buNone/>
            </a:pPr>
            <a:r>
              <a:rPr lang="en-US" altLang="zh-CN" sz="2800" i="1" dirty="0">
                <a:solidFill>
                  <a:srgbClr val="000000"/>
                </a:solidFill>
                <a:latin typeface="Comic Sans MS" panose="030F0702030302020204" pitchFamily="66" charset="0"/>
              </a:rPr>
              <a:t>t</a:t>
            </a:r>
            <a:endParaRPr lang="zh-CN" altLang="en-US" sz="2000" i="1" dirty="0">
              <a:solidFill>
                <a:srgbClr val="000000"/>
              </a:solidFill>
              <a:latin typeface="Comic Sans MS" panose="030F0702030302020204" pitchFamily="66" charset="0"/>
            </a:endParaRPr>
          </a:p>
        </p:txBody>
      </p:sp>
      <p:sp>
        <p:nvSpPr>
          <p:cNvPr id="34823" name="Rectangle 81"/>
          <p:cNvSpPr>
            <a:spLocks noChangeArrowheads="1"/>
          </p:cNvSpPr>
          <p:nvPr/>
        </p:nvSpPr>
        <p:spPr bwMode="auto">
          <a:xfrm>
            <a:off x="2590800" y="1219200"/>
            <a:ext cx="2007235" cy="34988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zh-CN" altLang="en-US" sz="2000" b="1" i="1">
                <a:solidFill>
                  <a:srgbClr val="000000"/>
                </a:solidFill>
                <a:latin typeface="Comic Sans MS" panose="030F0702030302020204" pitchFamily="66" charset="0"/>
              </a:rPr>
              <a:t>时间 </a:t>
            </a:r>
            <a:r>
              <a:rPr lang="en-US" altLang="zh-CN" sz="2000" b="1" i="1">
                <a:solidFill>
                  <a:srgbClr val="000000"/>
                </a:solidFill>
                <a:latin typeface="Comic Sans MS" panose="030F0702030302020204" pitchFamily="66" charset="0"/>
              </a:rPr>
              <a:t>(</a:t>
            </a:r>
            <a:r>
              <a:rPr lang="zh-CN" altLang="en-US" sz="2000" b="1" i="1">
                <a:solidFill>
                  <a:srgbClr val="000000"/>
                </a:solidFill>
                <a:latin typeface="Comic Sans MS" panose="030F0702030302020204" pitchFamily="66" charset="0"/>
              </a:rPr>
              <a:t>时钟周期</a:t>
            </a:r>
            <a:r>
              <a:rPr lang="en-US" altLang="zh-CN" sz="2000" b="1" i="1">
                <a:solidFill>
                  <a:srgbClr val="000000"/>
                </a:solidFill>
                <a:latin typeface="Comic Sans MS" panose="030F0702030302020204" pitchFamily="66" charset="0"/>
              </a:rPr>
              <a:t>)</a:t>
            </a:r>
          </a:p>
        </p:txBody>
      </p:sp>
      <p:grpSp>
        <p:nvGrpSpPr>
          <p:cNvPr id="34824" name="Group 82"/>
          <p:cNvGrpSpPr/>
          <p:nvPr/>
        </p:nvGrpSpPr>
        <p:grpSpPr bwMode="auto">
          <a:xfrm>
            <a:off x="4648200" y="1752600"/>
            <a:ext cx="3232150" cy="330200"/>
            <a:chOff x="2016" y="1148"/>
            <a:chExt cx="2036" cy="208"/>
          </a:xfrm>
        </p:grpSpPr>
        <p:sp>
          <p:nvSpPr>
            <p:cNvPr id="34934" name="Rectangle 83"/>
            <p:cNvSpPr>
              <a:spLocks noChangeArrowheads="1"/>
            </p:cNvSpPr>
            <p:nvPr/>
          </p:nvSpPr>
          <p:spPr bwMode="auto">
            <a:xfrm>
              <a:off x="2016" y="1152"/>
              <a:ext cx="280"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IF</a:t>
              </a:r>
              <a:endParaRPr lang="en-US" altLang="zh-CN" b="1" dirty="0">
                <a:solidFill>
                  <a:srgbClr val="000000"/>
                </a:solidFill>
                <a:latin typeface="Comic Sans MS" panose="030F0702030302020204" pitchFamily="66" charset="0"/>
              </a:endParaRPr>
            </a:p>
          </p:txBody>
        </p:sp>
        <p:sp>
          <p:nvSpPr>
            <p:cNvPr id="34935" name="Rectangle 84"/>
            <p:cNvSpPr>
              <a:spLocks noChangeArrowheads="1"/>
            </p:cNvSpPr>
            <p:nvPr/>
          </p:nvSpPr>
          <p:spPr bwMode="auto">
            <a:xfrm>
              <a:off x="2304" y="1152"/>
              <a:ext cx="549"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ID/RF</a:t>
              </a:r>
              <a:endParaRPr lang="en-US" altLang="zh-CN" b="1" dirty="0">
                <a:solidFill>
                  <a:srgbClr val="000000"/>
                </a:solidFill>
                <a:latin typeface="Comic Sans MS" panose="030F0702030302020204" pitchFamily="66" charset="0"/>
              </a:endParaRPr>
            </a:p>
          </p:txBody>
        </p:sp>
        <p:sp>
          <p:nvSpPr>
            <p:cNvPr id="34936" name="Rectangle 85"/>
            <p:cNvSpPr>
              <a:spLocks noChangeArrowheads="1"/>
            </p:cNvSpPr>
            <p:nvPr/>
          </p:nvSpPr>
          <p:spPr bwMode="auto">
            <a:xfrm>
              <a:off x="2892" y="1148"/>
              <a:ext cx="308"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dirty="0">
                  <a:solidFill>
                    <a:srgbClr val="000000"/>
                  </a:solidFill>
                  <a:latin typeface="Comic Sans MS" panose="030F0702030302020204" pitchFamily="66" charset="0"/>
                </a:rPr>
                <a:t>EX</a:t>
              </a:r>
            </a:p>
          </p:txBody>
        </p:sp>
        <p:sp>
          <p:nvSpPr>
            <p:cNvPr id="34937" name="Rectangle 86"/>
            <p:cNvSpPr>
              <a:spLocks noChangeArrowheads="1"/>
            </p:cNvSpPr>
            <p:nvPr/>
          </p:nvSpPr>
          <p:spPr bwMode="auto">
            <a:xfrm>
              <a:off x="3200" y="1150"/>
              <a:ext cx="458"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MEM</a:t>
              </a:r>
            </a:p>
          </p:txBody>
        </p:sp>
        <p:sp>
          <p:nvSpPr>
            <p:cNvPr id="34938" name="Rectangle 87"/>
            <p:cNvSpPr>
              <a:spLocks noChangeArrowheads="1"/>
            </p:cNvSpPr>
            <p:nvPr/>
          </p:nvSpPr>
          <p:spPr bwMode="auto">
            <a:xfrm>
              <a:off x="3698" y="1149"/>
              <a:ext cx="354"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WB</a:t>
              </a:r>
            </a:p>
          </p:txBody>
        </p:sp>
      </p:grpSp>
      <p:sp>
        <p:nvSpPr>
          <p:cNvPr id="68696" name="Line 88"/>
          <p:cNvSpPr>
            <a:spLocks noChangeShapeType="1"/>
          </p:cNvSpPr>
          <p:nvPr/>
        </p:nvSpPr>
        <p:spPr bwMode="auto">
          <a:xfrm flipH="1">
            <a:off x="6324600" y="2514600"/>
            <a:ext cx="1371600" cy="60960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22" name="Group 198"/>
          <p:cNvGrpSpPr/>
          <p:nvPr/>
        </p:nvGrpSpPr>
        <p:grpSpPr bwMode="auto">
          <a:xfrm>
            <a:off x="5944375" y="2514600"/>
            <a:ext cx="3263934" cy="2025650"/>
            <a:chOff x="5856" y="-336"/>
            <a:chExt cx="2056" cy="1276"/>
          </a:xfrm>
        </p:grpSpPr>
        <p:grpSp>
          <p:nvGrpSpPr>
            <p:cNvPr id="34899" name="Group 90"/>
            <p:cNvGrpSpPr/>
            <p:nvPr/>
          </p:nvGrpSpPr>
          <p:grpSpPr bwMode="auto">
            <a:xfrm>
              <a:off x="5856" y="499"/>
              <a:ext cx="2056" cy="441"/>
              <a:chOff x="1933" y="1200"/>
              <a:chExt cx="1950" cy="441"/>
            </a:xfrm>
          </p:grpSpPr>
          <p:grpSp>
            <p:nvGrpSpPr>
              <p:cNvPr id="34901" name="Group 91"/>
              <p:cNvGrpSpPr>
                <a:grpSpLocks noChangeAspect="1"/>
              </p:cNvGrpSpPr>
              <p:nvPr/>
            </p:nvGrpSpPr>
            <p:grpSpPr bwMode="auto">
              <a:xfrm>
                <a:off x="2421" y="1304"/>
                <a:ext cx="241" cy="233"/>
                <a:chOff x="1358" y="528"/>
                <a:chExt cx="521" cy="432"/>
              </a:xfrm>
            </p:grpSpPr>
            <p:grpSp>
              <p:nvGrpSpPr>
                <p:cNvPr id="34930" name="Group 92"/>
                <p:cNvGrpSpPr>
                  <a:grpSpLocks noChangeAspect="1"/>
                </p:cNvGrpSpPr>
                <p:nvPr/>
              </p:nvGrpSpPr>
              <p:grpSpPr bwMode="auto">
                <a:xfrm>
                  <a:off x="1374" y="528"/>
                  <a:ext cx="480" cy="432"/>
                  <a:chOff x="1392" y="528"/>
                  <a:chExt cx="480" cy="432"/>
                </a:xfrm>
              </p:grpSpPr>
              <p:sp>
                <p:nvSpPr>
                  <p:cNvPr id="34932" name="Rectangle 9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33" name="Rectangle 9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31" name="Text Box 95"/>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02" name="Line 9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3" name="Line 9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04" name="Group 98"/>
              <p:cNvGrpSpPr>
                <a:grpSpLocks noChangeAspect="1"/>
              </p:cNvGrpSpPr>
              <p:nvPr/>
            </p:nvGrpSpPr>
            <p:grpSpPr bwMode="auto">
              <a:xfrm>
                <a:off x="2851" y="1235"/>
                <a:ext cx="200" cy="371"/>
                <a:chOff x="2991" y="411"/>
                <a:chExt cx="360" cy="768"/>
              </a:xfrm>
            </p:grpSpPr>
            <p:sp>
              <p:nvSpPr>
                <p:cNvPr id="34926" name="AutoShape 9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7" name="AutoShape 10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8" name="Freeform 10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9" name="Text Box 102"/>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05" name="Line 10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6" name="Line 10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07" name="Group 105"/>
              <p:cNvGrpSpPr>
                <a:grpSpLocks noChangeAspect="1"/>
              </p:cNvGrpSpPr>
              <p:nvPr/>
            </p:nvGrpSpPr>
            <p:grpSpPr bwMode="auto">
              <a:xfrm>
                <a:off x="3182" y="1305"/>
                <a:ext cx="332" cy="232"/>
                <a:chOff x="3794" y="576"/>
                <a:chExt cx="719" cy="480"/>
              </a:xfrm>
            </p:grpSpPr>
            <p:sp>
              <p:nvSpPr>
                <p:cNvPr id="34924" name="Rectangle 10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25" name="Text Box 107"/>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08" name="Freeform 10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9" name="Line 10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0" name="Line 11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11" name="Group 111"/>
              <p:cNvGrpSpPr>
                <a:grpSpLocks noChangeAspect="1"/>
              </p:cNvGrpSpPr>
              <p:nvPr/>
            </p:nvGrpSpPr>
            <p:grpSpPr bwMode="auto">
              <a:xfrm>
                <a:off x="1933" y="1305"/>
                <a:ext cx="351" cy="232"/>
                <a:chOff x="1061" y="576"/>
                <a:chExt cx="757" cy="480"/>
              </a:xfrm>
            </p:grpSpPr>
            <p:sp>
              <p:nvSpPr>
                <p:cNvPr id="34922" name="Rectangle 11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23" name="Text Box 11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912" name="Group 114"/>
              <p:cNvGrpSpPr/>
              <p:nvPr/>
            </p:nvGrpSpPr>
            <p:grpSpPr bwMode="auto">
              <a:xfrm>
                <a:off x="2288" y="1200"/>
                <a:ext cx="1297" cy="441"/>
                <a:chOff x="2112" y="528"/>
                <a:chExt cx="2088" cy="681"/>
              </a:xfrm>
            </p:grpSpPr>
            <p:sp>
              <p:nvSpPr>
                <p:cNvPr id="34918" name="Rectangle 11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9" name="Rectangle 11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0" name="Rectangle 11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1" name="Rectangle 11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13" name="Group 119"/>
              <p:cNvGrpSpPr>
                <a:grpSpLocks noChangeAspect="1"/>
              </p:cNvGrpSpPr>
              <p:nvPr/>
            </p:nvGrpSpPr>
            <p:grpSpPr bwMode="auto">
              <a:xfrm flipH="1">
                <a:off x="3643" y="1296"/>
                <a:ext cx="241" cy="233"/>
                <a:chOff x="1363" y="528"/>
                <a:chExt cx="517" cy="432"/>
              </a:xfrm>
            </p:grpSpPr>
            <p:grpSp>
              <p:nvGrpSpPr>
                <p:cNvPr id="34914" name="Group 120"/>
                <p:cNvGrpSpPr>
                  <a:grpSpLocks noChangeAspect="1"/>
                </p:cNvGrpSpPr>
                <p:nvPr/>
              </p:nvGrpSpPr>
              <p:grpSpPr bwMode="auto">
                <a:xfrm>
                  <a:off x="1374" y="528"/>
                  <a:ext cx="480" cy="432"/>
                  <a:chOff x="1392" y="528"/>
                  <a:chExt cx="480" cy="432"/>
                </a:xfrm>
              </p:grpSpPr>
              <p:sp>
                <p:nvSpPr>
                  <p:cNvPr id="34916" name="Rectangle 12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7" name="Rectangle 12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15" name="Text Box 123"/>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900" name="Line 124"/>
            <p:cNvSpPr>
              <a:spLocks noChangeShapeType="1"/>
            </p:cNvSpPr>
            <p:nvPr/>
          </p:nvSpPr>
          <p:spPr bwMode="auto">
            <a:xfrm flipH="1">
              <a:off x="6509" y="-336"/>
              <a:ext cx="432" cy="96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45" name="Group 125"/>
          <p:cNvGrpSpPr/>
          <p:nvPr/>
        </p:nvGrpSpPr>
        <p:grpSpPr bwMode="auto">
          <a:xfrm>
            <a:off x="7381063" y="2514600"/>
            <a:ext cx="3262346" cy="3676650"/>
            <a:chOff x="3689" y="1584"/>
            <a:chExt cx="2055" cy="2316"/>
          </a:xfrm>
        </p:grpSpPr>
        <p:grpSp>
          <p:nvGrpSpPr>
            <p:cNvPr id="34864" name="Group 126"/>
            <p:cNvGrpSpPr/>
            <p:nvPr/>
          </p:nvGrpSpPr>
          <p:grpSpPr bwMode="auto">
            <a:xfrm>
              <a:off x="3689" y="3459"/>
              <a:ext cx="2055" cy="441"/>
              <a:chOff x="1933" y="1200"/>
              <a:chExt cx="1949" cy="441"/>
            </a:xfrm>
          </p:grpSpPr>
          <p:grpSp>
            <p:nvGrpSpPr>
              <p:cNvPr id="34866" name="Group 127"/>
              <p:cNvGrpSpPr>
                <a:grpSpLocks noChangeAspect="1"/>
              </p:cNvGrpSpPr>
              <p:nvPr/>
            </p:nvGrpSpPr>
            <p:grpSpPr bwMode="auto">
              <a:xfrm>
                <a:off x="2420" y="1304"/>
                <a:ext cx="240" cy="233"/>
                <a:chOff x="1354" y="528"/>
                <a:chExt cx="521" cy="432"/>
              </a:xfrm>
            </p:grpSpPr>
            <p:grpSp>
              <p:nvGrpSpPr>
                <p:cNvPr id="34895" name="Group 128"/>
                <p:cNvGrpSpPr>
                  <a:grpSpLocks noChangeAspect="1"/>
                </p:cNvGrpSpPr>
                <p:nvPr/>
              </p:nvGrpSpPr>
              <p:grpSpPr bwMode="auto">
                <a:xfrm>
                  <a:off x="1374" y="528"/>
                  <a:ext cx="480" cy="432"/>
                  <a:chOff x="1392" y="528"/>
                  <a:chExt cx="480" cy="432"/>
                </a:xfrm>
              </p:grpSpPr>
              <p:sp>
                <p:nvSpPr>
                  <p:cNvPr id="34897" name="Rectangle 12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8" name="Rectangle 13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96" name="Text Box 13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867" name="Line 13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68" name="Line 13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69" name="Group 134"/>
              <p:cNvGrpSpPr>
                <a:grpSpLocks noChangeAspect="1"/>
              </p:cNvGrpSpPr>
              <p:nvPr/>
            </p:nvGrpSpPr>
            <p:grpSpPr bwMode="auto">
              <a:xfrm>
                <a:off x="2851" y="1235"/>
                <a:ext cx="200" cy="371"/>
                <a:chOff x="2991" y="411"/>
                <a:chExt cx="360" cy="768"/>
              </a:xfrm>
            </p:grpSpPr>
            <p:sp>
              <p:nvSpPr>
                <p:cNvPr id="34891" name="AutoShape 13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2" name="AutoShape 13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3" name="Freeform 13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4" name="Text Box 13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870" name="Line 13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1" name="Line 14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72" name="Group 141"/>
              <p:cNvGrpSpPr>
                <a:grpSpLocks noChangeAspect="1"/>
              </p:cNvGrpSpPr>
              <p:nvPr/>
            </p:nvGrpSpPr>
            <p:grpSpPr bwMode="auto">
              <a:xfrm>
                <a:off x="3181" y="1305"/>
                <a:ext cx="332" cy="232"/>
                <a:chOff x="3792" y="576"/>
                <a:chExt cx="718" cy="480"/>
              </a:xfrm>
            </p:grpSpPr>
            <p:sp>
              <p:nvSpPr>
                <p:cNvPr id="34889" name="Rectangle 14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90" name="Text Box 14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873" name="Freeform 14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4" name="Line 14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5" name="Line 14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76" name="Group 147"/>
              <p:cNvGrpSpPr>
                <a:grpSpLocks noChangeAspect="1"/>
              </p:cNvGrpSpPr>
              <p:nvPr/>
            </p:nvGrpSpPr>
            <p:grpSpPr bwMode="auto">
              <a:xfrm>
                <a:off x="1933" y="1305"/>
                <a:ext cx="351" cy="232"/>
                <a:chOff x="1061" y="576"/>
                <a:chExt cx="757" cy="480"/>
              </a:xfrm>
            </p:grpSpPr>
            <p:sp>
              <p:nvSpPr>
                <p:cNvPr id="34887" name="Rectangle 14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88" name="Text Box 149"/>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877" name="Group 150"/>
              <p:cNvGrpSpPr/>
              <p:nvPr/>
            </p:nvGrpSpPr>
            <p:grpSpPr bwMode="auto">
              <a:xfrm>
                <a:off x="2288" y="1200"/>
                <a:ext cx="1297" cy="441"/>
                <a:chOff x="2112" y="528"/>
                <a:chExt cx="2088" cy="681"/>
              </a:xfrm>
            </p:grpSpPr>
            <p:sp>
              <p:nvSpPr>
                <p:cNvPr id="34883" name="Rectangle 15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4" name="Rectangle 15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5" name="Rectangle 15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6" name="Rectangle 15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878" name="Group 155"/>
              <p:cNvGrpSpPr>
                <a:grpSpLocks noChangeAspect="1"/>
              </p:cNvGrpSpPr>
              <p:nvPr/>
            </p:nvGrpSpPr>
            <p:grpSpPr bwMode="auto">
              <a:xfrm flipH="1">
                <a:off x="3642" y="1296"/>
                <a:ext cx="241" cy="233"/>
                <a:chOff x="1361" y="528"/>
                <a:chExt cx="517" cy="432"/>
              </a:xfrm>
            </p:grpSpPr>
            <p:grpSp>
              <p:nvGrpSpPr>
                <p:cNvPr id="34879" name="Group 156"/>
                <p:cNvGrpSpPr>
                  <a:grpSpLocks noChangeAspect="1"/>
                </p:cNvGrpSpPr>
                <p:nvPr/>
              </p:nvGrpSpPr>
              <p:grpSpPr bwMode="auto">
                <a:xfrm>
                  <a:off x="1374" y="528"/>
                  <a:ext cx="480" cy="432"/>
                  <a:chOff x="1392" y="528"/>
                  <a:chExt cx="480" cy="432"/>
                </a:xfrm>
              </p:grpSpPr>
              <p:sp>
                <p:nvSpPr>
                  <p:cNvPr id="34881" name="Rectangle 15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2" name="Rectangle 15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80" name="Text Box 15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865" name="Line 160"/>
            <p:cNvSpPr>
              <a:spLocks noChangeShapeType="1"/>
            </p:cNvSpPr>
            <p:nvPr/>
          </p:nvSpPr>
          <p:spPr bwMode="auto">
            <a:xfrm>
              <a:off x="3936" y="1584"/>
              <a:ext cx="384" cy="1968"/>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83" name="Group 197"/>
          <p:cNvGrpSpPr/>
          <p:nvPr/>
        </p:nvGrpSpPr>
        <p:grpSpPr bwMode="auto">
          <a:xfrm>
            <a:off x="6630953" y="2438400"/>
            <a:ext cx="3261569" cy="2882900"/>
            <a:chOff x="5281" y="1104"/>
            <a:chExt cx="2055" cy="1816"/>
          </a:xfrm>
        </p:grpSpPr>
        <p:grpSp>
          <p:nvGrpSpPr>
            <p:cNvPr id="34829" name="Group 162"/>
            <p:cNvGrpSpPr/>
            <p:nvPr/>
          </p:nvGrpSpPr>
          <p:grpSpPr bwMode="auto">
            <a:xfrm>
              <a:off x="5281" y="2479"/>
              <a:ext cx="2055" cy="441"/>
              <a:chOff x="1934" y="1200"/>
              <a:chExt cx="1949" cy="441"/>
            </a:xfrm>
          </p:grpSpPr>
          <p:grpSp>
            <p:nvGrpSpPr>
              <p:cNvPr id="34831" name="Group 163"/>
              <p:cNvGrpSpPr>
                <a:grpSpLocks noChangeAspect="1"/>
              </p:cNvGrpSpPr>
              <p:nvPr/>
            </p:nvGrpSpPr>
            <p:grpSpPr bwMode="auto">
              <a:xfrm>
                <a:off x="2418" y="1304"/>
                <a:ext cx="241" cy="233"/>
                <a:chOff x="1352" y="528"/>
                <a:chExt cx="521" cy="432"/>
              </a:xfrm>
            </p:grpSpPr>
            <p:grpSp>
              <p:nvGrpSpPr>
                <p:cNvPr id="34860" name="Group 164"/>
                <p:cNvGrpSpPr>
                  <a:grpSpLocks noChangeAspect="1"/>
                </p:cNvGrpSpPr>
                <p:nvPr/>
              </p:nvGrpSpPr>
              <p:grpSpPr bwMode="auto">
                <a:xfrm>
                  <a:off x="1374" y="528"/>
                  <a:ext cx="480" cy="432"/>
                  <a:chOff x="1392" y="528"/>
                  <a:chExt cx="480" cy="432"/>
                </a:xfrm>
              </p:grpSpPr>
              <p:sp>
                <p:nvSpPr>
                  <p:cNvPr id="34862" name="Rectangle 16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63" name="Rectangle 16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61" name="Text Box 167"/>
                <p:cNvSpPr txBox="1">
                  <a:spLocks noChangeAspect="1" noChangeArrowheads="1"/>
                </p:cNvSpPr>
                <p:nvPr/>
              </p:nvSpPr>
              <p:spPr bwMode="auto">
                <a:xfrm>
                  <a:off x="1352"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832" name="Line 16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3" name="Line 16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34" name="Group 170"/>
              <p:cNvGrpSpPr>
                <a:grpSpLocks noChangeAspect="1"/>
              </p:cNvGrpSpPr>
              <p:nvPr/>
            </p:nvGrpSpPr>
            <p:grpSpPr bwMode="auto">
              <a:xfrm>
                <a:off x="2851" y="1235"/>
                <a:ext cx="200" cy="371"/>
                <a:chOff x="2991" y="411"/>
                <a:chExt cx="360" cy="768"/>
              </a:xfrm>
            </p:grpSpPr>
            <p:sp>
              <p:nvSpPr>
                <p:cNvPr id="34856" name="AutoShape 17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7" name="AutoShape 17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8" name="Freeform 17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9" name="Text Box 17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835" name="Line 17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6" name="Line 17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37" name="Group 177"/>
              <p:cNvGrpSpPr>
                <a:grpSpLocks noChangeAspect="1"/>
              </p:cNvGrpSpPr>
              <p:nvPr/>
            </p:nvGrpSpPr>
            <p:grpSpPr bwMode="auto">
              <a:xfrm>
                <a:off x="3181" y="1305"/>
                <a:ext cx="332" cy="232"/>
                <a:chOff x="3792" y="576"/>
                <a:chExt cx="718" cy="480"/>
              </a:xfrm>
            </p:grpSpPr>
            <p:sp>
              <p:nvSpPr>
                <p:cNvPr id="34854" name="Rectangle 17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55" name="Text Box 17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838" name="Freeform 18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9" name="Line 18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0" name="Line 18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41" name="Group 183"/>
              <p:cNvGrpSpPr>
                <a:grpSpLocks noChangeAspect="1"/>
              </p:cNvGrpSpPr>
              <p:nvPr/>
            </p:nvGrpSpPr>
            <p:grpSpPr bwMode="auto">
              <a:xfrm>
                <a:off x="1934" y="1305"/>
                <a:ext cx="351" cy="232"/>
                <a:chOff x="1064" y="576"/>
                <a:chExt cx="756" cy="480"/>
              </a:xfrm>
            </p:grpSpPr>
            <p:sp>
              <p:nvSpPr>
                <p:cNvPr id="34852" name="Rectangle 18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53" name="Text Box 185"/>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842" name="Group 186"/>
              <p:cNvGrpSpPr/>
              <p:nvPr/>
            </p:nvGrpSpPr>
            <p:grpSpPr bwMode="auto">
              <a:xfrm>
                <a:off x="2288" y="1200"/>
                <a:ext cx="1297" cy="441"/>
                <a:chOff x="2112" y="528"/>
                <a:chExt cx="2088" cy="681"/>
              </a:xfrm>
            </p:grpSpPr>
            <p:sp>
              <p:nvSpPr>
                <p:cNvPr id="34848" name="Rectangle 18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9" name="Rectangle 18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0" name="Rectangle 18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1" name="Rectangle 19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843" name="Group 191"/>
              <p:cNvGrpSpPr>
                <a:grpSpLocks noChangeAspect="1"/>
              </p:cNvGrpSpPr>
              <p:nvPr/>
            </p:nvGrpSpPr>
            <p:grpSpPr bwMode="auto">
              <a:xfrm flipH="1">
                <a:off x="3642" y="1296"/>
                <a:ext cx="241" cy="233"/>
                <a:chOff x="1361" y="528"/>
                <a:chExt cx="517" cy="432"/>
              </a:xfrm>
            </p:grpSpPr>
            <p:grpSp>
              <p:nvGrpSpPr>
                <p:cNvPr id="34844" name="Group 192"/>
                <p:cNvGrpSpPr>
                  <a:grpSpLocks noChangeAspect="1"/>
                </p:cNvGrpSpPr>
                <p:nvPr/>
              </p:nvGrpSpPr>
              <p:grpSpPr bwMode="auto">
                <a:xfrm>
                  <a:off x="1374" y="528"/>
                  <a:ext cx="480" cy="432"/>
                  <a:chOff x="1392" y="528"/>
                  <a:chExt cx="480" cy="432"/>
                </a:xfrm>
              </p:grpSpPr>
              <p:sp>
                <p:nvSpPr>
                  <p:cNvPr id="34846" name="Rectangle 19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7" name="Rectangle 19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45" name="Text Box 19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830" name="Line 196"/>
            <p:cNvSpPr>
              <a:spLocks noChangeShapeType="1"/>
            </p:cNvSpPr>
            <p:nvPr/>
          </p:nvSpPr>
          <p:spPr bwMode="auto">
            <a:xfrm flipH="1">
              <a:off x="5922" y="1104"/>
              <a:ext cx="15" cy="150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4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4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9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4114800"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4644390"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sp>
        <p:nvSpPr>
          <p:cNvPr id="207876" name="Rectangle 4"/>
          <p:cNvSpPr>
            <a:spLocks noGrp="1" noChangeArrowheads="1"/>
          </p:cNvSpPr>
          <p:nvPr>
            <p:ph type="title" idx="4294967295"/>
          </p:nvPr>
        </p:nvSpPr>
        <p:spPr>
          <a:xfrm>
            <a:off x="257398" y="116632"/>
            <a:ext cx="8070850" cy="518219"/>
          </a:xfrm>
        </p:spPr>
        <p:txBody>
          <a:bodyPr lIns="90488" tIns="44450" rIns="90488" bIns="44450"/>
          <a:lstStyle/>
          <a:p>
            <a:pPr algn="l" eaLnBrk="1" hangingPunct="1">
              <a:defRPr/>
            </a:pPr>
            <a:r>
              <a:rPr lang="zh-CN" altLang="en-US" sz="3200" dirty="0"/>
              <a:t>数据冒险解决策略 </a:t>
            </a:r>
            <a:r>
              <a:rPr lang="en-US" altLang="zh-CN" sz="3200" dirty="0"/>
              <a:t>—— </a:t>
            </a:r>
            <a:r>
              <a:rPr lang="zh-CN" altLang="en-US" sz="3200" dirty="0"/>
              <a:t>旁路</a:t>
            </a:r>
            <a:r>
              <a:rPr lang="en-US" altLang="zh-CN" sz="3200" dirty="0"/>
              <a:t>(</a:t>
            </a:r>
            <a:r>
              <a:rPr lang="zh-CN" altLang="en-US" sz="3200" dirty="0"/>
              <a:t>转发</a:t>
            </a:r>
            <a:r>
              <a:rPr lang="en-US" altLang="zh-CN" sz="3200" dirty="0"/>
              <a:t>)</a:t>
            </a:r>
            <a:endParaRPr lang="zh-CN" altLang="en-US" sz="3600" dirty="0">
              <a:solidFill>
                <a:schemeClr val="tx1"/>
              </a:solidFill>
            </a:endParaRPr>
          </a:p>
        </p:txBody>
      </p:sp>
      <p:grpSp>
        <p:nvGrpSpPr>
          <p:cNvPr id="38917" name="Group 5"/>
          <p:cNvGrpSpPr/>
          <p:nvPr/>
        </p:nvGrpSpPr>
        <p:grpSpPr bwMode="auto">
          <a:xfrm>
            <a:off x="1600200" y="1736725"/>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3" name="Rectangle 8"/>
            <p:cNvSpPr>
              <a:spLocks noChangeArrowheads="1"/>
            </p:cNvSpPr>
            <p:nvPr/>
          </p:nvSpPr>
          <p:spPr bwMode="auto">
            <a:xfrm>
              <a:off x="1163" y="1143"/>
              <a:ext cx="766" cy="2472"/>
            </a:xfrm>
            <a:prstGeom prst="rect">
              <a:avLst/>
            </a:prstGeom>
            <a:solidFill>
              <a:schemeClr val="bg1"/>
            </a:solidFill>
            <a:ln w="28575">
              <a:solidFill>
                <a:schemeClr val="bg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24" y="1277"/>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add </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,r2,r3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5" name="Rectangle 10"/>
            <p:cNvSpPr>
              <a:spLocks noChangeArrowheads="1"/>
            </p:cNvSpPr>
            <p:nvPr/>
          </p:nvSpPr>
          <p:spPr bwMode="auto">
            <a:xfrm>
              <a:off x="424" y="1805"/>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sub r4,</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6" name="Rectangle 11"/>
            <p:cNvSpPr>
              <a:spLocks noChangeArrowheads="1"/>
            </p:cNvSpPr>
            <p:nvPr/>
          </p:nvSpPr>
          <p:spPr bwMode="auto">
            <a:xfrm>
              <a:off x="424" y="2393"/>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a:p>
              <a:pPr algn="r" eaLnBrk="0" fontAlgn="base" latinLnBrk="1" hangingPunct="0">
                <a:spcBef>
                  <a:spcPct val="0"/>
                </a:spcBef>
                <a:spcAft>
                  <a:spcPct val="0"/>
                </a:spcAft>
              </a:pPr>
              <a:endParaRPr lang="en-US" altLang="zh-CN" sz="2400" b="1" dirty="0">
                <a:solidFill>
                  <a:srgbClr val="000000"/>
                </a:solidFill>
                <a:latin typeface="Courier New" panose="02070309020205020404" pitchFamily="49" charset="0"/>
              </a:endParaRPr>
            </a:p>
          </p:txBody>
        </p:sp>
        <p:sp>
          <p:nvSpPr>
            <p:cNvPr id="39097" name="Rectangle 12"/>
            <p:cNvSpPr>
              <a:spLocks noChangeArrowheads="1"/>
            </p:cNvSpPr>
            <p:nvPr/>
          </p:nvSpPr>
          <p:spPr bwMode="auto">
            <a:xfrm>
              <a:off x="418" y="2922"/>
              <a:ext cx="1509" cy="452"/>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a:p>
              <a:pPr algn="r" eaLnBrk="0" fontAlgn="base" latinLnBrk="1" hangingPunct="0">
                <a:spcBef>
                  <a:spcPct val="0"/>
                </a:spcBef>
                <a:spcAft>
                  <a:spcPct val="0"/>
                </a:spcAft>
              </a:pPr>
              <a:endParaRPr lang="en-US" altLang="zh-CN" sz="2400" b="1" dirty="0">
                <a:solidFill>
                  <a:srgbClr val="000000"/>
                </a:solidFill>
                <a:latin typeface="Courier New" panose="02070309020205020404" pitchFamily="49" charset="0"/>
              </a:endParaRP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err="1">
                  <a:solidFill>
                    <a:srgbClr val="000000"/>
                  </a:solidFill>
                  <a:latin typeface="Courier New" panose="02070309020205020404" pitchFamily="49" charset="0"/>
                </a:rPr>
                <a:t>xor</a:t>
              </a:r>
              <a:r>
                <a:rPr lang="en-US" altLang="zh-CN" sz="2400" b="1" dirty="0">
                  <a:solidFill>
                    <a:srgbClr val="000000"/>
                  </a:solidFill>
                  <a:latin typeface="Courier New" panose="02070309020205020404" pitchFamily="49" charset="0"/>
                </a:rPr>
                <a:t> r10,</a:t>
              </a:r>
              <a:r>
                <a:rPr lang="en-US" altLang="zh-CN" sz="2400" b="1"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,r11</a:t>
              </a:r>
            </a:p>
          </p:txBody>
        </p:sp>
      </p:grpSp>
      <p:grpSp>
        <p:nvGrpSpPr>
          <p:cNvPr id="38918" name="Group 14"/>
          <p:cNvGrpSpPr/>
          <p:nvPr/>
        </p:nvGrpSpPr>
        <p:grpSpPr bwMode="auto">
          <a:xfrm>
            <a:off x="5823725"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5122827"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4428313"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6527766"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7230250"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208056" name="Line 184"/>
          <p:cNvSpPr>
            <a:spLocks noChangeShapeType="1"/>
          </p:cNvSpPr>
          <p:nvPr/>
        </p:nvSpPr>
        <p:spPr bwMode="auto">
          <a:xfrm>
            <a:off x="6469063" y="2271713"/>
            <a:ext cx="187325" cy="71755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208057" name="Line 185"/>
          <p:cNvSpPr>
            <a:spLocks noChangeShapeType="1"/>
          </p:cNvSpPr>
          <p:nvPr/>
        </p:nvSpPr>
        <p:spPr bwMode="auto">
          <a:xfrm>
            <a:off x="7165975" y="2252663"/>
            <a:ext cx="241300" cy="152400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86" name="Line 196"/>
          <p:cNvSpPr>
            <a:spLocks noChangeShapeType="1"/>
          </p:cNvSpPr>
          <p:nvPr/>
        </p:nvSpPr>
        <p:spPr bwMode="auto">
          <a:xfrm>
            <a:off x="7540658" y="2496123"/>
            <a:ext cx="384" cy="2085005"/>
          </a:xfrm>
          <a:prstGeom prst="line">
            <a:avLst/>
          </a:prstGeom>
          <a:noFill/>
          <a:ln w="76200">
            <a:solidFill>
              <a:srgbClr val="92D05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88" name="文本框 187">
            <a:extLst>
              <a:ext uri="{FF2B5EF4-FFF2-40B4-BE49-F238E27FC236}">
                <a16:creationId xmlns:a16="http://schemas.microsoft.com/office/drawing/2014/main" id="{639F24E2-555F-43CB-AF8B-2161B97AC481}"/>
              </a:ext>
            </a:extLst>
          </p:cNvPr>
          <p:cNvSpPr txBox="1"/>
          <p:nvPr/>
        </p:nvSpPr>
        <p:spPr>
          <a:xfrm>
            <a:off x="2318596" y="5008698"/>
            <a:ext cx="4003093" cy="406265"/>
          </a:xfrm>
          <a:prstGeom prst="rect">
            <a:avLst/>
          </a:prstGeom>
          <a:noFill/>
        </p:spPr>
        <p:txBody>
          <a:bodyPr wrap="square">
            <a:spAutoFit/>
          </a:bodyPr>
          <a:lstStyle/>
          <a:p>
            <a:pPr eaLnBrk="1" hangingPunct="1">
              <a:buNone/>
            </a:pPr>
            <a:r>
              <a:rPr lang="zh-CN" altLang="en-US" sz="2400" dirty="0">
                <a:solidFill>
                  <a:srgbClr val="FF0000"/>
                </a:solidFill>
              </a:rPr>
              <a:t>中间隔两条指令：没问题！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8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56" grpId="0" bldLvl="0" animBg="1"/>
      <p:bldP spid="20805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255240" y="116632"/>
            <a:ext cx="8001000" cy="518219"/>
          </a:xfrm>
        </p:spPr>
        <p:txBody>
          <a:bodyPr lIns="90488" tIns="44450" rIns="90488" bIns="44450"/>
          <a:lstStyle/>
          <a:p>
            <a:pPr algn="l" eaLnBrk="1" hangingPunct="1">
              <a:defRPr/>
            </a:pPr>
            <a:r>
              <a:rPr lang="zh-CN" altLang="en-US" sz="3200" dirty="0"/>
              <a:t>调整硬件结构支持旁路</a:t>
            </a:r>
            <a:endParaRPr lang="zh-CN" altLang="en-US" sz="3600" dirty="0">
              <a:solidFill>
                <a:schemeClr val="tx1"/>
              </a:solidFill>
            </a:endParaRPr>
          </a:p>
        </p:txBody>
      </p:sp>
      <p:sp>
        <p:nvSpPr>
          <p:cNvPr id="5" name="TextBox 8"/>
          <p:cNvSpPr txBox="1"/>
          <p:nvPr/>
        </p:nvSpPr>
        <p:spPr>
          <a:xfrm>
            <a:off x="4443419" y="6104345"/>
            <a:ext cx="3816424" cy="326390"/>
          </a:xfrm>
          <a:prstGeom prst="rect">
            <a:avLst/>
          </a:prstGeom>
          <a:noFill/>
        </p:spPr>
        <p:txBody>
          <a:bodyPr wrap="square" rtlCol="0">
            <a:spAutoFit/>
          </a:bodyPr>
          <a:lstStyle/>
          <a:p>
            <a:pPr indent="0">
              <a:buNone/>
            </a:pPr>
            <a:r>
              <a:rPr lang="zh-CN" altLang="en-US" b="1" dirty="0">
                <a:solidFill>
                  <a:srgbClr val="FF0000"/>
                </a:solidFill>
              </a:rPr>
              <a:t>为什么要转发到</a:t>
            </a:r>
            <a:r>
              <a:rPr lang="en-US" altLang="zh-CN" b="1" dirty="0">
                <a:solidFill>
                  <a:srgbClr val="FF0000"/>
                </a:solidFill>
              </a:rPr>
              <a:t>RS</a:t>
            </a:r>
            <a:r>
              <a:rPr lang="zh-CN" altLang="en-US" b="1" dirty="0">
                <a:solidFill>
                  <a:srgbClr val="FF0000"/>
                </a:solidFill>
              </a:rPr>
              <a:t>、</a:t>
            </a:r>
            <a:r>
              <a:rPr lang="en-US" altLang="zh-CN" b="1" dirty="0">
                <a:solidFill>
                  <a:srgbClr val="FF0000"/>
                </a:solidFill>
              </a:rPr>
              <a:t>RT</a:t>
            </a:r>
            <a:r>
              <a:rPr lang="zh-CN" altLang="en-US" b="1" dirty="0">
                <a:solidFill>
                  <a:srgbClr val="FF0000"/>
                </a:solidFill>
              </a:rPr>
              <a:t>两个端口？</a:t>
            </a:r>
          </a:p>
        </p:txBody>
      </p:sp>
      <p:pic>
        <p:nvPicPr>
          <p:cNvPr id="6" name="图片 5">
            <a:extLst>
              <a:ext uri="{FF2B5EF4-FFF2-40B4-BE49-F238E27FC236}">
                <a16:creationId xmlns:a16="http://schemas.microsoft.com/office/drawing/2014/main" id="{B7A94559-6FF7-4992-95E0-EDB3F8874EA0}"/>
              </a:ext>
            </a:extLst>
          </p:cNvPr>
          <p:cNvPicPr>
            <a:picLocks noChangeAspect="1"/>
          </p:cNvPicPr>
          <p:nvPr/>
        </p:nvPicPr>
        <p:blipFill>
          <a:blip r:embed="rId3"/>
          <a:stretch>
            <a:fillRect/>
          </a:stretch>
        </p:blipFill>
        <p:spPr>
          <a:xfrm>
            <a:off x="1533525" y="876300"/>
            <a:ext cx="9124950" cy="510540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255240" y="116632"/>
            <a:ext cx="8001000" cy="518219"/>
          </a:xfrm>
        </p:spPr>
        <p:txBody>
          <a:bodyPr lIns="90488" tIns="44450" rIns="90488" bIns="44450"/>
          <a:lstStyle/>
          <a:p>
            <a:pPr algn="l" eaLnBrk="1" hangingPunct="1">
              <a:defRPr/>
            </a:pPr>
            <a:r>
              <a:rPr lang="zh-CN" altLang="en-US" sz="3200" dirty="0"/>
              <a:t>调整硬件结构支持旁路</a:t>
            </a:r>
            <a:endParaRPr lang="zh-CN" altLang="en-US" sz="3600" dirty="0">
              <a:solidFill>
                <a:schemeClr val="tx1"/>
              </a:solidFill>
            </a:endParaRPr>
          </a:p>
        </p:txBody>
      </p:sp>
      <p:pic>
        <p:nvPicPr>
          <p:cNvPr id="6" name="图片 5">
            <a:extLst>
              <a:ext uri="{FF2B5EF4-FFF2-40B4-BE49-F238E27FC236}">
                <a16:creationId xmlns:a16="http://schemas.microsoft.com/office/drawing/2014/main" id="{DD0ED405-75BC-4D0F-8EDC-15F720607CFE}"/>
              </a:ext>
            </a:extLst>
          </p:cNvPr>
          <p:cNvPicPr>
            <a:picLocks noChangeAspect="1"/>
          </p:cNvPicPr>
          <p:nvPr/>
        </p:nvPicPr>
        <p:blipFill>
          <a:blip r:embed="rId3"/>
          <a:stretch>
            <a:fillRect/>
          </a:stretch>
        </p:blipFill>
        <p:spPr>
          <a:xfrm>
            <a:off x="1533525" y="876300"/>
            <a:ext cx="9124950" cy="5105400"/>
          </a:xfrm>
          <a:prstGeom prst="rect">
            <a:avLst/>
          </a:prstGeom>
        </p:spPr>
      </p:pic>
      <p:sp>
        <p:nvSpPr>
          <p:cNvPr id="8" name="Oval 5">
            <a:extLst>
              <a:ext uri="{FF2B5EF4-FFF2-40B4-BE49-F238E27FC236}">
                <a16:creationId xmlns:a16="http://schemas.microsoft.com/office/drawing/2014/main" id="{BC5C9553-FC2A-4523-A9E0-F5A7D0081AB6}"/>
              </a:ext>
            </a:extLst>
          </p:cNvPr>
          <p:cNvSpPr>
            <a:spLocks noChangeArrowheads="1"/>
          </p:cNvSpPr>
          <p:nvPr/>
        </p:nvSpPr>
        <p:spPr bwMode="auto">
          <a:xfrm>
            <a:off x="9696400" y="3284984"/>
            <a:ext cx="1078107" cy="1941855"/>
          </a:xfrm>
          <a:prstGeom prst="ellipse">
            <a:avLst/>
          </a:prstGeom>
          <a:noFill/>
          <a:ln w="31750">
            <a:solidFill>
              <a:schemeClr val="accent2">
                <a:alpha val="80000"/>
              </a:schemeClr>
            </a:solidFill>
            <a:round/>
          </a:ln>
          <a:effectLst/>
        </p:spPr>
        <p:txBody>
          <a:bodyPr wrap="none" anchor="ctr"/>
          <a:lstStyle/>
          <a:p>
            <a:endParaRPr lang="en-US"/>
          </a:p>
        </p:txBody>
      </p:sp>
    </p:spTree>
    <p:extLst>
      <p:ext uri="{BB962C8B-B14F-4D97-AF65-F5344CB8AC3E}">
        <p14:creationId xmlns:p14="http://schemas.microsoft.com/office/powerpoint/2010/main" val="248689288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idx="4294967295"/>
          </p:nvPr>
        </p:nvSpPr>
        <p:spPr>
          <a:xfrm>
            <a:off x="309736" y="140941"/>
            <a:ext cx="7010400" cy="479747"/>
          </a:xfrm>
        </p:spPr>
        <p:txBody>
          <a:bodyPr/>
          <a:lstStyle/>
          <a:p>
            <a:r>
              <a:rPr lang="zh-CN" altLang="en-US" sz="3200" dirty="0">
                <a:solidFill>
                  <a:schemeClr val="accent1"/>
                </a:solidFill>
              </a:rPr>
              <a:t>旁路的数据通路</a:t>
            </a:r>
            <a:r>
              <a:rPr lang="en-US" sz="3200" dirty="0">
                <a:solidFill>
                  <a:schemeClr val="accent1"/>
                </a:solidFill>
              </a:rPr>
              <a:t>(1/2)</a:t>
            </a:r>
          </a:p>
        </p:txBody>
      </p:sp>
      <p:pic>
        <p:nvPicPr>
          <p:cNvPr id="376838" name="Picture 6" descr="f04-41-P374493"/>
          <p:cNvPicPr>
            <a:picLocks noChangeAspect="1" noChangeArrowheads="1"/>
          </p:cNvPicPr>
          <p:nvPr/>
        </p:nvPicPr>
        <p:blipFill>
          <a:blip r:embed="rId3"/>
          <a:srcRect/>
          <a:stretch>
            <a:fillRect/>
          </a:stretch>
        </p:blipFill>
        <p:spPr bwMode="auto">
          <a:xfrm>
            <a:off x="862581" y="1556792"/>
            <a:ext cx="10346188" cy="4768680"/>
          </a:xfrm>
          <a:prstGeom prst="rect">
            <a:avLst/>
          </a:prstGeom>
          <a:noFill/>
        </p:spPr>
      </p:pic>
      <p:sp>
        <p:nvSpPr>
          <p:cNvPr id="8" name="TextBox 7"/>
          <p:cNvSpPr txBox="1"/>
          <p:nvPr/>
        </p:nvSpPr>
        <p:spPr>
          <a:xfrm>
            <a:off x="893101" y="980726"/>
            <a:ext cx="8229600" cy="406265"/>
          </a:xfrm>
          <a:prstGeom prst="rect">
            <a:avLst/>
          </a:prstGeom>
          <a:noFill/>
        </p:spPr>
        <p:txBody>
          <a:bodyPr wrap="square" rtlCol="0">
            <a:spAutoFit/>
          </a:bodyPr>
          <a:lstStyle/>
          <a:p>
            <a:pPr>
              <a:buFont typeface="Arial" panose="020B0604020202020204" pitchFamily="34" charset="0"/>
              <a:buChar char="•"/>
            </a:pPr>
            <a:r>
              <a:rPr lang="en-US" sz="2400" dirty="0"/>
              <a:t>  </a:t>
            </a:r>
            <a:r>
              <a:rPr lang="zh-CN" altLang="en-US" sz="2400" dirty="0"/>
              <a:t>需要作何修改</a:t>
            </a:r>
            <a:r>
              <a:rPr lang="en-US" sz="2400" dirty="0"/>
              <a:t>?</a:t>
            </a:r>
          </a:p>
        </p:txBody>
      </p:sp>
      <p:sp>
        <p:nvSpPr>
          <p:cNvPr id="5" name="Oval 5"/>
          <p:cNvSpPr>
            <a:spLocks noChangeArrowheads="1"/>
          </p:cNvSpPr>
          <p:nvPr/>
        </p:nvSpPr>
        <p:spPr bwMode="auto">
          <a:xfrm>
            <a:off x="7104112" y="3501008"/>
            <a:ext cx="556965" cy="1296144"/>
          </a:xfrm>
          <a:prstGeom prst="ellipse">
            <a:avLst/>
          </a:prstGeom>
          <a:noFill/>
          <a:ln w="28575">
            <a:solidFill>
              <a:schemeClr val="accent1">
                <a:alpha val="80000"/>
              </a:schemeClr>
            </a:solidFill>
            <a:rou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91750" y="212090"/>
            <a:ext cx="7344410" cy="478790"/>
          </a:xfrm>
        </p:spPr>
        <p:txBody>
          <a:bodyPr/>
          <a:lstStyle/>
          <a:p>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
        <p:nvSpPr>
          <p:cNvPr id="32771" name="Rectangle 3"/>
          <p:cNvSpPr>
            <a:spLocks noGrp="1" noChangeArrowheads="1"/>
          </p:cNvSpPr>
          <p:nvPr>
            <p:ph type="body" idx="4294967295"/>
          </p:nvPr>
        </p:nvSpPr>
        <p:spPr>
          <a:xfrm>
            <a:off x="1216660" y="853440"/>
            <a:ext cx="7920990" cy="1607185"/>
          </a:xfrm>
        </p:spPr>
        <p:txBody>
          <a:bodyPr/>
          <a:lstStyle/>
          <a:p>
            <a:pPr>
              <a:lnSpc>
                <a:spcPct val="110000"/>
              </a:lnSpc>
              <a:spcBef>
                <a:spcPts val="0"/>
              </a:spcBef>
              <a:spcAft>
                <a:spcPts val="0"/>
              </a:spcAft>
            </a:pPr>
            <a:r>
              <a:rPr lang="zh-CN" altLang="en-US" sz="2000" dirty="0">
                <a:ea typeface="宋体" panose="02010600030101010101" pitchFamily="2" charset="-122"/>
              </a:rPr>
              <a:t>假设主要功能单元的操作时间</a:t>
            </a:r>
          </a:p>
          <a:p>
            <a:pPr lvl="1">
              <a:lnSpc>
                <a:spcPct val="110000"/>
              </a:lnSpc>
              <a:spcBef>
                <a:spcPts val="0"/>
              </a:spcBef>
              <a:spcAft>
                <a:spcPts val="0"/>
              </a:spcAft>
            </a:pPr>
            <a:r>
              <a:rPr lang="zh-CN" altLang="en-US" dirty="0">
                <a:ea typeface="宋体" panose="02010600030101010101" pitchFamily="2" charset="-122"/>
              </a:rPr>
              <a:t> 存储器   ：</a:t>
            </a:r>
            <a:r>
              <a:rPr lang="en-US" altLang="zh-CN" dirty="0">
                <a:ea typeface="宋体" panose="02010600030101010101" pitchFamily="2" charset="-122"/>
              </a:rPr>
              <a:t>200ps</a:t>
            </a:r>
          </a:p>
          <a:p>
            <a:pPr lvl="1">
              <a:lnSpc>
                <a:spcPct val="110000"/>
              </a:lnSpc>
              <a:spcBef>
                <a:spcPts val="0"/>
              </a:spcBef>
              <a:spcAft>
                <a:spcPts val="0"/>
              </a:spcAft>
            </a:pPr>
            <a:r>
              <a:rPr lang="en-US" altLang="zh-CN" dirty="0">
                <a:ea typeface="宋体" panose="02010600030101010101" pitchFamily="2" charset="-122"/>
              </a:rPr>
              <a:t> ALU       </a:t>
            </a:r>
            <a:r>
              <a:rPr lang="zh-CN" altLang="en-US" dirty="0">
                <a:ea typeface="宋体" panose="02010600030101010101" pitchFamily="2" charset="-122"/>
              </a:rPr>
              <a:t>：</a:t>
            </a:r>
            <a:r>
              <a:rPr lang="en-US" altLang="zh-CN" dirty="0">
                <a:ea typeface="宋体" panose="02010600030101010101" pitchFamily="2" charset="-122"/>
              </a:rPr>
              <a:t>100ps</a:t>
            </a:r>
          </a:p>
          <a:p>
            <a:pPr lvl="1">
              <a:lnSpc>
                <a:spcPct val="110000"/>
              </a:lnSpc>
              <a:spcBef>
                <a:spcPts val="0"/>
              </a:spcBef>
              <a:spcAft>
                <a:spcPts val="0"/>
              </a:spcAft>
            </a:pPr>
            <a:r>
              <a:rPr lang="zh-CN" altLang="en-US" dirty="0">
                <a:ea typeface="宋体" panose="02010600030101010101" pitchFamily="2" charset="-122"/>
              </a:rPr>
              <a:t> 寄存器堆：</a:t>
            </a:r>
            <a:r>
              <a:rPr lang="en-US" altLang="zh-CN" dirty="0">
                <a:ea typeface="宋体" panose="02010600030101010101" pitchFamily="2" charset="-122"/>
              </a:rPr>
              <a:t>50ps</a:t>
            </a:r>
          </a:p>
          <a:p>
            <a:pPr lvl="1">
              <a:lnSpc>
                <a:spcPct val="110000"/>
              </a:lnSpc>
              <a:spcBef>
                <a:spcPts val="0"/>
              </a:spcBef>
              <a:spcAft>
                <a:spcPts val="0"/>
              </a:spcAft>
            </a:pPr>
            <a:r>
              <a:rPr lang="zh-CN" altLang="en-US" dirty="0">
                <a:ea typeface="宋体" panose="02010600030101010101" pitchFamily="2" charset="-122"/>
              </a:rPr>
              <a:t> 多路复用器、控制单元、</a:t>
            </a:r>
            <a:r>
              <a:rPr lang="en-US" altLang="zh-CN" dirty="0">
                <a:ea typeface="宋体" panose="02010600030101010101" pitchFamily="2" charset="-122"/>
              </a:rPr>
              <a:t>PC</a:t>
            </a:r>
            <a:r>
              <a:rPr lang="zh-CN" altLang="en-US" dirty="0">
                <a:ea typeface="宋体" panose="02010600030101010101" pitchFamily="2" charset="-122"/>
              </a:rPr>
              <a:t>、符号扩展单元、线路没有延迟</a:t>
            </a:r>
            <a:endParaRPr lang="en-US" altLang="zh-CN" dirty="0">
              <a:ea typeface="宋体" panose="0201060003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778999571"/>
              </p:ext>
            </p:extLst>
          </p:nvPr>
        </p:nvGraphicFramePr>
        <p:xfrm>
          <a:off x="1991544" y="2922316"/>
          <a:ext cx="8280400" cy="3638550"/>
        </p:xfrm>
        <a:graphic>
          <a:graphicData uri="http://schemas.openxmlformats.org/drawingml/2006/table">
            <a:tbl>
              <a:tblPr firstRow="1" bandRow="1">
                <a:tableStyleId>{10A1B5D5-9B99-4C35-A422-299274C87663}</a:tableStyleId>
              </a:tblPr>
              <a:tblGrid>
                <a:gridCol w="994410">
                  <a:extLst>
                    <a:ext uri="{9D8B030D-6E8A-4147-A177-3AD203B41FA5}">
                      <a16:colId xmlns:a16="http://schemas.microsoft.com/office/drawing/2014/main" val="20000"/>
                    </a:ext>
                  </a:extLst>
                </a:gridCol>
                <a:gridCol w="116586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gridCol w="1042670">
                  <a:extLst>
                    <a:ext uri="{9D8B030D-6E8A-4147-A177-3AD203B41FA5}">
                      <a16:colId xmlns:a16="http://schemas.microsoft.com/office/drawing/2014/main" val="20003"/>
                    </a:ext>
                  </a:extLst>
                </a:gridCol>
                <a:gridCol w="1548765">
                  <a:extLst>
                    <a:ext uri="{9D8B030D-6E8A-4147-A177-3AD203B41FA5}">
                      <a16:colId xmlns:a16="http://schemas.microsoft.com/office/drawing/2014/main" val="20004"/>
                    </a:ext>
                  </a:extLst>
                </a:gridCol>
                <a:gridCol w="1512570">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tblGrid>
              <a:tr h="579120">
                <a:tc>
                  <a:txBody>
                    <a:bodyPr/>
                    <a:lstStyle/>
                    <a:p>
                      <a:pPr algn="ctr"/>
                      <a:r>
                        <a:rPr lang="zh-CN" altLang="en-US" sz="1600" dirty="0"/>
                        <a:t>步骤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a:t>
                      </a:r>
                      <a:r>
                        <a:rPr lang="zh-CN" altLang="en-US" sz="1600" dirty="0"/>
                        <a:t>型指令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Lw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Sw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Beq</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J</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solidFill>
                            <a:schemeClr val="bg1"/>
                          </a:solidFill>
                        </a:rPr>
                        <a:t>执行</a:t>
                      </a:r>
                      <a:endParaRPr lang="en-US" altLang="zh-CN" sz="1600" b="1" dirty="0">
                        <a:solidFill>
                          <a:schemeClr val="bg1"/>
                        </a:solidFill>
                      </a:endParaRPr>
                    </a:p>
                    <a:p>
                      <a:pPr algn="ctr"/>
                      <a:r>
                        <a:rPr lang="zh-CN" altLang="en-US" sz="1600" b="1" dirty="0">
                          <a:solidFill>
                            <a:schemeClr val="bg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4825">
                <a:tc>
                  <a:txBody>
                    <a:bodyPr/>
                    <a:lstStyle/>
                    <a:p>
                      <a:pPr algn="ctr"/>
                      <a:r>
                        <a:rPr lang="zh-CN" altLang="en-US" sz="1400" dirty="0"/>
                        <a:t>取指令</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 IR </a:t>
                      </a:r>
                      <a:r>
                        <a:rPr lang="en-US" altLang="zh-CN" sz="1400" b="0" dirty="0">
                          <a:sym typeface="Wingdings" panose="05000000000000000000" pitchFamily="2" charset="2"/>
                        </a:rPr>
                        <a:t> M[PC]</a:t>
                      </a:r>
                      <a:r>
                        <a:rPr lang="zh-CN" altLang="en-US" sz="1400" b="0" dirty="0">
                          <a:sym typeface="Wingdings" panose="05000000000000000000" pitchFamily="2" charset="2"/>
                        </a:rPr>
                        <a:t>，</a:t>
                      </a:r>
                      <a:r>
                        <a:rPr lang="en-US" altLang="zh-CN" sz="1400" b="0" dirty="0">
                          <a:sym typeface="Wingdings" panose="05000000000000000000" pitchFamily="2" charset="2"/>
                        </a:rPr>
                        <a:t>PC  PC + 4</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zh-CN" altLang="en-US" sz="1400" dirty="0"/>
                        <a:t>读寄存器</a:t>
                      </a:r>
                      <a:r>
                        <a:rPr lang="en-US" altLang="zh-CN" sz="1400" dirty="0"/>
                        <a:t>/</a:t>
                      </a:r>
                      <a:r>
                        <a:rPr lang="zh-CN" altLang="en-US" sz="1400" dirty="0"/>
                        <a:t>译码</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ltLang="zh-CN" sz="1400" b="0" dirty="0"/>
                        <a:t>A </a:t>
                      </a:r>
                      <a:r>
                        <a:rPr lang="en-US" altLang="zh-CN" sz="1400" b="0" dirty="0">
                          <a:sym typeface="Wingdings" panose="05000000000000000000" pitchFamily="2" charset="2"/>
                        </a:rPr>
                        <a:t> R[IR[25:21]]</a:t>
                      </a:r>
                      <a:r>
                        <a:rPr lang="en-US" altLang="zh-CN" sz="1400" b="0" dirty="0">
                          <a:solidFill>
                            <a:srgbClr val="FF0000"/>
                          </a:solidFill>
                          <a:sym typeface="Wingdings" panose="05000000000000000000" pitchFamily="2" charset="2"/>
                        </a:rPr>
                        <a:t> (</a:t>
                      </a:r>
                      <a:r>
                        <a:rPr lang="en-US" altLang="zh-CN" sz="1400" b="0" dirty="0" err="1">
                          <a:solidFill>
                            <a:srgbClr val="FF0000"/>
                          </a:solidFill>
                          <a:sym typeface="Wingdings" panose="05000000000000000000" pitchFamily="2" charset="2"/>
                        </a:rPr>
                        <a:t>rs</a:t>
                      </a:r>
                      <a:r>
                        <a:rPr lang="en-US" altLang="zh-CN" sz="1400" b="0" dirty="0">
                          <a:solidFill>
                            <a:srgbClr val="FF0000"/>
                          </a:solidFill>
                          <a:sym typeface="Wingdings" panose="05000000000000000000" pitchFamily="2" charset="2"/>
                        </a:rPr>
                        <a:t>)</a:t>
                      </a:r>
                      <a:r>
                        <a:rPr lang="zh-CN" altLang="en-US" sz="1400" b="0" dirty="0">
                          <a:sym typeface="Wingdings" panose="05000000000000000000" pitchFamily="2" charset="2"/>
                        </a:rPr>
                        <a:t>， </a:t>
                      </a:r>
                      <a:r>
                        <a:rPr lang="en-US" altLang="zh-CN" sz="1400" b="0" dirty="0">
                          <a:sym typeface="Wingdings" panose="05000000000000000000" pitchFamily="2" charset="2"/>
                        </a:rPr>
                        <a:t>B  R[IR[20:16]]</a:t>
                      </a:r>
                      <a:r>
                        <a:rPr lang="en-US" altLang="zh-CN" sz="1400" b="0" dirty="0">
                          <a:solidFill>
                            <a:srgbClr val="FF0000"/>
                          </a:solidFill>
                          <a:sym typeface="Wingdings" panose="05000000000000000000" pitchFamily="2" charset="2"/>
                        </a:rPr>
                        <a:t> (</a:t>
                      </a:r>
                      <a:r>
                        <a:rPr lang="en-US" altLang="zh-CN" sz="1400" b="0" dirty="0" err="1">
                          <a:solidFill>
                            <a:srgbClr val="FF0000"/>
                          </a:solidFill>
                          <a:sym typeface="Wingdings" panose="05000000000000000000" pitchFamily="2" charset="2"/>
                        </a:rPr>
                        <a:t>rt</a:t>
                      </a:r>
                      <a:r>
                        <a:rPr lang="en-US" altLang="zh-CN" sz="1400" b="0" dirty="0">
                          <a:solidFill>
                            <a:srgbClr val="FF0000"/>
                          </a:solidFill>
                          <a:sym typeface="Wingdings" panose="05000000000000000000" pitchFamily="2" charset="2"/>
                        </a:rPr>
                        <a:t>)</a:t>
                      </a:r>
                      <a:endParaRPr lang="zh-CN" altLang="en-US" sz="1400" b="0" dirty="0"/>
                    </a:p>
                    <a:p>
                      <a:pPr algn="ctr">
                        <a:lnSpc>
                          <a:spcPct val="110000"/>
                        </a:lnSpc>
                      </a:pPr>
                      <a:r>
                        <a:rPr lang="en-US" altLang="zh-CN" sz="1400" b="0" dirty="0" err="1"/>
                        <a:t>ALUOut</a:t>
                      </a:r>
                      <a:r>
                        <a:rPr lang="en-US" altLang="zh-CN" sz="1400" b="0" dirty="0"/>
                        <a:t> </a:t>
                      </a:r>
                      <a:r>
                        <a:rPr lang="en-US" altLang="zh-CN" sz="1400" b="0" dirty="0">
                          <a:sym typeface="Wingdings" panose="05000000000000000000" pitchFamily="2" charset="2"/>
                        </a:rPr>
                        <a:t> PC + </a:t>
                      </a:r>
                      <a:r>
                        <a:rPr lang="en-US" altLang="zh-CN" sz="1400" b="0" dirty="0" err="1">
                          <a:sym typeface="Wingdings" panose="05000000000000000000" pitchFamily="2" charset="2"/>
                        </a:rPr>
                        <a:t>Signext</a:t>
                      </a:r>
                      <a:r>
                        <a:rPr lang="en-US" altLang="zh-CN" sz="1400" b="0" dirty="0">
                          <a:sym typeface="Wingdings" panose="05000000000000000000" pitchFamily="2" charset="2"/>
                        </a:rPr>
                        <a:t>[IR[15:0]]&lt;&lt;2  </a:t>
                      </a:r>
                      <a:r>
                        <a:rPr lang="en-US" altLang="zh-CN" sz="1400" b="0" dirty="0">
                          <a:solidFill>
                            <a:srgbClr val="FF0000"/>
                          </a:solidFill>
                          <a:sym typeface="Wingdings" panose="05000000000000000000" pitchFamily="2" charset="2"/>
                        </a:rPr>
                        <a:t>(</a:t>
                      </a:r>
                      <a:r>
                        <a:rPr lang="en-US" altLang="zh-CN" sz="1400" b="0" dirty="0" err="1">
                          <a:solidFill>
                            <a:srgbClr val="FF0000"/>
                          </a:solidFill>
                          <a:sym typeface="Wingdings" panose="05000000000000000000" pitchFamily="2" charset="2"/>
                        </a:rPr>
                        <a:t>beq</a:t>
                      </a:r>
                      <a:r>
                        <a:rPr lang="zh-CN" altLang="en-US" sz="1400" b="0" dirty="0">
                          <a:solidFill>
                            <a:srgbClr val="FF0000"/>
                          </a:solidFill>
                          <a:sym typeface="Wingdings" panose="05000000000000000000" pitchFamily="2" charset="2"/>
                        </a:rPr>
                        <a:t>指令</a:t>
                      </a:r>
                      <a:r>
                        <a:rPr lang="en-US" altLang="zh-CN" sz="1400" b="0" dirty="0">
                          <a:solidFill>
                            <a:srgbClr val="FF0000"/>
                          </a:solidFill>
                          <a:sym typeface="Wingdings" panose="05000000000000000000" pitchFamily="2" charset="2"/>
                        </a:rPr>
                        <a:t>)</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100ps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1190">
                <a:tc>
                  <a:txBody>
                    <a:bodyPr/>
                    <a:lstStyle/>
                    <a:p>
                      <a:pPr algn="ctr"/>
                      <a:r>
                        <a:rPr lang="zh-CN" altLang="en-US" sz="1400" dirty="0"/>
                        <a:t>计算</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err="1"/>
                        <a:t>ALUOut</a:t>
                      </a:r>
                      <a:r>
                        <a:rPr lang="en-US" altLang="zh-CN" sz="1400" baseline="0" dirty="0"/>
                        <a:t> </a:t>
                      </a:r>
                    </a:p>
                    <a:p>
                      <a:pPr algn="l"/>
                      <a:r>
                        <a:rPr lang="en-US" altLang="zh-CN" sz="1400" baseline="0" dirty="0">
                          <a:sym typeface="Wingdings" panose="05000000000000000000" pitchFamily="2" charset="2"/>
                        </a:rPr>
                        <a:t>    A op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ALUOut</a:t>
                      </a:r>
                      <a:r>
                        <a:rPr lang="en-US" altLang="zh-CN" sz="1400" dirty="0">
                          <a:sym typeface="Wingdings" panose="05000000000000000000" pitchFamily="2" charset="2"/>
                        </a:rPr>
                        <a:t>    A + </a:t>
                      </a:r>
                    </a:p>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Signext</a:t>
                      </a:r>
                      <a:r>
                        <a:rPr lang="en-US" altLang="zh-CN" sz="1400" dirty="0">
                          <a:sym typeface="Wingdings" panose="05000000000000000000" pitchFamily="2" charset="2"/>
                        </a:rPr>
                        <a:t>(IR[15:0])</a:t>
                      </a:r>
                      <a:endParaRPr lang="zh-CN" altLang="en-US" sz="1400"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l"/>
                      <a:r>
                        <a:rPr lang="en-US" altLang="zh-CN" sz="1400" dirty="0"/>
                        <a:t>If</a:t>
                      </a:r>
                      <a:r>
                        <a:rPr lang="en-US" altLang="zh-CN" sz="1400" baseline="0" dirty="0"/>
                        <a:t> (A-B==0) then</a:t>
                      </a:r>
                    </a:p>
                    <a:p>
                      <a:pPr algn="l"/>
                      <a:r>
                        <a:rPr lang="en-US" altLang="zh-CN" sz="1400" baseline="0" dirty="0"/>
                        <a:t>  PC </a:t>
                      </a:r>
                      <a:r>
                        <a:rPr lang="en-US" altLang="zh-CN" sz="1400" baseline="0" dirty="0">
                          <a:sym typeface="Wingdings" panose="05000000000000000000" pitchFamily="2" charset="2"/>
                        </a:rPr>
                        <a:t> </a:t>
                      </a:r>
                      <a:r>
                        <a:rPr lang="en-US" altLang="zh-CN" sz="1400" baseline="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t>PC </a:t>
                      </a:r>
                      <a:r>
                        <a:rPr lang="en-US" altLang="zh-CN" sz="1400" dirty="0">
                          <a:sym typeface="Wingdings" panose="05000000000000000000" pitchFamily="2" charset="2"/>
                        </a:rPr>
                        <a:t> PC[31:28] </a:t>
                      </a:r>
                    </a:p>
                    <a:p>
                      <a:pPr>
                        <a:lnSpc>
                          <a:spcPct val="100000"/>
                        </a:lnSpc>
                        <a:spcBef>
                          <a:spcPts val="0"/>
                        </a:spcBef>
                        <a:buNone/>
                      </a:pPr>
                      <a:r>
                        <a:rPr lang="en-US" altLang="zh-CN" sz="1400" dirty="0">
                          <a:solidFill>
                            <a:srgbClr val="FF0000"/>
                          </a:solidFill>
                          <a:sym typeface="Wingdings" panose="05000000000000000000" pitchFamily="2" charset="2"/>
                        </a:rPr>
                        <a:t>    || </a:t>
                      </a:r>
                      <a:r>
                        <a:rPr lang="en-US" altLang="zh-CN" sz="1400" dirty="0">
                          <a:sym typeface="Wingdings" panose="05000000000000000000" pitchFamily="2" charset="2"/>
                        </a:rPr>
                        <a:t>IR[25:0]&lt;&lt;2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buNone/>
                      </a:pPr>
                      <a:r>
                        <a:rPr lang="en-US" altLang="zh-CN" sz="1400" b="0" i="1" dirty="0">
                          <a:solidFill>
                            <a:srgbClr val="FF0000"/>
                          </a:solidFill>
                        </a:rPr>
                        <a:t>100ps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1825">
                <a:tc>
                  <a:txBody>
                    <a:bodyPr/>
                    <a:lstStyle/>
                    <a:p>
                      <a:pPr algn="ctr"/>
                      <a:r>
                        <a:rPr lang="en-US" altLang="zh-CN" sz="1400" dirty="0"/>
                        <a:t>R</a:t>
                      </a:r>
                      <a:r>
                        <a:rPr lang="zh-CN" altLang="en-US" sz="1400" dirty="0"/>
                        <a:t>型完成</a:t>
                      </a:r>
                      <a:r>
                        <a:rPr lang="en-US" altLang="zh-CN" sz="1400" dirty="0"/>
                        <a:t>/</a:t>
                      </a:r>
                      <a:r>
                        <a:rPr lang="zh-CN" altLang="en-US" sz="1400" dirty="0"/>
                        <a:t>访问内存</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R[IR[15:11]] </a:t>
                      </a:r>
                      <a:r>
                        <a:rPr lang="en-US" altLang="zh-CN" sz="1400" dirty="0">
                          <a:sym typeface="Wingdings" panose="05000000000000000000" pitchFamily="2" charset="2"/>
                        </a:rPr>
                        <a:t> </a:t>
                      </a:r>
                      <a:r>
                        <a:rPr lang="en-US" altLang="zh-CN" sz="140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a:sym typeface="Wingdings" panose="05000000000000000000" pitchFamily="2" charset="2"/>
                        </a:rPr>
                        <a:t>DR   M[</a:t>
                      </a:r>
                      <a:r>
                        <a:rPr lang="en-US" altLang="zh-CN" sz="1400" dirty="0" err="1">
                          <a:sym typeface="Wingdings" panose="05000000000000000000" pitchFamily="2" charset="2"/>
                        </a:rPr>
                        <a:t>ALUOut</a:t>
                      </a:r>
                      <a:r>
                        <a:rPr lang="en-US" altLang="zh-CN" sz="1400" dirty="0">
                          <a:sym typeface="Wingdings" panose="05000000000000000000" pitchFamily="2" charset="2"/>
                        </a:rPr>
                        <a: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sym typeface="Wingdings" panose="05000000000000000000" pitchFamily="2" charset="2"/>
                        </a:rPr>
                        <a:t>M[</a:t>
                      </a:r>
                      <a:r>
                        <a:rPr lang="en-US" altLang="zh-CN" sz="1400" dirty="0" err="1">
                          <a:sym typeface="Wingdings" panose="05000000000000000000" pitchFamily="2" charset="2"/>
                        </a:rPr>
                        <a:t>ALUOut</a:t>
                      </a:r>
                      <a:r>
                        <a:rPr lang="en-US" altLang="zh-CN" sz="1400" dirty="0">
                          <a:sym typeface="Wingdings" panose="05000000000000000000" pitchFamily="2" charset="2"/>
                        </a:rPr>
                        <a:t>]</a:t>
                      </a:r>
                    </a:p>
                    <a:p>
                      <a:pPr>
                        <a:lnSpc>
                          <a:spcPct val="100000"/>
                        </a:lnSpc>
                        <a:spcBef>
                          <a:spcPts val="0"/>
                        </a:spcBef>
                        <a:buNone/>
                      </a:pPr>
                      <a:r>
                        <a:rPr lang="en-US" altLang="zh-CN" sz="1400" dirty="0">
                          <a:sym typeface="Wingdings" panose="05000000000000000000" pitchFamily="2" charset="2"/>
                        </a:rPr>
                        <a:t>     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spcBef>
                          <a:spcPts val="0"/>
                        </a:spcBef>
                        <a:buNone/>
                      </a:pPr>
                      <a:r>
                        <a:rPr lang="en-US" altLang="zh-CN" sz="1400" b="0" i="1" kern="1200" dirty="0">
                          <a:solidFill>
                            <a:srgbClr val="FF0000"/>
                          </a:solidFill>
                          <a:latin typeface="+mn-lt"/>
                          <a:ea typeface="+mn-ea"/>
                          <a:cs typeface="+mn-cs"/>
                        </a:rPr>
                        <a:t>200ps</a:t>
                      </a:r>
                      <a:endParaRPr lang="zh-CN" altLang="en-US" sz="1400" b="0" i="1" kern="1200" dirty="0">
                        <a:solidFill>
                          <a:srgbClr val="FF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31520">
                <a:tc>
                  <a:txBody>
                    <a:bodyPr/>
                    <a:lstStyle/>
                    <a:p>
                      <a:pPr algn="ctr"/>
                      <a:r>
                        <a:rPr lang="zh-CN" altLang="en-US" sz="1400" dirty="0"/>
                        <a:t>写寄</a:t>
                      </a:r>
                      <a:endParaRPr lang="en-US" altLang="zh-CN" sz="1400" dirty="0"/>
                    </a:p>
                    <a:p>
                      <a:pPr algn="ctr"/>
                      <a:r>
                        <a:rPr lang="zh-CN" altLang="en-US" sz="1400" dirty="0"/>
                        <a:t>存器</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buNone/>
                      </a:pPr>
                      <a:r>
                        <a:rPr lang="en-US" altLang="zh-CN" sz="1400" dirty="0">
                          <a:sym typeface="Wingdings" panose="05000000000000000000" pitchFamily="2" charset="2"/>
                        </a:rPr>
                        <a:t>R[IR[20:16]]</a:t>
                      </a:r>
                    </a:p>
                    <a:p>
                      <a:pPr algn="l">
                        <a:lnSpc>
                          <a:spcPct val="100000"/>
                        </a:lnSpc>
                        <a:spcBef>
                          <a:spcPts val="0"/>
                        </a:spcBef>
                        <a:buNone/>
                      </a:pPr>
                      <a:r>
                        <a:rPr lang="en-US" altLang="zh-CN" sz="1400" dirty="0">
                          <a:sym typeface="Wingdings" panose="05000000000000000000" pitchFamily="2" charset="2"/>
                        </a:rPr>
                        <a:t>     DR</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spcBef>
                          <a:spcPts val="0"/>
                        </a:spcBef>
                        <a:buNone/>
                      </a:pPr>
                      <a:r>
                        <a:rPr lang="en-US" altLang="zh-CN" sz="1400" b="0" i="1" kern="1200" dirty="0">
                          <a:solidFill>
                            <a:srgbClr val="FF0000"/>
                          </a:solidFill>
                          <a:latin typeface="+mn-lt"/>
                          <a:ea typeface="+mn-ea"/>
                          <a:cs typeface="+mn-cs"/>
                        </a:rPr>
                        <a:t>50ps</a:t>
                      </a:r>
                      <a:endParaRPr lang="zh-CN" altLang="en-US" sz="1400" b="0" i="1" kern="1200" dirty="0">
                        <a:solidFill>
                          <a:srgbClr val="FF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文本框 1"/>
          <p:cNvSpPr txBox="1"/>
          <p:nvPr/>
        </p:nvSpPr>
        <p:spPr>
          <a:xfrm>
            <a:off x="4295800" y="2623323"/>
            <a:ext cx="3600400" cy="326390"/>
          </a:xfrm>
          <a:prstGeom prst="rect">
            <a:avLst/>
          </a:prstGeom>
          <a:noFill/>
        </p:spPr>
        <p:txBody>
          <a:bodyPr wrap="square" rtlCol="0">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dirty="0">
                <a:solidFill>
                  <a:srgbClr val="000000"/>
                </a:solidFill>
              </a:rPr>
              <a:t>各类指令执行时间</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41040" y="948557"/>
            <a:ext cx="8229600" cy="640080"/>
          </a:xfrm>
        </p:spPr>
        <p:txBody>
          <a:bodyPr>
            <a:normAutofit/>
          </a:bodyPr>
          <a:lstStyle/>
          <a:p>
            <a:r>
              <a:rPr lang="zh-CN" altLang="en-US" dirty="0"/>
              <a:t>由</a:t>
            </a:r>
            <a:r>
              <a:rPr lang="zh-CN" altLang="en-US" dirty="0">
                <a:solidFill>
                  <a:srgbClr val="FF0000"/>
                </a:solidFill>
              </a:rPr>
              <a:t>旁路单元</a:t>
            </a:r>
            <a:r>
              <a:rPr lang="zh-CN" altLang="en-US" dirty="0"/>
              <a:t>进行处理</a:t>
            </a:r>
            <a:endParaRPr lang="en-US" dirty="0"/>
          </a:p>
        </p:txBody>
      </p:sp>
      <p:pic>
        <p:nvPicPr>
          <p:cNvPr id="7" name="Picture 6" descr="f04-54-P374493-bottom"/>
          <p:cNvPicPr>
            <a:picLocks noChangeAspect="1" noChangeArrowheads="1"/>
          </p:cNvPicPr>
          <p:nvPr/>
        </p:nvPicPr>
        <p:blipFill>
          <a:blip r:embed="rId3"/>
          <a:srcRect b="4104"/>
          <a:stretch>
            <a:fillRect/>
          </a:stretch>
        </p:blipFill>
        <p:spPr bwMode="auto">
          <a:xfrm>
            <a:off x="1703512" y="1720954"/>
            <a:ext cx="6618287" cy="4229100"/>
          </a:xfrm>
          <a:prstGeom prst="rect">
            <a:avLst/>
          </a:prstGeom>
          <a:noFill/>
        </p:spPr>
      </p:pic>
      <p:sp>
        <p:nvSpPr>
          <p:cNvPr id="6" name="椭圆 5"/>
          <p:cNvSpPr/>
          <p:nvPr/>
        </p:nvSpPr>
        <p:spPr>
          <a:xfrm>
            <a:off x="3140606" y="4268653"/>
            <a:ext cx="504056"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圆角矩形标注 4"/>
          <p:cNvSpPr/>
          <p:nvPr/>
        </p:nvSpPr>
        <p:spPr bwMode="auto">
          <a:xfrm>
            <a:off x="4220726" y="6119559"/>
            <a:ext cx="2664296" cy="405785"/>
          </a:xfrm>
          <a:prstGeom prst="wedgeRoundRectCallout">
            <a:avLst>
              <a:gd name="adj1" fmla="val -17783"/>
              <a:gd name="adj2" fmla="val -172856"/>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什么时候需要转发？</a:t>
            </a:r>
          </a:p>
        </p:txBody>
      </p:sp>
      <p:sp>
        <p:nvSpPr>
          <p:cNvPr id="8" name="Rectangle 2"/>
          <p:cNvSpPr txBox="1">
            <a:spLocks noChangeArrowheads="1"/>
          </p:cNvSpPr>
          <p:nvPr/>
        </p:nvSpPr>
        <p:spPr bwMode="auto">
          <a:xfrm>
            <a:off x="309736" y="140941"/>
            <a:ext cx="7010400" cy="479747"/>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zh-CN" altLang="en-US" sz="3200" dirty="0">
                <a:solidFill>
                  <a:schemeClr val="accent1"/>
                </a:solidFill>
              </a:rPr>
              <a:t>旁路的数据通路</a:t>
            </a:r>
            <a:r>
              <a:rPr lang="en-US" sz="3200" dirty="0">
                <a:solidFill>
                  <a:schemeClr val="accent1"/>
                </a:solidFill>
              </a:rPr>
              <a:t>(2/2)</a:t>
            </a:r>
          </a:p>
        </p:txBody>
      </p:sp>
      <p:cxnSp>
        <p:nvCxnSpPr>
          <p:cNvPr id="4" name="直接连接符 3"/>
          <p:cNvCxnSpPr/>
          <p:nvPr/>
        </p:nvCxnSpPr>
        <p:spPr bwMode="auto">
          <a:xfrm>
            <a:off x="5861670" y="4765089"/>
            <a:ext cx="774" cy="465981"/>
          </a:xfrm>
          <a:prstGeom prst="line">
            <a:avLst/>
          </a:prstGeom>
          <a:noFill/>
          <a:ln w="31750" cap="flat" cmpd="sng" algn="ctr">
            <a:solidFill>
              <a:schemeClr val="accent1">
                <a:alpha val="50000"/>
              </a:schemeClr>
            </a:solidFill>
            <a:prstDash val="solid"/>
            <a:round/>
            <a:headEnd type="none" w="med" len="med"/>
            <a:tailEnd type="none" w="med" len="med"/>
          </a:ln>
        </p:spPr>
      </p:cxnSp>
      <p:cxnSp>
        <p:nvCxnSpPr>
          <p:cNvPr id="10" name="直接连接符 9"/>
          <p:cNvCxnSpPr/>
          <p:nvPr/>
        </p:nvCxnSpPr>
        <p:spPr bwMode="auto">
          <a:xfrm>
            <a:off x="5590029" y="5231070"/>
            <a:ext cx="272415" cy="1"/>
          </a:xfrm>
          <a:prstGeom prst="line">
            <a:avLst/>
          </a:prstGeom>
          <a:noFill/>
          <a:ln w="31750" cap="flat" cmpd="sng" algn="ctr">
            <a:solidFill>
              <a:schemeClr val="accent1">
                <a:alpha val="50000"/>
              </a:schemeClr>
            </a:solidFill>
            <a:prstDash val="solid"/>
            <a:round/>
            <a:headEnd type="none" w="med" len="med"/>
            <a:tailEnd type="none" w="med" len="med"/>
          </a:ln>
        </p:spPr>
      </p:cxnSp>
      <p:cxnSp>
        <p:nvCxnSpPr>
          <p:cNvPr id="16" name="直接连接符 15"/>
          <p:cNvCxnSpPr/>
          <p:nvPr/>
        </p:nvCxnSpPr>
        <p:spPr bwMode="auto">
          <a:xfrm>
            <a:off x="5969124" y="2900501"/>
            <a:ext cx="0" cy="2825869"/>
          </a:xfrm>
          <a:prstGeom prst="line">
            <a:avLst/>
          </a:prstGeom>
          <a:noFill/>
          <a:ln w="25400" cap="flat" cmpd="sng" algn="ctr">
            <a:solidFill>
              <a:schemeClr val="accent1">
                <a:alpha val="50000"/>
              </a:schemeClr>
            </a:solidFill>
            <a:prstDash val="solid"/>
            <a:round/>
            <a:headEnd type="none" w="med" len="med"/>
            <a:tailEnd type="none" w="med" len="med"/>
          </a:ln>
        </p:spPr>
      </p:cxnSp>
      <p:cxnSp>
        <p:nvCxnSpPr>
          <p:cNvPr id="17" name="直接连接符 16"/>
          <p:cNvCxnSpPr/>
          <p:nvPr/>
        </p:nvCxnSpPr>
        <p:spPr bwMode="auto">
          <a:xfrm flipV="1">
            <a:off x="3812664" y="5726371"/>
            <a:ext cx="2156460" cy="1904"/>
          </a:xfrm>
          <a:prstGeom prst="line">
            <a:avLst/>
          </a:prstGeom>
          <a:noFill/>
          <a:ln w="25400" cap="flat" cmpd="sng" algn="ctr">
            <a:solidFill>
              <a:schemeClr val="accent1">
                <a:alpha val="50000"/>
              </a:schemeClr>
            </a:solidFill>
            <a:prstDash val="solid"/>
            <a:round/>
            <a:headEnd type="none" w="med" len="med"/>
            <a:tailEnd type="none" w="med" len="med"/>
          </a:ln>
        </p:spPr>
      </p:cxnSp>
      <p:cxnSp>
        <p:nvCxnSpPr>
          <p:cNvPr id="26" name="直接连接符 25"/>
          <p:cNvCxnSpPr/>
          <p:nvPr/>
        </p:nvCxnSpPr>
        <p:spPr bwMode="auto">
          <a:xfrm>
            <a:off x="3813934" y="2584688"/>
            <a:ext cx="0" cy="3141682"/>
          </a:xfrm>
          <a:prstGeom prst="line">
            <a:avLst/>
          </a:prstGeom>
          <a:noFill/>
          <a:ln w="25400" cap="flat" cmpd="sng" algn="ctr">
            <a:solidFill>
              <a:schemeClr val="accent1">
                <a:alpha val="50000"/>
              </a:schemeClr>
            </a:solidFill>
            <a:prstDash val="solid"/>
            <a:round/>
            <a:headEnd type="none" w="med" len="med"/>
            <a:tailEnd type="none" w="med" len="med"/>
          </a:ln>
        </p:spPr>
      </p:cxnSp>
      <p:cxnSp>
        <p:nvCxnSpPr>
          <p:cNvPr id="28" name="直接连接符 27"/>
          <p:cNvCxnSpPr/>
          <p:nvPr/>
        </p:nvCxnSpPr>
        <p:spPr bwMode="auto">
          <a:xfrm>
            <a:off x="3813934" y="2584688"/>
            <a:ext cx="136207" cy="1"/>
          </a:xfrm>
          <a:prstGeom prst="line">
            <a:avLst/>
          </a:prstGeom>
          <a:noFill/>
          <a:ln w="25400" cap="flat" cmpd="sng" algn="ctr">
            <a:solidFill>
              <a:schemeClr val="accent1">
                <a:alpha val="50000"/>
              </a:schemeClr>
            </a:solidFill>
            <a:prstDash val="solid"/>
            <a:round/>
            <a:headEnd type="none" w="med" len="med"/>
            <a:tailEnd type="none" w="med" len="med"/>
          </a:ln>
        </p:spPr>
      </p:cxnSp>
      <p:cxnSp>
        <p:nvCxnSpPr>
          <p:cNvPr id="36" name="直接连接符 35"/>
          <p:cNvCxnSpPr/>
          <p:nvPr/>
        </p:nvCxnSpPr>
        <p:spPr bwMode="auto">
          <a:xfrm>
            <a:off x="3830127" y="3692589"/>
            <a:ext cx="136207" cy="1"/>
          </a:xfrm>
          <a:prstGeom prst="line">
            <a:avLst/>
          </a:prstGeom>
          <a:noFill/>
          <a:ln w="25400" cap="flat" cmpd="sng" algn="ctr">
            <a:solidFill>
              <a:schemeClr val="accent1">
                <a:alpha val="50000"/>
              </a:schemeClr>
            </a:solidFill>
            <a:prstDash val="solid"/>
            <a:round/>
            <a:headEnd type="none" w="med" len="med"/>
            <a:tailEnd type="none" w="med" len="med"/>
          </a:ln>
        </p:spPr>
      </p:cxnSp>
      <p:cxnSp>
        <p:nvCxnSpPr>
          <p:cNvPr id="38" name="直接连接符 37"/>
          <p:cNvCxnSpPr/>
          <p:nvPr/>
        </p:nvCxnSpPr>
        <p:spPr bwMode="auto">
          <a:xfrm flipH="1">
            <a:off x="7774658" y="4717356"/>
            <a:ext cx="406" cy="679450"/>
          </a:xfrm>
          <a:prstGeom prst="line">
            <a:avLst/>
          </a:prstGeom>
          <a:noFill/>
          <a:ln w="31750" cap="flat" cmpd="sng" algn="ctr">
            <a:solidFill>
              <a:srgbClr val="00B050">
                <a:alpha val="50000"/>
              </a:srgbClr>
            </a:solidFill>
            <a:prstDash val="solid"/>
            <a:round/>
            <a:headEnd type="none" w="med" len="med"/>
            <a:tailEnd type="none" w="med" len="med"/>
          </a:ln>
        </p:spPr>
      </p:cxnSp>
      <p:cxnSp>
        <p:nvCxnSpPr>
          <p:cNvPr id="39" name="直接连接符 38"/>
          <p:cNvCxnSpPr/>
          <p:nvPr/>
        </p:nvCxnSpPr>
        <p:spPr bwMode="auto">
          <a:xfrm>
            <a:off x="5607174" y="5396806"/>
            <a:ext cx="2167483" cy="1"/>
          </a:xfrm>
          <a:prstGeom prst="line">
            <a:avLst/>
          </a:prstGeom>
          <a:noFill/>
          <a:ln w="31750" cap="flat" cmpd="sng" algn="ctr">
            <a:solidFill>
              <a:srgbClr val="00B050">
                <a:alpha val="50000"/>
              </a:srgbClr>
            </a:solidFill>
            <a:prstDash val="solid"/>
            <a:round/>
            <a:headEnd type="none" w="med" len="med"/>
            <a:tailEnd type="none" w="med" len="med"/>
          </a:ln>
        </p:spPr>
      </p:cxnSp>
      <p:cxnSp>
        <p:nvCxnSpPr>
          <p:cNvPr id="45" name="直接连接符 44"/>
          <p:cNvCxnSpPr/>
          <p:nvPr/>
        </p:nvCxnSpPr>
        <p:spPr bwMode="auto">
          <a:xfrm>
            <a:off x="8331324" y="3583245"/>
            <a:ext cx="635" cy="2318388"/>
          </a:xfrm>
          <a:prstGeom prst="line">
            <a:avLst/>
          </a:prstGeom>
          <a:noFill/>
          <a:ln w="25400" cap="flat" cmpd="sng" algn="ctr">
            <a:solidFill>
              <a:srgbClr val="00B050">
                <a:alpha val="50000"/>
              </a:srgbClr>
            </a:solidFill>
            <a:prstDash val="solid"/>
            <a:round/>
            <a:headEnd type="none" w="med" len="med"/>
            <a:tailEnd type="none" w="med" len="med"/>
          </a:ln>
        </p:spPr>
      </p:cxnSp>
      <p:cxnSp>
        <p:nvCxnSpPr>
          <p:cNvPr id="46" name="直接连接符 45"/>
          <p:cNvCxnSpPr/>
          <p:nvPr/>
        </p:nvCxnSpPr>
        <p:spPr bwMode="auto">
          <a:xfrm>
            <a:off x="3685029" y="5895915"/>
            <a:ext cx="4659630" cy="2548"/>
          </a:xfrm>
          <a:prstGeom prst="line">
            <a:avLst/>
          </a:prstGeom>
          <a:noFill/>
          <a:ln w="25400" cap="flat" cmpd="sng" algn="ctr">
            <a:solidFill>
              <a:srgbClr val="00B050">
                <a:alpha val="50000"/>
              </a:srgbClr>
            </a:solidFill>
            <a:prstDash val="solid"/>
            <a:round/>
            <a:headEnd type="none" w="med" len="med"/>
            <a:tailEnd type="none" w="med" len="med"/>
          </a:ln>
        </p:spPr>
      </p:cxnSp>
      <p:cxnSp>
        <p:nvCxnSpPr>
          <p:cNvPr id="51" name="直接连接符 50"/>
          <p:cNvCxnSpPr/>
          <p:nvPr/>
        </p:nvCxnSpPr>
        <p:spPr bwMode="auto">
          <a:xfrm>
            <a:off x="7517854" y="4723071"/>
            <a:ext cx="257210" cy="0"/>
          </a:xfrm>
          <a:prstGeom prst="line">
            <a:avLst/>
          </a:prstGeom>
          <a:noFill/>
          <a:ln w="31750" cap="flat" cmpd="sng" algn="ctr">
            <a:solidFill>
              <a:srgbClr val="00B050">
                <a:alpha val="50000"/>
              </a:srgbClr>
            </a:solidFill>
            <a:prstDash val="solid"/>
            <a:round/>
            <a:headEnd type="none" w="med" len="med"/>
            <a:tailEnd type="none" w="med" len="med"/>
          </a:ln>
        </p:spPr>
      </p:cxnSp>
      <p:cxnSp>
        <p:nvCxnSpPr>
          <p:cNvPr id="60" name="直接连接符 59"/>
          <p:cNvCxnSpPr/>
          <p:nvPr/>
        </p:nvCxnSpPr>
        <p:spPr bwMode="auto">
          <a:xfrm flipH="1">
            <a:off x="3698999" y="2324437"/>
            <a:ext cx="1270" cy="3581178"/>
          </a:xfrm>
          <a:prstGeom prst="line">
            <a:avLst/>
          </a:prstGeom>
          <a:noFill/>
          <a:ln w="25400" cap="flat" cmpd="sng" algn="ctr">
            <a:solidFill>
              <a:srgbClr val="00B050">
                <a:alpha val="50000"/>
              </a:srgbClr>
            </a:solidFill>
            <a:prstDash val="solid"/>
            <a:round/>
            <a:headEnd type="none" w="med" len="med"/>
            <a:tailEnd type="none" w="med" len="med"/>
          </a:ln>
        </p:spPr>
      </p:cxnSp>
      <p:cxnSp>
        <p:nvCxnSpPr>
          <p:cNvPr id="63" name="直接连接符 62"/>
          <p:cNvCxnSpPr/>
          <p:nvPr/>
        </p:nvCxnSpPr>
        <p:spPr bwMode="auto">
          <a:xfrm>
            <a:off x="3727053" y="3474660"/>
            <a:ext cx="239281" cy="0"/>
          </a:xfrm>
          <a:prstGeom prst="line">
            <a:avLst/>
          </a:prstGeom>
          <a:noFill/>
          <a:ln w="25400" cap="flat" cmpd="sng" algn="ctr">
            <a:solidFill>
              <a:srgbClr val="00B050">
                <a:alpha val="50000"/>
              </a:srgbClr>
            </a:solidFill>
            <a:prstDash val="solid"/>
            <a:round/>
            <a:headEnd type="none" w="med" len="med"/>
            <a:tailEnd type="none" w="med" len="med"/>
          </a:ln>
        </p:spPr>
      </p:cxnSp>
      <p:cxnSp>
        <p:nvCxnSpPr>
          <p:cNvPr id="66" name="直接连接符 65"/>
          <p:cNvCxnSpPr/>
          <p:nvPr/>
        </p:nvCxnSpPr>
        <p:spPr bwMode="auto">
          <a:xfrm>
            <a:off x="3706199" y="2337762"/>
            <a:ext cx="260135" cy="0"/>
          </a:xfrm>
          <a:prstGeom prst="line">
            <a:avLst/>
          </a:prstGeom>
          <a:noFill/>
          <a:ln w="25400" cap="flat" cmpd="sng" algn="ctr">
            <a:solidFill>
              <a:srgbClr val="00B050">
                <a:alpha val="50000"/>
              </a:srgbClr>
            </a:solidFill>
            <a:prstDash val="solid"/>
            <a:round/>
            <a:headEnd type="none" w="med" len="med"/>
            <a:tailEnd type="none" w="med" len="med"/>
          </a:ln>
        </p:spPr>
      </p:cxnSp>
      <p:sp>
        <p:nvSpPr>
          <p:cNvPr id="22" name="TextBox 2"/>
          <p:cNvSpPr txBox="1"/>
          <p:nvPr/>
        </p:nvSpPr>
        <p:spPr>
          <a:xfrm>
            <a:off x="9264352" y="3064725"/>
            <a:ext cx="2160240" cy="1107996"/>
          </a:xfrm>
          <a:prstGeom prst="rect">
            <a:avLst/>
          </a:prstGeom>
          <a:solidFill>
            <a:schemeClr val="bg1"/>
          </a:solidFill>
        </p:spPr>
        <p:txBody>
          <a:bodyPr wrap="square" lIns="0" tIns="0" rIns="0" bIns="0" rtlCol="0">
            <a:spAutoFit/>
          </a:bodyPr>
          <a:lstStyle/>
          <a:p>
            <a:pPr indent="0">
              <a:lnSpc>
                <a:spcPct val="150000"/>
              </a:lnSpc>
              <a:buNone/>
            </a:pPr>
            <a:r>
              <a:rPr lang="zh-CN" altLang="en-US" sz="2400" dirty="0">
                <a:solidFill>
                  <a:srgbClr val="FF0000"/>
                </a:solidFill>
              </a:rPr>
              <a:t>数据冒险问题是否已全部解决？</a:t>
            </a:r>
            <a:endParaRPr lang="en-US" sz="2400" dirty="0">
              <a:solidFill>
                <a:srgbClr val="FF0000"/>
              </a:solidFill>
            </a:endParaRPr>
          </a:p>
        </p:txBody>
      </p:sp>
      <p:sp>
        <p:nvSpPr>
          <p:cNvPr id="23" name="Oval 5"/>
          <p:cNvSpPr>
            <a:spLocks noChangeArrowheads="1"/>
          </p:cNvSpPr>
          <p:nvPr/>
        </p:nvSpPr>
        <p:spPr bwMode="auto">
          <a:xfrm>
            <a:off x="7421363" y="3253138"/>
            <a:ext cx="706588" cy="305742"/>
          </a:xfrm>
          <a:prstGeom prst="ellipse">
            <a:avLst/>
          </a:prstGeom>
          <a:noFill/>
          <a:ln w="31750">
            <a:solidFill>
              <a:schemeClr val="accent2">
                <a:alpha val="80000"/>
              </a:schemeClr>
            </a:solidFill>
            <a:round/>
          </a:ln>
          <a:effectLst/>
        </p:spPr>
        <p:txBody>
          <a:bodyPr wrap="none" anchor="ctr"/>
          <a:lstStyle/>
          <a:p>
            <a:endParaRPr lang="en-US"/>
          </a:p>
        </p:txBody>
      </p:sp>
      <p:sp>
        <p:nvSpPr>
          <p:cNvPr id="24" name="TextBox 2"/>
          <p:cNvSpPr txBox="1"/>
          <p:nvPr/>
        </p:nvSpPr>
        <p:spPr>
          <a:xfrm>
            <a:off x="7680176" y="2852936"/>
            <a:ext cx="357285" cy="323165"/>
          </a:xfrm>
          <a:prstGeom prst="rect">
            <a:avLst/>
          </a:prstGeom>
          <a:solidFill>
            <a:schemeClr val="bg1"/>
          </a:solidFill>
        </p:spPr>
        <p:txBody>
          <a:bodyPr wrap="square" lIns="0" tIns="0" rIns="0" bIns="0" rtlCol="0">
            <a:spAutoFit/>
          </a:bodyPr>
          <a:lstStyle/>
          <a:p>
            <a:pPr indent="0">
              <a:lnSpc>
                <a:spcPct val="150000"/>
              </a:lnSpc>
              <a:buNone/>
            </a:pPr>
            <a:r>
              <a:rPr lang="en-US" altLang="zh-CN" sz="1400" dirty="0" err="1">
                <a:solidFill>
                  <a:schemeClr val="accent2"/>
                </a:solidFill>
              </a:rPr>
              <a:t>lw</a:t>
            </a:r>
            <a:endParaRPr lang="en-US" sz="1400" dirty="0">
              <a:solidFill>
                <a:schemeClr val="accent2"/>
              </a:solidFill>
            </a:endParaRPr>
          </a:p>
        </p:txBody>
      </p:sp>
      <p:sp>
        <p:nvSpPr>
          <p:cNvPr id="25" name="圆角矩形标注 24"/>
          <p:cNvSpPr/>
          <p:nvPr/>
        </p:nvSpPr>
        <p:spPr bwMode="auto">
          <a:xfrm>
            <a:off x="1055439" y="5231070"/>
            <a:ext cx="2132047" cy="405785"/>
          </a:xfrm>
          <a:prstGeom prst="wedgeRoundRectCallout">
            <a:avLst>
              <a:gd name="adj1" fmla="val 51853"/>
              <a:gd name="adj2" fmla="val -181020"/>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为什么有两个</a:t>
            </a:r>
            <a:r>
              <a:rPr lang="en-US" altLang="zh-CN" dirty="0" err="1">
                <a:solidFill>
                  <a:srgbClr val="FF0000"/>
                </a:solidFill>
                <a:latin typeface="Courier New" panose="02070309020205020404" pitchFamily="49" charset="0"/>
              </a:rPr>
              <a:t>rt</a:t>
            </a:r>
            <a:r>
              <a:rPr lang="zh-CN" altLang="en-US" dirty="0">
                <a:solidFill>
                  <a:srgbClr val="FF0000"/>
                </a:solidFill>
                <a:latin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3" grpId="0" animBg="1"/>
      <p:bldP spid="24" grpId="0" animBg="1"/>
      <p:bldP spid="2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4114800"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4644390"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sp>
        <p:nvSpPr>
          <p:cNvPr id="207876" name="Rectangle 4"/>
          <p:cNvSpPr>
            <a:spLocks noGrp="1" noChangeArrowheads="1"/>
          </p:cNvSpPr>
          <p:nvPr>
            <p:ph type="title" idx="4294967295"/>
          </p:nvPr>
        </p:nvSpPr>
        <p:spPr>
          <a:xfrm>
            <a:off x="257398" y="116632"/>
            <a:ext cx="8070850" cy="518219"/>
          </a:xfrm>
        </p:spPr>
        <p:txBody>
          <a:bodyPr lIns="90488" tIns="44450" rIns="90488" bIns="44450"/>
          <a:lstStyle/>
          <a:p>
            <a:pPr eaLnBrk="1" hangingPunct="1">
              <a:defRPr/>
            </a:pPr>
            <a:r>
              <a:rPr lang="en-US" altLang="zh-CN" sz="3200" dirty="0" err="1"/>
              <a:t>lw</a:t>
            </a:r>
            <a:r>
              <a:rPr lang="zh-CN" altLang="en-US" sz="3200" dirty="0"/>
              <a:t>指令数据冒险问题</a:t>
            </a:r>
            <a:endParaRPr lang="zh-CN" altLang="en-US" sz="3600" dirty="0">
              <a:solidFill>
                <a:schemeClr val="tx1"/>
              </a:solidFill>
            </a:endParaRPr>
          </a:p>
        </p:txBody>
      </p:sp>
      <p:grpSp>
        <p:nvGrpSpPr>
          <p:cNvPr id="38917" name="Group 5"/>
          <p:cNvGrpSpPr/>
          <p:nvPr/>
        </p:nvGrpSpPr>
        <p:grpSpPr bwMode="auto">
          <a:xfrm>
            <a:off x="1600200" y="1736725"/>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3" name="Rectangle 8"/>
            <p:cNvSpPr>
              <a:spLocks noChangeArrowheads="1"/>
            </p:cNvSpPr>
            <p:nvPr/>
          </p:nvSpPr>
          <p:spPr bwMode="auto">
            <a:xfrm>
              <a:off x="1163" y="1143"/>
              <a:ext cx="766" cy="2472"/>
            </a:xfrm>
            <a:prstGeom prst="rect">
              <a:avLst/>
            </a:prstGeom>
            <a:solidFill>
              <a:schemeClr val="bg1"/>
            </a:solidFill>
            <a:ln w="28575">
              <a:solidFill>
                <a:schemeClr val="bg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24" y="1277"/>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add </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,r2,r3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5" name="Rectangle 10"/>
            <p:cNvSpPr>
              <a:spLocks noChangeArrowheads="1"/>
            </p:cNvSpPr>
            <p:nvPr/>
          </p:nvSpPr>
          <p:spPr bwMode="auto">
            <a:xfrm>
              <a:off x="424" y="1805"/>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sub r4,</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6" name="Rectangle 11"/>
            <p:cNvSpPr>
              <a:spLocks noChangeArrowheads="1"/>
            </p:cNvSpPr>
            <p:nvPr/>
          </p:nvSpPr>
          <p:spPr bwMode="auto">
            <a:xfrm>
              <a:off x="424" y="2393"/>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a:p>
              <a:pPr algn="r" eaLnBrk="0" fontAlgn="base" latinLnBrk="1" hangingPunct="0">
                <a:spcBef>
                  <a:spcPct val="0"/>
                </a:spcBef>
                <a:spcAft>
                  <a:spcPct val="0"/>
                </a:spcAft>
              </a:pPr>
              <a:endParaRPr lang="en-US" altLang="zh-CN" sz="2400" b="1" dirty="0">
                <a:solidFill>
                  <a:srgbClr val="000000"/>
                </a:solidFill>
                <a:latin typeface="Courier New" panose="02070309020205020404" pitchFamily="49" charset="0"/>
              </a:endParaRPr>
            </a:p>
          </p:txBody>
        </p:sp>
        <p:sp>
          <p:nvSpPr>
            <p:cNvPr id="39097" name="Rectangle 12"/>
            <p:cNvSpPr>
              <a:spLocks noChangeArrowheads="1"/>
            </p:cNvSpPr>
            <p:nvPr/>
          </p:nvSpPr>
          <p:spPr bwMode="auto">
            <a:xfrm>
              <a:off x="418" y="2922"/>
              <a:ext cx="1509" cy="452"/>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a:p>
              <a:pPr algn="r" eaLnBrk="0" fontAlgn="base" latinLnBrk="1" hangingPunct="0">
                <a:spcBef>
                  <a:spcPct val="0"/>
                </a:spcBef>
                <a:spcAft>
                  <a:spcPct val="0"/>
                </a:spcAft>
              </a:pPr>
              <a:endParaRPr lang="en-US" altLang="zh-CN" sz="2400" b="1" dirty="0">
                <a:solidFill>
                  <a:srgbClr val="000000"/>
                </a:solidFill>
                <a:latin typeface="Courier New" panose="02070309020205020404" pitchFamily="49" charset="0"/>
              </a:endParaRP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err="1">
                  <a:solidFill>
                    <a:srgbClr val="000000"/>
                  </a:solidFill>
                  <a:latin typeface="Courier New" panose="02070309020205020404" pitchFamily="49" charset="0"/>
                </a:rPr>
                <a:t>xor</a:t>
              </a:r>
              <a:r>
                <a:rPr lang="en-US" altLang="zh-CN" sz="2400" b="1" dirty="0">
                  <a:solidFill>
                    <a:srgbClr val="000000"/>
                  </a:solidFill>
                  <a:latin typeface="Courier New" panose="02070309020205020404" pitchFamily="49" charset="0"/>
                </a:rPr>
                <a:t> r10,</a:t>
              </a:r>
              <a:r>
                <a:rPr lang="en-US" altLang="zh-CN" sz="2400" b="1"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,r11</a:t>
              </a:r>
            </a:p>
          </p:txBody>
        </p:sp>
      </p:grpSp>
      <p:grpSp>
        <p:nvGrpSpPr>
          <p:cNvPr id="38918" name="Group 14"/>
          <p:cNvGrpSpPr/>
          <p:nvPr/>
        </p:nvGrpSpPr>
        <p:grpSpPr bwMode="auto">
          <a:xfrm>
            <a:off x="5823725"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5122827"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4428313"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6527766"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7230250"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187" name="Oval 5"/>
          <p:cNvSpPr>
            <a:spLocks noChangeArrowheads="1"/>
          </p:cNvSpPr>
          <p:nvPr/>
        </p:nvSpPr>
        <p:spPr bwMode="auto">
          <a:xfrm>
            <a:off x="6439461" y="2734165"/>
            <a:ext cx="703009" cy="730361"/>
          </a:xfrm>
          <a:prstGeom prst="ellipse">
            <a:avLst/>
          </a:prstGeom>
          <a:noFill/>
          <a:ln w="28575">
            <a:solidFill>
              <a:schemeClr val="accent1">
                <a:alpha val="80000"/>
              </a:schemeClr>
            </a:solidFill>
            <a:round/>
          </a:ln>
          <a:effectLst/>
        </p:spPr>
        <p:txBody>
          <a:bodyPr wrap="none" anchor="ctr"/>
          <a:lstStyle/>
          <a:p>
            <a:endParaRPr lang="en-US"/>
          </a:p>
        </p:txBody>
      </p:sp>
      <p:sp>
        <p:nvSpPr>
          <p:cNvPr id="189" name="Oval 5"/>
          <p:cNvSpPr>
            <a:spLocks noChangeArrowheads="1"/>
          </p:cNvSpPr>
          <p:nvPr/>
        </p:nvSpPr>
        <p:spPr bwMode="auto">
          <a:xfrm>
            <a:off x="7149312" y="3593651"/>
            <a:ext cx="703009" cy="730361"/>
          </a:xfrm>
          <a:prstGeom prst="ellipse">
            <a:avLst/>
          </a:prstGeom>
          <a:noFill/>
          <a:ln w="28575">
            <a:solidFill>
              <a:schemeClr val="accent1">
                <a:alpha val="80000"/>
              </a:schemeClr>
            </a:solidFill>
            <a:round/>
          </a:ln>
          <a:effectLst/>
        </p:spPr>
        <p:txBody>
          <a:bodyPr wrap="none" anchor="ctr"/>
          <a:lstStyle/>
          <a:p>
            <a:endParaRPr lang="en-US"/>
          </a:p>
        </p:txBody>
      </p:sp>
      <p:sp>
        <p:nvSpPr>
          <p:cNvPr id="190" name="Line 184"/>
          <p:cNvSpPr>
            <a:spLocks noChangeShapeType="1"/>
          </p:cNvSpPr>
          <p:nvPr/>
        </p:nvSpPr>
        <p:spPr bwMode="auto">
          <a:xfrm>
            <a:off x="6469064" y="2271713"/>
            <a:ext cx="117900" cy="700725"/>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91" name="Line 185"/>
          <p:cNvSpPr>
            <a:spLocks noChangeShapeType="1"/>
          </p:cNvSpPr>
          <p:nvPr/>
        </p:nvSpPr>
        <p:spPr bwMode="auto">
          <a:xfrm>
            <a:off x="7165975" y="2252662"/>
            <a:ext cx="141143" cy="1549973"/>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92" name="Line 184"/>
          <p:cNvSpPr>
            <a:spLocks noChangeShapeType="1"/>
          </p:cNvSpPr>
          <p:nvPr/>
        </p:nvSpPr>
        <p:spPr bwMode="auto">
          <a:xfrm flipH="1">
            <a:off x="6541034" y="2411415"/>
            <a:ext cx="585139" cy="433384"/>
          </a:xfrm>
          <a:prstGeom prst="line">
            <a:avLst/>
          </a:prstGeom>
          <a:noFill/>
          <a:ln w="76200">
            <a:solidFill>
              <a:srgbClr val="7030A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94" name="TextBox 2"/>
          <p:cNvSpPr txBox="1"/>
          <p:nvPr/>
        </p:nvSpPr>
        <p:spPr>
          <a:xfrm>
            <a:off x="8185649" y="1927945"/>
            <a:ext cx="655785" cy="553998"/>
          </a:xfrm>
          <a:prstGeom prst="rect">
            <a:avLst/>
          </a:prstGeom>
          <a:solidFill>
            <a:schemeClr val="bg1"/>
          </a:solidFill>
        </p:spPr>
        <p:txBody>
          <a:bodyPr wrap="square" lIns="0" tIns="0" rIns="0" bIns="0" rtlCol="0">
            <a:spAutoFit/>
          </a:bodyPr>
          <a:lstStyle/>
          <a:p>
            <a:pPr indent="0">
              <a:lnSpc>
                <a:spcPct val="150000"/>
              </a:lnSpc>
              <a:buNone/>
            </a:pPr>
            <a:r>
              <a:rPr lang="en-US" altLang="zh-CN" sz="2400" dirty="0" err="1">
                <a:solidFill>
                  <a:srgbClr val="FF0000"/>
                </a:solidFill>
              </a:rPr>
              <a:t>lw</a:t>
            </a:r>
            <a:r>
              <a:rPr lang="zh-CN" altLang="en-US" sz="2400" dirty="0">
                <a:solidFill>
                  <a:srgbClr val="FF0000"/>
                </a:solidFill>
                <a:latin typeface="+mn-ea"/>
                <a:ea typeface="+mn-ea"/>
                <a:cs typeface="Aharoni" panose="02010803020104030203" pitchFamily="2" charset="-79"/>
              </a:rPr>
              <a:t>？</a:t>
            </a:r>
            <a:endParaRPr lang="en-US" sz="2400" dirty="0">
              <a:solidFill>
                <a:srgbClr val="FF0000"/>
              </a:solidFill>
              <a:latin typeface="+mn-ea"/>
              <a:ea typeface="+mn-ea"/>
              <a:cs typeface="Aharoni" panose="02010803020104030203" pitchFamily="2" charset="-79"/>
            </a:endParaRPr>
          </a:p>
        </p:txBody>
      </p:sp>
      <p:sp>
        <p:nvSpPr>
          <p:cNvPr id="195" name="Oval 5"/>
          <p:cNvSpPr>
            <a:spLocks noChangeArrowheads="1"/>
          </p:cNvSpPr>
          <p:nvPr/>
        </p:nvSpPr>
        <p:spPr bwMode="auto">
          <a:xfrm>
            <a:off x="5758382" y="1906477"/>
            <a:ext cx="703009" cy="730361"/>
          </a:xfrm>
          <a:prstGeom prst="ellipse">
            <a:avLst/>
          </a:prstGeom>
          <a:noFill/>
          <a:ln w="28575">
            <a:solidFill>
              <a:schemeClr val="accent1">
                <a:alpha val="80000"/>
              </a:schemeClr>
            </a:solidFill>
            <a:round/>
          </a:ln>
          <a:effectLst/>
        </p:spPr>
        <p:txBody>
          <a:bodyPr wrap="none" anchor="ctr"/>
          <a:lstStyle/>
          <a:p>
            <a:endParaRPr lang="en-US"/>
          </a:p>
        </p:txBody>
      </p:sp>
      <p:sp>
        <p:nvSpPr>
          <p:cNvPr id="196" name="Oval 5"/>
          <p:cNvSpPr>
            <a:spLocks noChangeArrowheads="1"/>
          </p:cNvSpPr>
          <p:nvPr/>
        </p:nvSpPr>
        <p:spPr bwMode="auto">
          <a:xfrm>
            <a:off x="6450866" y="1909940"/>
            <a:ext cx="703009" cy="730361"/>
          </a:xfrm>
          <a:prstGeom prst="ellipse">
            <a:avLst/>
          </a:prstGeom>
          <a:noFill/>
          <a:ln w="28575">
            <a:solidFill>
              <a:schemeClr val="accent1">
                <a:alpha val="80000"/>
              </a:schemeClr>
            </a:solidFill>
            <a:round/>
          </a:ln>
          <a:effectLst/>
        </p:spPr>
        <p:txBody>
          <a:bodyPr wrap="none" anchor="ctr"/>
          <a:lstStyle/>
          <a:p>
            <a:endParaRPr lang="en-US"/>
          </a:p>
        </p:txBody>
      </p:sp>
      <p:sp>
        <p:nvSpPr>
          <p:cNvPr id="197" name="TextBox 2"/>
          <p:cNvSpPr txBox="1"/>
          <p:nvPr/>
        </p:nvSpPr>
        <p:spPr>
          <a:xfrm>
            <a:off x="8653422" y="2759121"/>
            <a:ext cx="1643439" cy="553998"/>
          </a:xfrm>
          <a:prstGeom prst="rect">
            <a:avLst/>
          </a:prstGeom>
          <a:solidFill>
            <a:schemeClr val="bg1"/>
          </a:solidFill>
        </p:spPr>
        <p:txBody>
          <a:bodyPr wrap="square" lIns="0" tIns="0" rIns="0" bIns="0" rtlCol="0">
            <a:spAutoFit/>
          </a:bodyPr>
          <a:lstStyle/>
          <a:p>
            <a:pPr indent="0">
              <a:lnSpc>
                <a:spcPct val="150000"/>
              </a:lnSpc>
              <a:buNone/>
            </a:pPr>
            <a:r>
              <a:rPr lang="zh-CN" altLang="en-US" sz="2400" dirty="0">
                <a:solidFill>
                  <a:srgbClr val="FF0000"/>
                </a:solidFill>
              </a:rPr>
              <a:t>如何解决</a:t>
            </a:r>
            <a:r>
              <a:rPr lang="zh-CN" altLang="en-US" sz="2400" dirty="0">
                <a:solidFill>
                  <a:srgbClr val="FF0000"/>
                </a:solidFill>
                <a:latin typeface="+mn-ea"/>
                <a:ea typeface="+mn-ea"/>
                <a:cs typeface="Aharoni" panose="02010803020104030203" pitchFamily="2" charset="-79"/>
              </a:rPr>
              <a:t>？</a:t>
            </a:r>
            <a:endParaRPr lang="en-US" sz="2400" dirty="0">
              <a:solidFill>
                <a:srgbClr val="FF0000"/>
              </a:solidFill>
              <a:latin typeface="+mn-ea"/>
              <a:ea typeface="+mn-ea"/>
              <a:cs typeface="Aharoni" panose="02010803020104030203" pitchFamily="2" charset="-79"/>
            </a:endParaRPr>
          </a:p>
        </p:txBody>
      </p:sp>
    </p:spTree>
    <p:extLst>
      <p:ext uri="{BB962C8B-B14F-4D97-AF65-F5344CB8AC3E}">
        <p14:creationId xmlns:p14="http://schemas.microsoft.com/office/powerpoint/2010/main" val="2228439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500"/>
                                        <p:tgtEl>
                                          <p:spTgt spid="18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0"/>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9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500"/>
                                        <p:tgtEl>
                                          <p:spTgt spid="19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9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fade">
                                      <p:cBhvr>
                                        <p:cTn id="39" dur="500"/>
                                        <p:tgtEl>
                                          <p:spTgt spid="19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2"/>
                                        </p:tgtEl>
                                        <p:attrNameLst>
                                          <p:attrName>style.visibility</p:attrName>
                                        </p:attrNameLst>
                                      </p:cBhvr>
                                      <p:to>
                                        <p:strVal val="visible"/>
                                      </p:to>
                                    </p:set>
                                    <p:animEffect transition="in" filter="fade">
                                      <p:cBhvr>
                                        <p:cTn id="44" dur="500"/>
                                        <p:tgtEl>
                                          <p:spTgt spid="1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2" nodeType="click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7"/>
                                        </p:tgtEl>
                                        <p:attrNameLst>
                                          <p:attrName>style.visibility</p:attrName>
                                        </p:attrNameLst>
                                      </p:cBhvr>
                                      <p:to>
                                        <p:strVal val="visible"/>
                                      </p:to>
                                    </p:set>
                                    <p:animEffect transition="in" filter="fade">
                                      <p:cBhvr>
                                        <p:cTn id="54"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9" grpId="0" animBg="1"/>
      <p:bldP spid="190" grpId="0" animBg="1"/>
      <p:bldP spid="190" grpId="1" animBg="1"/>
      <p:bldP spid="191" grpId="0" animBg="1"/>
      <p:bldP spid="191" grpId="1" animBg="1"/>
      <p:bldP spid="191" grpId="2" animBg="1"/>
      <p:bldP spid="192" grpId="0" animBg="1"/>
      <p:bldP spid="194" grpId="0" animBg="1"/>
      <p:bldP spid="195" grpId="0" animBg="1"/>
      <p:bldP spid="195" grpId="1" animBg="1"/>
      <p:bldP spid="196" grpId="0" animBg="1"/>
      <p:bldP spid="19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922655" y="1356995"/>
            <a:ext cx="8229600" cy="4937760"/>
          </a:xfrm>
        </p:spPr>
        <p:txBody>
          <a:bodyPr>
            <a:normAutofit/>
          </a:bodyPr>
          <a:lstStyle/>
          <a:p>
            <a:pPr>
              <a:lnSpc>
                <a:spcPct val="150000"/>
              </a:lnSpc>
            </a:pPr>
            <a:r>
              <a:rPr lang="zh-CN" altLang="en-US" sz="3200" dirty="0">
                <a:solidFill>
                  <a:schemeClr val="bg1">
                    <a:lumMod val="65000"/>
                  </a:schemeClr>
                </a:solidFill>
              </a:rPr>
              <a:t>结构冒险</a:t>
            </a:r>
            <a:endParaRPr lang="en-US" altLang="zh-CN" sz="3200" dirty="0">
              <a:solidFill>
                <a:schemeClr val="bg1">
                  <a:lumMod val="65000"/>
                </a:schemeClr>
              </a:solidFill>
            </a:endParaRPr>
          </a:p>
          <a:p>
            <a:pPr>
              <a:lnSpc>
                <a:spcPct val="150000"/>
              </a:lnSpc>
            </a:pPr>
            <a:r>
              <a:rPr lang="zh-CN" altLang="en-US" sz="3200" dirty="0">
                <a:solidFill>
                  <a:schemeClr val="bg1">
                    <a:lumMod val="65000"/>
                  </a:schemeClr>
                </a:solidFill>
              </a:rPr>
              <a:t>数据冒险</a:t>
            </a:r>
            <a:endParaRPr lang="en-US" altLang="zh-CN" sz="3200" dirty="0">
              <a:solidFill>
                <a:schemeClr val="bg1">
                  <a:lumMod val="65000"/>
                </a:schemeClr>
              </a:solidFill>
            </a:endParaRPr>
          </a:p>
          <a:p>
            <a:pPr lvl="1">
              <a:lnSpc>
                <a:spcPct val="150000"/>
              </a:lnSpc>
            </a:pPr>
            <a:r>
              <a:rPr lang="zh-CN" altLang="en-US" sz="2800" dirty="0">
                <a:solidFill>
                  <a:schemeClr val="bg1">
                    <a:lumMod val="65000"/>
                  </a:schemeClr>
                </a:solidFill>
              </a:rPr>
              <a:t> 数据旁路</a:t>
            </a:r>
          </a:p>
          <a:p>
            <a:pPr lvl="1">
              <a:lnSpc>
                <a:spcPct val="150000"/>
              </a:lnSpc>
            </a:pPr>
            <a:r>
              <a:rPr lang="zh-CN" altLang="en-US" sz="2800" dirty="0">
                <a:solidFill>
                  <a:srgbClr val="FF0000"/>
                </a:solidFill>
              </a:rPr>
              <a:t> 阻塞</a:t>
            </a:r>
            <a:endParaRPr lang="en-US" altLang="zh-CN" sz="2800" dirty="0">
              <a:solidFill>
                <a:srgbClr val="FF0000"/>
              </a:solidFill>
            </a:endParaRPr>
          </a:p>
          <a:p>
            <a:pPr>
              <a:lnSpc>
                <a:spcPct val="150000"/>
              </a:lnSpc>
            </a:pPr>
            <a:r>
              <a:rPr lang="zh-CN" altLang="en-US" sz="3200" dirty="0"/>
              <a:t>控制冒险</a:t>
            </a:r>
            <a:endParaRPr lang="en-US" altLang="zh-CN" sz="3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idx="4294967295"/>
          </p:nvPr>
        </p:nvSpPr>
        <p:spPr>
          <a:xfrm>
            <a:off x="335360" y="140941"/>
            <a:ext cx="7010400" cy="479747"/>
          </a:xfrm>
        </p:spPr>
        <p:txBody>
          <a:bodyPr/>
          <a:lstStyle/>
          <a:p>
            <a:r>
              <a:rPr lang="zh-CN" altLang="en-US" sz="3200" dirty="0">
                <a:solidFill>
                  <a:schemeClr val="accent1"/>
                </a:solidFill>
                <a:latin typeface="+mj-ea"/>
              </a:rPr>
              <a:t>数据冒险：装载（</a:t>
            </a:r>
            <a:r>
              <a:rPr lang="en-US" altLang="zh-CN" sz="3200" dirty="0">
                <a:solidFill>
                  <a:schemeClr val="accent1"/>
                </a:solidFill>
                <a:latin typeface="+mj-ea"/>
              </a:rPr>
              <a:t>1/4</a:t>
            </a:r>
            <a:r>
              <a:rPr lang="zh-CN" altLang="en-US" sz="3200" dirty="0">
                <a:solidFill>
                  <a:schemeClr val="accent1"/>
                </a:solidFill>
                <a:latin typeface="+mj-ea"/>
              </a:rPr>
              <a:t>）</a:t>
            </a:r>
            <a:endParaRPr lang="en-US" sz="3200" dirty="0">
              <a:solidFill>
                <a:schemeClr val="accent1"/>
              </a:solidFill>
              <a:latin typeface="+mj-ea"/>
            </a:endParaRPr>
          </a:p>
        </p:txBody>
      </p:sp>
      <p:sp>
        <p:nvSpPr>
          <p:cNvPr id="63491" name="Content Placeholder 75"/>
          <p:cNvSpPr>
            <a:spLocks noGrp="1"/>
          </p:cNvSpPr>
          <p:nvPr>
            <p:ph idx="4294967295"/>
          </p:nvPr>
        </p:nvSpPr>
        <p:spPr>
          <a:xfrm>
            <a:off x="559683" y="908720"/>
            <a:ext cx="10000813" cy="4156303"/>
          </a:xfrm>
        </p:spPr>
        <p:txBody>
          <a:bodyPr>
            <a:normAutofit/>
          </a:bodyPr>
          <a:lstStyle/>
          <a:p>
            <a:pPr>
              <a:lnSpc>
                <a:spcPct val="110000"/>
              </a:lnSpc>
            </a:pPr>
            <a:r>
              <a:rPr lang="zh-CN" altLang="en-US" b="1" dirty="0">
                <a:latin typeface="+mj-ea"/>
                <a:ea typeface="+mj-ea"/>
              </a:rPr>
              <a:t>在下例中，数据回传（时序出错）会导致数据冒险</a:t>
            </a: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spcBef>
                <a:spcPts val="1200"/>
              </a:spcBef>
              <a:buFontTx/>
              <a:buChar char="•"/>
            </a:pPr>
            <a:r>
              <a:rPr lang="zh-CN" altLang="en-US" b="1" dirty="0">
                <a:latin typeface="+mj-ea"/>
                <a:ea typeface="+mj-ea"/>
              </a:rPr>
              <a:t>数据旁路不能解决所有情况</a:t>
            </a:r>
            <a:endParaRPr lang="en-US" b="1" dirty="0">
              <a:latin typeface="+mj-ea"/>
              <a:ea typeface="+mj-ea"/>
            </a:endParaRPr>
          </a:p>
          <a:p>
            <a:pPr>
              <a:lnSpc>
                <a:spcPct val="110000"/>
              </a:lnSpc>
              <a:buNone/>
            </a:pPr>
            <a:endParaRPr lang="en-US" sz="3600" dirty="0">
              <a:latin typeface="+mj-ea"/>
              <a:ea typeface="+mj-ea"/>
            </a:endParaRPr>
          </a:p>
        </p:txBody>
      </p:sp>
      <p:pic>
        <p:nvPicPr>
          <p:cNvPr id="11" name="图片 10"/>
          <p:cNvPicPr>
            <a:picLocks noChangeAspect="1"/>
          </p:cNvPicPr>
          <p:nvPr/>
        </p:nvPicPr>
        <p:blipFill>
          <a:blip r:embed="rId3">
            <a:lum bright="-20000" contrast="40000"/>
          </a:blip>
          <a:stretch>
            <a:fillRect/>
          </a:stretch>
        </p:blipFill>
        <p:spPr>
          <a:xfrm>
            <a:off x="1631504" y="4819934"/>
            <a:ext cx="7587615" cy="1362075"/>
          </a:xfrm>
          <a:prstGeom prst="rect">
            <a:avLst/>
          </a:prstGeom>
        </p:spPr>
      </p:pic>
      <p:pic>
        <p:nvPicPr>
          <p:cNvPr id="13" name="图片 12"/>
          <p:cNvPicPr>
            <a:picLocks noChangeAspect="1"/>
          </p:cNvPicPr>
          <p:nvPr/>
        </p:nvPicPr>
        <p:blipFill>
          <a:blip r:embed="rId4"/>
          <a:stretch>
            <a:fillRect/>
          </a:stretch>
        </p:blipFill>
        <p:spPr>
          <a:xfrm>
            <a:off x="2301875" y="1464623"/>
            <a:ext cx="6442075" cy="2645410"/>
          </a:xfrm>
          <a:prstGeom prst="rect">
            <a:avLst/>
          </a:prstGeom>
        </p:spPr>
      </p:pic>
      <p:sp>
        <p:nvSpPr>
          <p:cNvPr id="6" name="TextBox 2"/>
          <p:cNvSpPr txBox="1"/>
          <p:nvPr/>
        </p:nvSpPr>
        <p:spPr>
          <a:xfrm>
            <a:off x="8893019" y="2402662"/>
            <a:ext cx="3107637" cy="461665"/>
          </a:xfrm>
          <a:prstGeom prst="rect">
            <a:avLst/>
          </a:prstGeom>
          <a:solidFill>
            <a:schemeClr val="bg1"/>
          </a:solidFill>
        </p:spPr>
        <p:txBody>
          <a:bodyPr wrap="square" lIns="0" tIns="0" rIns="0" bIns="0" rtlCol="0">
            <a:spAutoFit/>
          </a:bodyPr>
          <a:lstStyle/>
          <a:p>
            <a:pPr indent="0">
              <a:lnSpc>
                <a:spcPct val="150000"/>
              </a:lnSpc>
              <a:buNone/>
            </a:pPr>
            <a:r>
              <a:rPr lang="zh-CN" altLang="en-US" sz="2000" dirty="0">
                <a:solidFill>
                  <a:srgbClr val="FF0000"/>
                </a:solidFill>
              </a:rPr>
              <a:t>如何判断出现了这种情况？</a:t>
            </a:r>
            <a:endParaRPr lang="en-US" sz="2000" dirty="0">
              <a:solidFill>
                <a:srgbClr val="FF0000"/>
              </a:solidFill>
            </a:endParaRPr>
          </a:p>
        </p:txBody>
      </p:sp>
      <p:sp>
        <p:nvSpPr>
          <p:cNvPr id="7" name="圆角矩形标注 6"/>
          <p:cNvSpPr/>
          <p:nvPr/>
        </p:nvSpPr>
        <p:spPr bwMode="auto">
          <a:xfrm>
            <a:off x="6384032" y="4291654"/>
            <a:ext cx="1872208" cy="405785"/>
          </a:xfrm>
          <a:prstGeom prst="wedgeRoundRectCallout">
            <a:avLst>
              <a:gd name="adj1" fmla="val -78006"/>
              <a:gd name="adj2" fmla="val -123868"/>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en-US" altLang="zh-CN" dirty="0">
                <a:solidFill>
                  <a:srgbClr val="FF0000"/>
                </a:solidFill>
                <a:latin typeface="Courier New" panose="02070309020205020404" pitchFamily="49" charset="0"/>
              </a:rPr>
              <a:t>sub</a:t>
            </a:r>
            <a:r>
              <a:rPr lang="zh-CN" altLang="en-US" dirty="0">
                <a:solidFill>
                  <a:srgbClr val="FF0000"/>
                </a:solidFill>
                <a:latin typeface="Courier New" panose="02070309020205020404" pitchFamily="49" charset="0"/>
              </a:rPr>
              <a:t>指令已取出</a:t>
            </a:r>
          </a:p>
        </p:txBody>
      </p:sp>
      <p:sp>
        <p:nvSpPr>
          <p:cNvPr id="8" name="TextBox 2"/>
          <p:cNvSpPr txBox="1"/>
          <p:nvPr/>
        </p:nvSpPr>
        <p:spPr>
          <a:xfrm>
            <a:off x="5446271" y="3702948"/>
            <a:ext cx="734531" cy="261610"/>
          </a:xfrm>
          <a:prstGeom prst="rect">
            <a:avLst/>
          </a:prstGeom>
          <a:solidFill>
            <a:schemeClr val="bg1"/>
          </a:solidFill>
        </p:spPr>
        <p:txBody>
          <a:bodyPr wrap="square" lIns="0" tIns="0" rIns="0" bIns="0" rtlCol="0">
            <a:spAutoFit/>
          </a:bodyPr>
          <a:lstStyle/>
          <a:p>
            <a:pPr indent="0">
              <a:buNone/>
            </a:pPr>
            <a:r>
              <a:rPr lang="en-US" altLang="zh-CN" sz="2000" dirty="0">
                <a:solidFill>
                  <a:schemeClr val="accent2"/>
                </a:solidFill>
              </a:rPr>
              <a:t>IF/ID</a:t>
            </a:r>
            <a:endParaRPr lang="en-US" sz="2000" dirty="0">
              <a:solidFill>
                <a:schemeClr val="accent2"/>
              </a:solidFill>
            </a:endParaRPr>
          </a:p>
        </p:txBody>
      </p:sp>
      <p:sp>
        <p:nvSpPr>
          <p:cNvPr id="2" name="矩形 1"/>
          <p:cNvSpPr/>
          <p:nvPr/>
        </p:nvSpPr>
        <p:spPr bwMode="auto">
          <a:xfrm>
            <a:off x="5375920" y="1556792"/>
            <a:ext cx="720080" cy="288032"/>
          </a:xfrm>
          <a:prstGeom prst="rect">
            <a:avLst/>
          </a:prstGeom>
          <a:noFill/>
          <a:ln w="25400">
            <a:solidFill>
              <a:schemeClr val="accent2"/>
            </a:solid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12" name="Oval 5"/>
          <p:cNvSpPr>
            <a:spLocks noChangeArrowheads="1"/>
          </p:cNvSpPr>
          <p:nvPr/>
        </p:nvSpPr>
        <p:spPr bwMode="auto">
          <a:xfrm>
            <a:off x="5087888" y="2051854"/>
            <a:ext cx="710531" cy="1651094"/>
          </a:xfrm>
          <a:prstGeom prst="ellipse">
            <a:avLst/>
          </a:prstGeom>
          <a:noFill/>
          <a:ln w="28575">
            <a:solidFill>
              <a:schemeClr val="accent1">
                <a:alpha val="80000"/>
              </a:schemeClr>
            </a:solidFill>
            <a:round/>
          </a:ln>
          <a:effectLst/>
        </p:spPr>
        <p:txBody>
          <a:bodyPr wrap="none" anchor="ctr"/>
          <a:lstStyle/>
          <a:p>
            <a:endParaRPr lang="en-US"/>
          </a:p>
        </p:txBody>
      </p:sp>
      <p:sp>
        <p:nvSpPr>
          <p:cNvPr id="14" name="Oval 5"/>
          <p:cNvSpPr>
            <a:spLocks noChangeArrowheads="1"/>
          </p:cNvSpPr>
          <p:nvPr/>
        </p:nvSpPr>
        <p:spPr bwMode="auto">
          <a:xfrm>
            <a:off x="5735960" y="2060848"/>
            <a:ext cx="710531" cy="1651094"/>
          </a:xfrm>
          <a:prstGeom prst="ellipse">
            <a:avLst/>
          </a:prstGeom>
          <a:noFill/>
          <a:ln w="28575">
            <a:solidFill>
              <a:schemeClr val="accent1">
                <a:alpha val="80000"/>
              </a:schemeClr>
            </a:solidFill>
            <a:roun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 grpId="0" animBg="1"/>
      <p:bldP spid="12" grpId="0" animBg="1"/>
      <p:bldP spid="12" grpId="1"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134"/>
          <p:cNvSpPr>
            <a:spLocks noGrp="1"/>
          </p:cNvSpPr>
          <p:nvPr>
            <p:ph idx="4294967295"/>
          </p:nvPr>
        </p:nvSpPr>
        <p:spPr>
          <a:xfrm>
            <a:off x="386680" y="908720"/>
            <a:ext cx="8229600" cy="1051570"/>
          </a:xfrm>
        </p:spPr>
        <p:txBody>
          <a:bodyPr/>
          <a:lstStyle/>
          <a:p>
            <a:pPr>
              <a:buFontTx/>
              <a:buChar char="•"/>
            </a:pPr>
            <a:r>
              <a:rPr lang="zh-CN" altLang="en-US" sz="2800" dirty="0">
                <a:latin typeface="微软雅黑" panose="020B0503020204020204" pitchFamily="34" charset="-122"/>
                <a:ea typeface="微软雅黑" panose="020B0503020204020204" pitchFamily="34" charset="-122"/>
              </a:rPr>
              <a:t>硬件阻塞流水线</a:t>
            </a:r>
          </a:p>
          <a:p>
            <a:pPr lvl="1">
              <a:buFontTx/>
              <a:buChar char="•"/>
            </a:pPr>
            <a:r>
              <a:rPr lang="zh-CN" altLang="en-US" sz="2400" dirty="0">
                <a:latin typeface="微软雅黑" panose="020B0503020204020204" pitchFamily="34" charset="-122"/>
                <a:ea typeface="微软雅黑" panose="020B0503020204020204" pitchFamily="34" charset="-122"/>
              </a:rPr>
              <a:t>硬件互锁</a:t>
            </a:r>
            <a:endParaRPr lang="en-US" dirty="0">
              <a:latin typeface="微软雅黑" panose="020B0503020204020204" pitchFamily="34" charset="-122"/>
              <a:ea typeface="微软雅黑" panose="020B0503020204020204" pitchFamily="34" charset="-122"/>
            </a:endParaRPr>
          </a:p>
        </p:txBody>
      </p:sp>
      <p:sp>
        <p:nvSpPr>
          <p:cNvPr id="137" name="TextBox 136"/>
          <p:cNvSpPr txBox="1"/>
          <p:nvPr/>
        </p:nvSpPr>
        <p:spPr>
          <a:xfrm>
            <a:off x="7200472" y="1059287"/>
            <a:ext cx="3792072" cy="877163"/>
          </a:xfrm>
          <a:prstGeom prst="rect">
            <a:avLst/>
          </a:prstGeom>
          <a:noFill/>
        </p:spPr>
        <p:txBody>
          <a:bodyPr wrap="square" rtlCol="0">
            <a:spAutoFit/>
          </a:bodyPr>
          <a:lstStyle/>
          <a:p>
            <a:pPr indent="0">
              <a:buNone/>
            </a:pPr>
            <a:r>
              <a:rPr lang="en-US" altLang="zh-CN" sz="2000" dirty="0">
                <a:solidFill>
                  <a:srgbClr val="FF0000"/>
                </a:solidFill>
              </a:rPr>
              <a:t>Schematically, this is what we want, but in reality stalls done “horizontally”</a:t>
            </a:r>
          </a:p>
        </p:txBody>
      </p:sp>
      <p:pic>
        <p:nvPicPr>
          <p:cNvPr id="23" name="图片 22"/>
          <p:cNvPicPr>
            <a:picLocks noChangeAspect="1"/>
          </p:cNvPicPr>
          <p:nvPr/>
        </p:nvPicPr>
        <p:blipFill>
          <a:blip r:embed="rId3"/>
          <a:stretch>
            <a:fillRect/>
          </a:stretch>
        </p:blipFill>
        <p:spPr>
          <a:xfrm>
            <a:off x="1499235" y="2196465"/>
            <a:ext cx="8034020" cy="3801110"/>
          </a:xfrm>
          <a:prstGeom prst="rect">
            <a:avLst/>
          </a:prstGeom>
        </p:spPr>
      </p:pic>
      <p:sp>
        <p:nvSpPr>
          <p:cNvPr id="6" name="Rectangle 3"/>
          <p:cNvSpPr txBox="1">
            <a:spLocks noChangeArrowheads="1"/>
          </p:cNvSpPr>
          <p:nvPr/>
        </p:nvSpPr>
        <p:spPr bwMode="auto">
          <a:xfrm>
            <a:off x="335360" y="140941"/>
            <a:ext cx="7010400" cy="479747"/>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zh-CN" altLang="en-US" sz="3200" dirty="0">
                <a:solidFill>
                  <a:schemeClr val="accent1"/>
                </a:solidFill>
                <a:latin typeface="+mj-ea"/>
              </a:rPr>
              <a:t>数据冒险：装载（</a:t>
            </a:r>
            <a:r>
              <a:rPr lang="en-US" altLang="zh-CN" sz="3200" dirty="0">
                <a:solidFill>
                  <a:schemeClr val="accent1"/>
                </a:solidFill>
                <a:latin typeface="+mj-ea"/>
              </a:rPr>
              <a:t>2/4</a:t>
            </a:r>
            <a:r>
              <a:rPr lang="zh-CN" altLang="en-US" sz="3200" dirty="0">
                <a:solidFill>
                  <a:schemeClr val="accent1"/>
                </a:solidFill>
                <a:latin typeface="+mj-ea"/>
              </a:rPr>
              <a:t>）</a:t>
            </a:r>
            <a:endParaRPr lang="en-US" sz="3200" dirty="0">
              <a:solidFill>
                <a:schemeClr val="accent1"/>
              </a:solidFill>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4294967295"/>
          </p:nvPr>
        </p:nvSpPr>
        <p:spPr>
          <a:xfrm>
            <a:off x="386680" y="941070"/>
            <a:ext cx="8229600" cy="640080"/>
          </a:xfrm>
        </p:spPr>
        <p:txBody>
          <a:bodyPr>
            <a:normAutofit/>
          </a:bodyPr>
          <a:lstStyle/>
          <a:p>
            <a:r>
              <a:rPr lang="zh-CN" altLang="en-US" sz="3000" dirty="0">
                <a:latin typeface="Courier New" panose="02070309020205020404" pitchFamily="49" charset="0"/>
                <a:ea typeface="MS PGothic" panose="020B0600070205080204" pitchFamily="1" charset="-128"/>
                <a:cs typeface="Courier New" panose="02070309020205020404" pitchFamily="49" charset="0"/>
              </a:rPr>
              <a:t>阻塞等同于</a:t>
            </a:r>
            <a:r>
              <a:rPr lang="en-US" sz="3000" dirty="0">
                <a:latin typeface="Courier New" panose="02070309020205020404" pitchFamily="49" charset="0"/>
                <a:ea typeface="MS PGothic" panose="020B0600070205080204" pitchFamily="1" charset="-128"/>
                <a:cs typeface="Courier New" panose="02070309020205020404" pitchFamily="49" charset="0"/>
              </a:rPr>
              <a:t>nop</a:t>
            </a:r>
          </a:p>
        </p:txBody>
      </p:sp>
      <p:pic>
        <p:nvPicPr>
          <p:cNvPr id="20" name="图片 19"/>
          <p:cNvPicPr>
            <a:picLocks noChangeAspect="1"/>
          </p:cNvPicPr>
          <p:nvPr/>
        </p:nvPicPr>
        <p:blipFill>
          <a:blip r:embed="rId3"/>
          <a:stretch>
            <a:fillRect/>
          </a:stretch>
        </p:blipFill>
        <p:spPr>
          <a:xfrm>
            <a:off x="1929765" y="1703070"/>
            <a:ext cx="8463915" cy="4227195"/>
          </a:xfrm>
          <a:prstGeom prst="rect">
            <a:avLst/>
          </a:prstGeom>
        </p:spPr>
      </p:pic>
      <p:sp>
        <p:nvSpPr>
          <p:cNvPr id="5" name="Rectangle 3"/>
          <p:cNvSpPr txBox="1">
            <a:spLocks noChangeArrowheads="1"/>
          </p:cNvSpPr>
          <p:nvPr/>
        </p:nvSpPr>
        <p:spPr bwMode="auto">
          <a:xfrm>
            <a:off x="335360" y="140941"/>
            <a:ext cx="7010400" cy="479747"/>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zh-CN" altLang="en-US" sz="3200" dirty="0">
                <a:solidFill>
                  <a:schemeClr val="accent1"/>
                </a:solidFill>
                <a:latin typeface="+mj-ea"/>
              </a:rPr>
              <a:t>数据冒险：装载（</a:t>
            </a:r>
            <a:r>
              <a:rPr lang="en-US" altLang="zh-CN" sz="3200" dirty="0">
                <a:solidFill>
                  <a:schemeClr val="accent1"/>
                </a:solidFill>
                <a:latin typeface="+mj-ea"/>
              </a:rPr>
              <a:t>3/4</a:t>
            </a:r>
            <a:r>
              <a:rPr lang="zh-CN" altLang="en-US" sz="3200" dirty="0">
                <a:solidFill>
                  <a:schemeClr val="accent1"/>
                </a:solidFill>
                <a:latin typeface="+mj-ea"/>
              </a:rPr>
              <a:t>）</a:t>
            </a:r>
            <a:endParaRPr lang="en-US" sz="3200" dirty="0">
              <a:solidFill>
                <a:schemeClr val="accent1"/>
              </a:solidFill>
              <a:latin typeface="+mj-ea"/>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3210"/>
            <a:ext cx="7010400" cy="371475"/>
          </a:xfrm>
        </p:spPr>
        <p:txBody>
          <a:bodyPr/>
          <a:lstStyle/>
          <a:p>
            <a:r>
              <a:rPr lang="en-US" altLang="zh-CN" dirty="0"/>
              <a:t>load</a:t>
            </a:r>
            <a:r>
              <a:rPr lang="zh-CN" altLang="en-US" dirty="0"/>
              <a:t>导致的数据冒险：</a:t>
            </a:r>
            <a:r>
              <a:rPr lang="en-US" altLang="zh-CN" dirty="0" err="1"/>
              <a:t>Clk1</a:t>
            </a:r>
            <a:r>
              <a:rPr lang="zh-CN" altLang="en-US" dirty="0"/>
              <a:t>上升沿后</a:t>
            </a:r>
          </a:p>
        </p:txBody>
      </p:sp>
      <p:sp>
        <p:nvSpPr>
          <p:cNvPr id="135" name="内容占位符 2"/>
          <p:cNvSpPr>
            <a:spLocks noGrp="1"/>
          </p:cNvSpPr>
          <p:nvPr>
            <p:ph idx="4294967295"/>
          </p:nvPr>
        </p:nvSpPr>
        <p:spPr>
          <a:xfrm>
            <a:off x="1298575" y="836713"/>
            <a:ext cx="8929370" cy="2711436"/>
          </a:xfrm>
        </p:spPr>
        <p:txBody>
          <a:bodyPr>
            <a:normAutofit/>
          </a:bodyPr>
          <a:lstStyle/>
          <a:p>
            <a:pPr>
              <a:lnSpc>
                <a:spcPct val="140000"/>
              </a:lnSpc>
            </a:pPr>
            <a:r>
              <a:rPr lang="zh-CN" altLang="en-US" sz="2200" dirty="0"/>
              <a:t>指令流</a:t>
            </a:r>
            <a:endParaRPr lang="en-US" altLang="zh-CN" sz="2200" dirty="0"/>
          </a:p>
          <a:p>
            <a:pPr lvl="1">
              <a:lnSpc>
                <a:spcPct val="140000"/>
              </a:lnSpc>
            </a:pPr>
            <a:r>
              <a:rPr lang="en-US" altLang="zh-CN" sz="1900" dirty="0"/>
              <a:t>CLK 0: </a:t>
            </a:r>
            <a:r>
              <a:rPr lang="en-US" altLang="zh-CN" sz="1900" dirty="0" err="1"/>
              <a:t>lw</a:t>
            </a:r>
            <a:r>
              <a:rPr lang="en-US" altLang="zh-CN" sz="1900" dirty="0"/>
              <a:t> </a:t>
            </a:r>
            <a:r>
              <a:rPr lang="zh-CN" altLang="en-US" sz="1900" dirty="0"/>
              <a:t>取指</a:t>
            </a:r>
            <a:endParaRPr lang="en-US" altLang="zh-CN" sz="1900" dirty="0"/>
          </a:p>
          <a:p>
            <a:pPr lvl="1">
              <a:lnSpc>
                <a:spcPct val="140000"/>
              </a:lnSpc>
            </a:pPr>
            <a:r>
              <a:rPr lang="en-US" altLang="zh-CN" sz="1900" dirty="0"/>
              <a:t>CLK 1: </a:t>
            </a:r>
            <a:r>
              <a:rPr lang="en-US" altLang="zh-CN" sz="1900" dirty="0" err="1"/>
              <a:t>lw</a:t>
            </a:r>
            <a:r>
              <a:rPr lang="en-US" altLang="zh-CN" sz="1900" dirty="0"/>
              <a:t> </a:t>
            </a:r>
            <a:r>
              <a:rPr lang="zh-CN" altLang="en-US" sz="1900" dirty="0"/>
              <a:t>进入</a:t>
            </a:r>
            <a:r>
              <a:rPr lang="en-US" altLang="zh-CN" sz="1900" dirty="0"/>
              <a:t>IF/ID</a:t>
            </a:r>
          </a:p>
          <a:p>
            <a:pPr lvl="1">
              <a:lnSpc>
                <a:spcPct val="140000"/>
              </a:lnSpc>
            </a:pPr>
            <a:r>
              <a:rPr lang="en-US" altLang="zh-CN" sz="1900" dirty="0"/>
              <a:t>PC</a:t>
            </a:r>
            <a:r>
              <a:rPr lang="zh-CN" altLang="en-US" sz="1900" dirty="0"/>
              <a:t>：指向 </a:t>
            </a:r>
            <a:r>
              <a:rPr lang="en-US" altLang="zh-CN" sz="1900" dirty="0"/>
              <a:t>sub </a:t>
            </a:r>
            <a:r>
              <a:rPr lang="zh-CN" altLang="en-US" sz="1900" dirty="0"/>
              <a:t>指令的地址</a:t>
            </a:r>
            <a:endParaRPr lang="en-US" altLang="zh-CN" sz="1900" dirty="0"/>
          </a:p>
          <a:p>
            <a:pPr lvl="2">
              <a:lnSpc>
                <a:spcPct val="140000"/>
              </a:lnSpc>
            </a:pPr>
            <a:r>
              <a:rPr lang="en-US" altLang="zh-CN" sz="1900" dirty="0"/>
              <a:t>PC </a:t>
            </a:r>
            <a:r>
              <a:rPr lang="en-US" altLang="zh-CN" sz="1900" dirty="0">
                <a:sym typeface="Wingdings" panose="05000000000000000000" pitchFamily="2" charset="2"/>
              </a:rPr>
              <a:t> PC + 4</a:t>
            </a:r>
            <a:endParaRPr lang="en-US" altLang="zh-CN" sz="1900" dirty="0"/>
          </a:p>
          <a:p>
            <a:pPr lvl="1">
              <a:lnSpc>
                <a:spcPct val="140000"/>
              </a:lnSpc>
            </a:pPr>
            <a:r>
              <a:rPr lang="en-US" altLang="zh-CN" sz="1900" dirty="0"/>
              <a:t>IM</a:t>
            </a:r>
            <a:r>
              <a:rPr lang="zh-CN" altLang="en-US" sz="1900" dirty="0"/>
              <a:t>：读出 </a:t>
            </a:r>
            <a:r>
              <a:rPr lang="en-US" altLang="zh-CN" sz="1900" dirty="0"/>
              <a:t>sub </a:t>
            </a:r>
            <a:r>
              <a:rPr lang="zh-CN" altLang="en-US" sz="1900" dirty="0"/>
              <a:t>指令</a:t>
            </a:r>
            <a:endParaRPr lang="en-US" altLang="zh-CN" sz="1900" dirty="0"/>
          </a:p>
        </p:txBody>
      </p:sp>
      <p:graphicFrame>
        <p:nvGraphicFramePr>
          <p:cNvPr id="6" name="表格 5"/>
          <p:cNvGraphicFramePr>
            <a:graphicFrameLocks noGrp="1"/>
          </p:cNvGraphicFramePr>
          <p:nvPr>
            <p:custDataLst>
              <p:tags r:id="rId1"/>
            </p:custDataLst>
          </p:nvPr>
        </p:nvGraphicFramePr>
        <p:xfrm>
          <a:off x="1604199" y="3548148"/>
          <a:ext cx="8983345" cy="245745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latin typeface="+mn-lt"/>
                          <a:ea typeface="黑体" panose="02010609060101010101" pitchFamily="49" charset="-122"/>
                        </a:rPr>
                        <a:t>lw</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3" name="右大括号 2"/>
          <p:cNvSpPr/>
          <p:nvPr/>
        </p:nvSpPr>
        <p:spPr>
          <a:xfrm>
            <a:off x="5015880" y="2392010"/>
            <a:ext cx="134174" cy="836543"/>
          </a:xfrm>
          <a:prstGeom prst="rightBrace">
            <a:avLst>
              <a:gd name="adj1" fmla="val 29929"/>
              <a:gd name="adj2" fmla="val 4931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 name="TextBox 6"/>
          <p:cNvSpPr txBox="1"/>
          <p:nvPr/>
        </p:nvSpPr>
        <p:spPr>
          <a:xfrm>
            <a:off x="5141372" y="2608033"/>
            <a:ext cx="3510915" cy="404495"/>
          </a:xfrm>
          <a:prstGeom prst="rect">
            <a:avLst/>
          </a:prstGeom>
          <a:noFill/>
        </p:spPr>
        <p:txBody>
          <a:bodyPr wrap="square" rtlCol="0">
            <a:spAutoFit/>
          </a:bodyPr>
          <a:lstStyle/>
          <a:p>
            <a:pPr>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后续不再分析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IM</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262890"/>
            <a:ext cx="7010400" cy="371475"/>
          </a:xfrm>
        </p:spPr>
        <p:txBody>
          <a:bodyPr/>
          <a:lstStyle/>
          <a:p>
            <a:r>
              <a:rPr lang="en-US" altLang="zh-CN" dirty="0"/>
              <a:t>load</a:t>
            </a:r>
            <a:r>
              <a:rPr lang="zh-CN" altLang="en-US" dirty="0"/>
              <a:t>导致的数据冒险：</a:t>
            </a:r>
            <a:r>
              <a:rPr lang="en-US" altLang="zh-CN" dirty="0" err="1"/>
              <a:t>Clk2</a:t>
            </a:r>
            <a:r>
              <a:rPr lang="zh-CN" altLang="en-US" dirty="0"/>
              <a:t>上升沿后</a:t>
            </a:r>
          </a:p>
        </p:txBody>
      </p:sp>
      <p:sp>
        <p:nvSpPr>
          <p:cNvPr id="135" name="内容占位符 2"/>
          <p:cNvSpPr>
            <a:spLocks noGrp="1"/>
          </p:cNvSpPr>
          <p:nvPr>
            <p:ph idx="4294967295"/>
          </p:nvPr>
        </p:nvSpPr>
        <p:spPr>
          <a:xfrm>
            <a:off x="618490" y="743585"/>
            <a:ext cx="8929370" cy="3042285"/>
          </a:xfrm>
        </p:spPr>
        <p:txBody>
          <a:bodyPr>
            <a:normAutofit/>
          </a:bodyPr>
          <a:lstStyle/>
          <a:p>
            <a:pPr>
              <a:lnSpc>
                <a:spcPct val="140000"/>
              </a:lnSpc>
            </a:pPr>
            <a:r>
              <a:rPr lang="zh-CN" altLang="en-US" sz="2000" dirty="0"/>
              <a:t>指令流</a:t>
            </a:r>
            <a:endParaRPr lang="en-US" altLang="zh-CN" sz="2000" dirty="0"/>
          </a:p>
          <a:p>
            <a:pPr lvl="1">
              <a:lnSpc>
                <a:spcPct val="140000"/>
              </a:lnSpc>
            </a:pPr>
            <a:r>
              <a:rPr lang="en-US" altLang="zh-CN" dirty="0"/>
              <a:t>sub</a:t>
            </a:r>
            <a:r>
              <a:rPr lang="zh-CN" altLang="en-US" dirty="0"/>
              <a:t>进入</a:t>
            </a:r>
            <a:r>
              <a:rPr lang="en-US" altLang="zh-CN" dirty="0"/>
              <a:t>IF/</a:t>
            </a:r>
            <a:r>
              <a:rPr lang="en-US" altLang="zh-CN" dirty="0">
                <a:solidFill>
                  <a:srgbClr val="FF0000"/>
                </a:solidFill>
              </a:rPr>
              <a:t>ID</a:t>
            </a:r>
            <a:r>
              <a:rPr lang="zh-CN" altLang="en-US" dirty="0"/>
              <a:t>寄存器；</a:t>
            </a:r>
            <a:r>
              <a:rPr lang="en-US" altLang="zh-CN" dirty="0" err="1"/>
              <a:t>lw</a:t>
            </a:r>
            <a:r>
              <a:rPr lang="zh-CN" altLang="en-US" dirty="0"/>
              <a:t>进入</a:t>
            </a:r>
            <a:r>
              <a:rPr lang="en-US" altLang="zh-CN" dirty="0"/>
              <a:t>ID/</a:t>
            </a:r>
            <a:r>
              <a:rPr lang="en-US" altLang="zh-CN" dirty="0">
                <a:solidFill>
                  <a:srgbClr val="FF0000"/>
                </a:solidFill>
              </a:rPr>
              <a:t>EX</a:t>
            </a:r>
            <a:r>
              <a:rPr lang="zh-CN" altLang="en-US" dirty="0"/>
              <a:t>寄存器</a:t>
            </a:r>
            <a:endParaRPr lang="en-US" altLang="zh-CN" dirty="0"/>
          </a:p>
          <a:p>
            <a:pPr>
              <a:lnSpc>
                <a:spcPct val="140000"/>
              </a:lnSpc>
            </a:pPr>
            <a:r>
              <a:rPr lang="zh-CN" altLang="en-US" sz="2000" dirty="0"/>
              <a:t>冲突分析：冲突出现</a:t>
            </a:r>
            <a:endParaRPr lang="en-US" altLang="zh-CN" sz="2000" dirty="0"/>
          </a:p>
          <a:p>
            <a:pPr>
              <a:lnSpc>
                <a:spcPct val="140000"/>
              </a:lnSpc>
            </a:pPr>
            <a:r>
              <a:rPr lang="zh-CN" altLang="en-US" sz="2000" dirty="0"/>
              <a:t>执行动作：设置控制信号，在</a:t>
            </a:r>
            <a:r>
              <a:rPr lang="en-US" altLang="zh-CN" sz="2000" dirty="0"/>
              <a:t>clk3</a:t>
            </a:r>
            <a:r>
              <a:rPr lang="zh-CN" altLang="en-US" sz="2000" dirty="0"/>
              <a:t>插入</a:t>
            </a:r>
            <a:r>
              <a:rPr lang="en-US" altLang="zh-CN" sz="2000" dirty="0" err="1"/>
              <a:t>nop</a:t>
            </a:r>
            <a:r>
              <a:rPr lang="zh-CN" altLang="en-US" sz="2000" dirty="0"/>
              <a:t>指令</a:t>
            </a:r>
            <a:endParaRPr lang="en-US" altLang="zh-CN" sz="2000" dirty="0"/>
          </a:p>
          <a:p>
            <a:pPr lvl="1">
              <a:lnSpc>
                <a:spcPct val="140000"/>
              </a:lnSpc>
            </a:pPr>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lnSpc>
                <a:spcPct val="140000"/>
              </a:lnSpc>
            </a:pPr>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lnSpc>
                <a:spcPct val="140000"/>
              </a:lnSpc>
            </a:pPr>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应保持不变</a:t>
            </a:r>
            <a:endParaRPr lang="en-US" altLang="zh-CN" dirty="0"/>
          </a:p>
        </p:txBody>
      </p:sp>
      <p:graphicFrame>
        <p:nvGraphicFramePr>
          <p:cNvPr id="6" name="表格 5"/>
          <p:cNvGraphicFramePr>
            <a:graphicFrameLocks noGrp="1"/>
          </p:cNvGraphicFramePr>
          <p:nvPr>
            <p:custDataLst>
              <p:tags r:id="rId1"/>
            </p:custDataLst>
            <p:extLst>
              <p:ext uri="{D42A27DB-BD31-4B8C-83A1-F6EECF244321}">
                <p14:modId xmlns:p14="http://schemas.microsoft.com/office/powerpoint/2010/main" val="1988908972"/>
              </p:ext>
            </p:extLst>
          </p:nvPr>
        </p:nvGraphicFramePr>
        <p:xfrm>
          <a:off x="1482914" y="3778653"/>
          <a:ext cx="8983345" cy="270129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24738">
                  <a:extLst>
                    <a:ext uri="{9D8B030D-6E8A-4147-A177-3AD203B41FA5}">
                      <a16:colId xmlns:a16="http://schemas.microsoft.com/office/drawing/2014/main" val="20003"/>
                    </a:ext>
                  </a:extLst>
                </a:gridCol>
                <a:gridCol w="525577">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64998">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64998">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64998">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64998">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64998">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4">
            <a:lum bright="-20000" contrast="40000"/>
          </a:blip>
          <a:stretch>
            <a:fillRect/>
          </a:stretch>
        </p:blipFill>
        <p:spPr>
          <a:xfrm>
            <a:off x="6096000" y="836712"/>
            <a:ext cx="6016949" cy="1080120"/>
          </a:xfrm>
          <a:prstGeom prst="rect">
            <a:avLst/>
          </a:prstGeom>
          <a:ln w="19050">
            <a:solidFill>
              <a:schemeClr val="accent1"/>
            </a:solidFill>
          </a:ln>
        </p:spPr>
      </p:pic>
      <p:cxnSp>
        <p:nvCxnSpPr>
          <p:cNvPr id="7" name="Straight Arrow Connector 6"/>
          <p:cNvCxnSpPr/>
          <p:nvPr/>
        </p:nvCxnSpPr>
        <p:spPr>
          <a:xfrm>
            <a:off x="7752184" y="5304816"/>
            <a:ext cx="504056" cy="342875"/>
          </a:xfrm>
          <a:prstGeom prst="straightConnector1">
            <a:avLst/>
          </a:prstGeom>
          <a:ln w="38100">
            <a:solidFill>
              <a:srgbClr val="FF0000">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6"/>
          <p:cNvCxnSpPr/>
          <p:nvPr/>
        </p:nvCxnSpPr>
        <p:spPr>
          <a:xfrm>
            <a:off x="6692900" y="5350892"/>
            <a:ext cx="755" cy="310356"/>
          </a:xfrm>
          <a:prstGeom prst="straightConnector1">
            <a:avLst/>
          </a:prstGeom>
          <a:ln w="38100">
            <a:solidFill>
              <a:srgbClr val="FF0000">
                <a:alpha val="80000"/>
              </a:srgbClr>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234125" y="5431635"/>
            <a:ext cx="559769" cy="301621"/>
          </a:xfrm>
          <a:prstGeom prst="rect">
            <a:avLst/>
          </a:prstGeom>
        </p:spPr>
        <p:txBody>
          <a:bodyPr wrap="none">
            <a:spAutoFit/>
          </a:bodyPr>
          <a:lstStyle/>
          <a:p>
            <a:pPr>
              <a:buNone/>
            </a:pPr>
            <a:r>
              <a:rPr lang="en-US" altLang="zh-CN" sz="1600" dirty="0" err="1">
                <a:solidFill>
                  <a:srgbClr val="FF0000"/>
                </a:solidFill>
                <a:latin typeface="Arial"/>
                <a:ea typeface="黑体" panose="02010609060101010101" pitchFamily="49" charset="-122"/>
              </a:rPr>
              <a:t>nop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63525"/>
            <a:ext cx="7010400" cy="371475"/>
          </a:xfrm>
        </p:spPr>
        <p:txBody>
          <a:bodyPr/>
          <a:lstStyle/>
          <a:p>
            <a:r>
              <a:rPr lang="en-US" altLang="zh-CN" dirty="0"/>
              <a:t>load</a:t>
            </a:r>
            <a:r>
              <a:rPr lang="zh-CN" altLang="en-US" dirty="0"/>
              <a:t>导致的数据冒险：</a:t>
            </a:r>
            <a:r>
              <a:rPr lang="en-US" altLang="zh-CN" dirty="0" err="1"/>
              <a:t>Clk3</a:t>
            </a:r>
            <a:r>
              <a:rPr lang="zh-CN" altLang="en-US" dirty="0"/>
              <a:t>上升沿后</a:t>
            </a:r>
          </a:p>
        </p:txBody>
      </p:sp>
      <p:sp>
        <p:nvSpPr>
          <p:cNvPr id="135" name="内容占位符 2"/>
          <p:cNvSpPr>
            <a:spLocks noGrp="1"/>
          </p:cNvSpPr>
          <p:nvPr>
            <p:ph idx="4294967295"/>
          </p:nvPr>
        </p:nvSpPr>
        <p:spPr>
          <a:xfrm>
            <a:off x="932815" y="924560"/>
            <a:ext cx="8929370" cy="2068195"/>
          </a:xfrm>
          <a:noFill/>
          <a:ln w="12700">
            <a:noFill/>
            <a:miter lim="800000"/>
          </a:ln>
        </p:spPr>
        <p:txBody>
          <a:bodyPr vert="horz" wrap="square" lIns="63500" tIns="25400" rIns="63500" bIns="25400" numCol="1" anchor="t" anchorCtr="0" compatLnSpc="1">
            <a:normAutofit/>
          </a:bodyPr>
          <a:lstStyle/>
          <a:p>
            <a:pPr>
              <a:lnSpc>
                <a:spcPct val="150000"/>
              </a:lnSpc>
            </a:pPr>
            <a:r>
              <a:rPr lang="zh-CN" altLang="en-US" sz="2000" dirty="0"/>
              <a:t>指令流</a:t>
            </a:r>
            <a:endParaRPr lang="en-US" altLang="zh-CN" sz="2000" dirty="0"/>
          </a:p>
          <a:p>
            <a:pPr lvl="1">
              <a:lnSpc>
                <a:spcPct val="150000"/>
              </a:lnSpc>
            </a:pPr>
            <a:r>
              <a:rPr lang="en-US" altLang="zh-CN" dirty="0"/>
              <a:t>sub</a:t>
            </a:r>
            <a:r>
              <a:rPr lang="zh-CN" altLang="en-US" dirty="0"/>
              <a:t>未进入</a:t>
            </a:r>
            <a:r>
              <a:rPr lang="en-US" altLang="zh-CN" dirty="0"/>
              <a:t>ID/EX</a:t>
            </a:r>
            <a:r>
              <a:rPr lang="zh-CN" altLang="en-US" dirty="0"/>
              <a:t>（冻结）；</a:t>
            </a:r>
            <a:r>
              <a:rPr lang="en-US" altLang="zh-CN" dirty="0" err="1"/>
              <a:t>lw</a:t>
            </a:r>
            <a:r>
              <a:rPr lang="zh-CN" altLang="en-US" dirty="0"/>
              <a:t>进入</a:t>
            </a:r>
            <a:r>
              <a:rPr lang="en-US" altLang="zh-CN" dirty="0"/>
              <a:t>EX/MEM</a:t>
            </a:r>
          </a:p>
          <a:p>
            <a:pPr>
              <a:lnSpc>
                <a:spcPct val="150000"/>
              </a:lnSpc>
            </a:pPr>
            <a:r>
              <a:rPr lang="zh-CN" altLang="en-US" sz="2000" dirty="0"/>
              <a:t>冲突分析：</a:t>
            </a:r>
            <a:endParaRPr lang="en-US" altLang="zh-CN" sz="2000" dirty="0"/>
          </a:p>
          <a:p>
            <a:pPr lvl="1">
              <a:lnSpc>
                <a:spcPct val="150000"/>
              </a:lnSpc>
            </a:pPr>
            <a:r>
              <a:rPr lang="zh-CN" altLang="en-US" dirty="0"/>
              <a:t>转发机制将在</a:t>
            </a:r>
            <a:r>
              <a:rPr lang="en-US" altLang="zh-CN" dirty="0" err="1"/>
              <a:t>clk4</a:t>
            </a:r>
            <a:r>
              <a:rPr lang="zh-CN" altLang="en-US" dirty="0"/>
              <a:t>时可以发挥作用</a:t>
            </a:r>
            <a:endParaRPr lang="en-US" altLang="zh-CN" dirty="0"/>
          </a:p>
        </p:txBody>
      </p:sp>
      <p:graphicFrame>
        <p:nvGraphicFramePr>
          <p:cNvPr id="8" name="表格 7"/>
          <p:cNvGraphicFramePr>
            <a:graphicFrameLocks noGrp="1"/>
          </p:cNvGraphicFramePr>
          <p:nvPr>
            <p:custDataLst>
              <p:tags r:id="rId1"/>
            </p:custDataLst>
            <p:extLst>
              <p:ext uri="{D42A27DB-BD31-4B8C-83A1-F6EECF244321}">
                <p14:modId xmlns:p14="http://schemas.microsoft.com/office/powerpoint/2010/main" val="65418199"/>
              </p:ext>
            </p:extLst>
          </p:nvPr>
        </p:nvGraphicFramePr>
        <p:xfrm>
          <a:off x="1479739" y="3095393"/>
          <a:ext cx="8983345" cy="270129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27913">
                  <a:extLst>
                    <a:ext uri="{9D8B030D-6E8A-4147-A177-3AD203B41FA5}">
                      <a16:colId xmlns:a16="http://schemas.microsoft.com/office/drawing/2014/main" val="20003"/>
                    </a:ext>
                  </a:extLst>
                </a:gridCol>
                <a:gridCol w="522402">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64998">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64998">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64998">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64998">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64998">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22885"/>
            <a:ext cx="7010400" cy="371475"/>
          </a:xfrm>
        </p:spPr>
        <p:txBody>
          <a:bodyPr/>
          <a:lstStyle/>
          <a:p>
            <a:r>
              <a:rPr lang="en-US" altLang="zh-CN" dirty="0"/>
              <a:t>load</a:t>
            </a:r>
            <a:r>
              <a:rPr lang="zh-CN" altLang="en-US" dirty="0"/>
              <a:t>导致的数据冒险：</a:t>
            </a:r>
            <a:r>
              <a:rPr lang="en-US" altLang="zh-CN" dirty="0" err="1"/>
              <a:t>Clk4</a:t>
            </a:r>
            <a:r>
              <a:rPr lang="zh-CN" altLang="en-US" dirty="0"/>
              <a:t>上升沿后</a:t>
            </a:r>
          </a:p>
        </p:txBody>
      </p:sp>
      <p:sp>
        <p:nvSpPr>
          <p:cNvPr id="135" name="内容占位符 2"/>
          <p:cNvSpPr>
            <a:spLocks noGrp="1"/>
          </p:cNvSpPr>
          <p:nvPr>
            <p:ph idx="4294967295"/>
          </p:nvPr>
        </p:nvSpPr>
        <p:spPr>
          <a:xfrm>
            <a:off x="446405" y="833755"/>
            <a:ext cx="8929370" cy="2235205"/>
          </a:xfrm>
          <a:noFill/>
          <a:ln w="12700">
            <a:noFill/>
            <a:miter lim="800000"/>
          </a:ln>
        </p:spPr>
        <p:txBody>
          <a:bodyPr vert="horz" wrap="square" lIns="63500" tIns="25400" rIns="63500" bIns="25400" numCol="1" anchor="t" anchorCtr="0" compatLnSpc="1">
            <a:normAutofit lnSpcReduction="10000"/>
          </a:bodyPr>
          <a:lstStyle/>
          <a:p>
            <a:pPr>
              <a:lnSpc>
                <a:spcPct val="160000"/>
              </a:lnSpc>
            </a:pPr>
            <a:r>
              <a:rPr lang="zh-CN" altLang="en-US" sz="2000" dirty="0"/>
              <a:t>指令流</a:t>
            </a:r>
            <a:endParaRPr lang="en-US" altLang="zh-CN" sz="2000" dirty="0"/>
          </a:p>
          <a:p>
            <a:pPr lvl="1">
              <a:lnSpc>
                <a:spcPct val="160000"/>
              </a:lnSpc>
            </a:pPr>
            <a:r>
              <a:rPr lang="en-US" altLang="zh-CN" dirty="0" err="1"/>
              <a:t>lw</a:t>
            </a:r>
            <a:r>
              <a:rPr lang="zh-CN" altLang="en-US" dirty="0"/>
              <a:t>：结果存入</a:t>
            </a:r>
            <a:r>
              <a:rPr lang="en-US" altLang="zh-CN" dirty="0"/>
              <a:t>MEM/WB</a:t>
            </a:r>
            <a:r>
              <a:rPr lang="zh-CN" altLang="en-US" dirty="0"/>
              <a:t>。</a:t>
            </a:r>
            <a:endParaRPr lang="en-US" altLang="zh-CN" dirty="0"/>
          </a:p>
          <a:p>
            <a:pPr lvl="1">
              <a:lnSpc>
                <a:spcPct val="160000"/>
              </a:lnSpc>
            </a:pPr>
            <a:r>
              <a:rPr lang="en-US" altLang="zh-CN" dirty="0"/>
              <a:t>sub</a:t>
            </a:r>
            <a:r>
              <a:rPr lang="zh-CN" altLang="en-US" dirty="0"/>
              <a:t>：进入</a:t>
            </a:r>
            <a:r>
              <a:rPr lang="en-US" altLang="zh-CN" dirty="0"/>
              <a:t>ID/EX</a:t>
            </a:r>
            <a:r>
              <a:rPr lang="zh-CN" altLang="en-US" dirty="0"/>
              <a:t>。</a:t>
            </a:r>
            <a:r>
              <a:rPr lang="en-US" altLang="zh-CN" dirty="0"/>
              <a:t>ALU</a:t>
            </a:r>
            <a:r>
              <a:rPr lang="zh-CN" altLang="en-US" dirty="0"/>
              <a:t>的操作数可以从</a:t>
            </a:r>
            <a:r>
              <a:rPr lang="en-US" altLang="zh-CN" dirty="0"/>
              <a:t>MEM/WB</a:t>
            </a:r>
            <a:r>
              <a:rPr lang="zh-CN" altLang="en-US" dirty="0"/>
              <a:t>转发</a:t>
            </a:r>
            <a:endParaRPr lang="en-US" altLang="zh-CN" dirty="0"/>
          </a:p>
          <a:p>
            <a:pPr>
              <a:lnSpc>
                <a:spcPct val="160000"/>
              </a:lnSpc>
            </a:pPr>
            <a:r>
              <a:rPr lang="zh-CN" altLang="en-US" sz="2000" dirty="0"/>
              <a:t>执行动作</a:t>
            </a:r>
            <a:endParaRPr lang="en-US" altLang="zh-CN" sz="2000" dirty="0"/>
          </a:p>
          <a:p>
            <a:pPr lvl="1">
              <a:lnSpc>
                <a:spcPct val="160000"/>
              </a:lnSpc>
            </a:pPr>
            <a:r>
              <a:rPr lang="zh-CN" altLang="en-US" dirty="0"/>
              <a:t>控制</a:t>
            </a:r>
            <a:r>
              <a:rPr lang="en-US" altLang="zh-CN" dirty="0"/>
              <a:t>MUX</a:t>
            </a:r>
            <a:r>
              <a:rPr lang="zh-CN" altLang="en-US" dirty="0"/>
              <a:t>，使得</a:t>
            </a:r>
            <a:r>
              <a:rPr lang="en-US" altLang="zh-CN" dirty="0"/>
              <a:t>MEM/WB</a:t>
            </a:r>
            <a:r>
              <a:rPr lang="zh-CN" altLang="en-US" dirty="0"/>
              <a:t>输入到</a:t>
            </a:r>
            <a:r>
              <a:rPr lang="en-US" altLang="zh-CN" dirty="0" err="1"/>
              <a:t>ALU</a:t>
            </a:r>
            <a:endParaRPr lang="en-US" altLang="zh-CN" dirty="0"/>
          </a:p>
        </p:txBody>
      </p:sp>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1472742766"/>
              </p:ext>
            </p:extLst>
          </p:nvPr>
        </p:nvGraphicFramePr>
        <p:xfrm>
          <a:off x="1499424" y="3236998"/>
          <a:ext cx="8983345" cy="271145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08228">
                  <a:extLst>
                    <a:ext uri="{9D8B030D-6E8A-4147-A177-3AD203B41FA5}">
                      <a16:colId xmlns:a16="http://schemas.microsoft.com/office/drawing/2014/main" val="20003"/>
                    </a:ext>
                  </a:extLst>
                </a:gridCol>
                <a:gridCol w="542087">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2639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64998">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64998">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64998">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FF0000"/>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1" kern="1200"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64998">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64998">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1176655" y="982980"/>
            <a:ext cx="7848600" cy="858520"/>
          </a:xfrm>
        </p:spPr>
        <p:txBody>
          <a:bodyPr/>
          <a:lstStyle/>
          <a:p>
            <a:r>
              <a:rPr lang="zh-CN" altLang="en-US" dirty="0"/>
              <a:t>时钟周期</a:t>
            </a:r>
            <a:endParaRPr lang="en-US" altLang="zh-CN" dirty="0"/>
          </a:p>
          <a:p>
            <a:pPr lvl="1"/>
            <a:r>
              <a:rPr lang="zh-CN" altLang="en-US" dirty="0"/>
              <a:t>时钟周期取各步骤中最长的时间，</a:t>
            </a:r>
            <a:r>
              <a:rPr lang="en-US" altLang="zh-CN" dirty="0">
                <a:solidFill>
                  <a:schemeClr val="accent1"/>
                </a:solidFill>
              </a:rPr>
              <a:t>200ps</a:t>
            </a:r>
          </a:p>
        </p:txBody>
      </p:sp>
      <p:graphicFrame>
        <p:nvGraphicFramePr>
          <p:cNvPr id="23" name="表格 22"/>
          <p:cNvGraphicFramePr>
            <a:graphicFrameLocks noGrp="1"/>
          </p:cNvGraphicFramePr>
          <p:nvPr/>
        </p:nvGraphicFramePr>
        <p:xfrm>
          <a:off x="1955540" y="2526765"/>
          <a:ext cx="8280400" cy="3638550"/>
        </p:xfrm>
        <a:graphic>
          <a:graphicData uri="http://schemas.openxmlformats.org/drawingml/2006/table">
            <a:tbl>
              <a:tblPr firstRow="1" bandRow="1">
                <a:tableStyleId>{10A1B5D5-9B99-4C35-A422-299274C87663}</a:tableStyleId>
              </a:tblPr>
              <a:tblGrid>
                <a:gridCol w="994410">
                  <a:extLst>
                    <a:ext uri="{9D8B030D-6E8A-4147-A177-3AD203B41FA5}">
                      <a16:colId xmlns:a16="http://schemas.microsoft.com/office/drawing/2014/main" val="20000"/>
                    </a:ext>
                  </a:extLst>
                </a:gridCol>
                <a:gridCol w="116586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gridCol w="1042670">
                  <a:extLst>
                    <a:ext uri="{9D8B030D-6E8A-4147-A177-3AD203B41FA5}">
                      <a16:colId xmlns:a16="http://schemas.microsoft.com/office/drawing/2014/main" val="20003"/>
                    </a:ext>
                  </a:extLst>
                </a:gridCol>
                <a:gridCol w="1548765">
                  <a:extLst>
                    <a:ext uri="{9D8B030D-6E8A-4147-A177-3AD203B41FA5}">
                      <a16:colId xmlns:a16="http://schemas.microsoft.com/office/drawing/2014/main" val="20004"/>
                    </a:ext>
                  </a:extLst>
                </a:gridCol>
                <a:gridCol w="1512570">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tblGrid>
              <a:tr h="579120">
                <a:tc>
                  <a:txBody>
                    <a:bodyPr/>
                    <a:lstStyle/>
                    <a:p>
                      <a:pPr algn="ctr"/>
                      <a:r>
                        <a:rPr lang="zh-CN" altLang="en-US" sz="1600" dirty="0"/>
                        <a:t>时钟</a:t>
                      </a:r>
                      <a:endParaRPr lang="en-US" altLang="zh-CN" sz="1600" dirty="0"/>
                    </a:p>
                    <a:p>
                      <a:pPr algn="ctr"/>
                      <a:r>
                        <a:rPr lang="zh-CN" altLang="en-US" sz="1600" dirty="0"/>
                        <a:t>周期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a:t>
                      </a:r>
                      <a:r>
                        <a:rPr lang="zh-CN" altLang="en-US" sz="1600" dirty="0"/>
                        <a:t>型指令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Lw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Sw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Beq</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J</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solidFill>
                            <a:schemeClr val="bg1"/>
                          </a:solidFill>
                        </a:rPr>
                        <a:t>周期</a:t>
                      </a:r>
                      <a:endParaRPr lang="en-US" altLang="zh-CN" sz="1600" b="1" dirty="0">
                        <a:solidFill>
                          <a:schemeClr val="bg1"/>
                        </a:solidFill>
                      </a:endParaRPr>
                    </a:p>
                    <a:p>
                      <a:pPr algn="ctr"/>
                      <a:r>
                        <a:rPr lang="zh-CN" altLang="en-US" sz="1600" b="1" dirty="0">
                          <a:solidFill>
                            <a:schemeClr val="bg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4825">
                <a:tc>
                  <a:txBody>
                    <a:bodyPr/>
                    <a:lstStyle/>
                    <a:p>
                      <a:pPr algn="ctr"/>
                      <a:r>
                        <a:rPr lang="en-US" altLang="zh-CN" sz="1400" b="1" dirty="0">
                          <a:solidFill>
                            <a:srgbClr val="C00000"/>
                          </a:solidFill>
                        </a:rPr>
                        <a:t>TC1</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 IR </a:t>
                      </a:r>
                      <a:r>
                        <a:rPr lang="en-US" altLang="zh-CN" sz="1400" b="0" dirty="0">
                          <a:sym typeface="Wingdings" panose="05000000000000000000" pitchFamily="2" charset="2"/>
                        </a:rPr>
                        <a:t> M[PC]</a:t>
                      </a:r>
                      <a:r>
                        <a:rPr lang="zh-CN" altLang="en-US" sz="1400" b="0" dirty="0">
                          <a:sym typeface="Wingdings" panose="05000000000000000000" pitchFamily="2" charset="2"/>
                        </a:rPr>
                        <a:t>，</a:t>
                      </a:r>
                      <a:r>
                        <a:rPr lang="en-US" altLang="zh-CN" sz="1400" b="0" dirty="0">
                          <a:sym typeface="Wingdings" panose="05000000000000000000" pitchFamily="2" charset="2"/>
                        </a:rPr>
                        <a:t>PC  PC + 4</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en-US" altLang="zh-CN" sz="1400" b="1" dirty="0">
                          <a:solidFill>
                            <a:srgbClr val="C00000"/>
                          </a:solidFill>
                        </a:rPr>
                        <a:t>TC2</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A </a:t>
                      </a:r>
                      <a:r>
                        <a:rPr lang="en-US" altLang="zh-CN" sz="1400" b="0" dirty="0">
                          <a:sym typeface="Wingdings" panose="05000000000000000000" pitchFamily="2" charset="2"/>
                        </a:rPr>
                        <a:t> R[IR[25:21]]</a:t>
                      </a:r>
                      <a:r>
                        <a:rPr lang="zh-CN" altLang="en-US" sz="1400" b="0" dirty="0">
                          <a:sym typeface="Wingdings" panose="05000000000000000000" pitchFamily="2" charset="2"/>
                        </a:rPr>
                        <a:t>， </a:t>
                      </a:r>
                      <a:r>
                        <a:rPr lang="en-US" altLang="zh-CN" sz="1400" b="0" dirty="0">
                          <a:sym typeface="Wingdings" panose="05000000000000000000" pitchFamily="2" charset="2"/>
                        </a:rPr>
                        <a:t>B  R[IR[20:16]]</a:t>
                      </a:r>
                      <a:endParaRPr lang="zh-CN" altLang="en-US" sz="1400" b="0" dirty="0"/>
                    </a:p>
                    <a:p>
                      <a:pPr algn="ctr">
                        <a:lnSpc>
                          <a:spcPct val="110000"/>
                        </a:lnSpc>
                      </a:pPr>
                      <a:r>
                        <a:rPr lang="en-US" altLang="zh-CN" sz="1400" b="0" dirty="0" err="1"/>
                        <a:t>ALUOut</a:t>
                      </a:r>
                      <a:r>
                        <a:rPr lang="en-US" altLang="zh-CN" sz="1400" b="0" dirty="0"/>
                        <a:t> </a:t>
                      </a:r>
                      <a:r>
                        <a:rPr lang="en-US" altLang="zh-CN" sz="1400" b="0" dirty="0">
                          <a:sym typeface="Wingdings" panose="05000000000000000000" pitchFamily="2" charset="2"/>
                        </a:rPr>
                        <a:t> PC + </a:t>
                      </a:r>
                      <a:r>
                        <a:rPr lang="en-US" altLang="zh-CN" sz="1400" b="0" dirty="0" err="1">
                          <a:sym typeface="Wingdings" panose="05000000000000000000" pitchFamily="2" charset="2"/>
                        </a:rPr>
                        <a:t>Signext</a:t>
                      </a:r>
                      <a:r>
                        <a:rPr lang="en-US" altLang="zh-CN" sz="1400" b="0" dirty="0">
                          <a:sym typeface="Wingdings" panose="05000000000000000000" pitchFamily="2" charset="2"/>
                        </a:rPr>
                        <a:t>[IR[15:0]]&lt;&lt;2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1190">
                <a:tc>
                  <a:txBody>
                    <a:bodyPr/>
                    <a:lstStyle/>
                    <a:p>
                      <a:pPr algn="ctr"/>
                      <a:r>
                        <a:rPr lang="en-US" altLang="zh-CN" sz="1400" b="1" dirty="0">
                          <a:solidFill>
                            <a:srgbClr val="C00000"/>
                          </a:solidFill>
                        </a:rPr>
                        <a:t>TC3</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err="1"/>
                        <a:t>ALUOut</a:t>
                      </a:r>
                      <a:r>
                        <a:rPr lang="en-US" altLang="zh-CN" sz="1400" baseline="0" dirty="0"/>
                        <a:t> </a:t>
                      </a:r>
                    </a:p>
                    <a:p>
                      <a:pPr algn="l"/>
                      <a:r>
                        <a:rPr lang="en-US" altLang="zh-CN" sz="1400" baseline="0" dirty="0">
                          <a:sym typeface="Wingdings" panose="05000000000000000000" pitchFamily="2" charset="2"/>
                        </a:rPr>
                        <a:t>    A op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ALUOut</a:t>
                      </a:r>
                      <a:r>
                        <a:rPr lang="en-US" altLang="zh-CN" sz="1400" dirty="0">
                          <a:sym typeface="Wingdings" panose="05000000000000000000" pitchFamily="2" charset="2"/>
                        </a:rPr>
                        <a:t>    A + </a:t>
                      </a:r>
                    </a:p>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Signext</a:t>
                      </a:r>
                      <a:r>
                        <a:rPr lang="en-US" altLang="zh-CN" sz="1400" dirty="0">
                          <a:sym typeface="Wingdings" panose="05000000000000000000" pitchFamily="2" charset="2"/>
                        </a:rPr>
                        <a:t>(IR[15:0])</a:t>
                      </a:r>
                      <a:endParaRPr lang="zh-CN" altLang="en-US" sz="1400"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l"/>
                      <a:r>
                        <a:rPr lang="en-US" altLang="zh-CN" sz="1400" dirty="0"/>
                        <a:t>If</a:t>
                      </a:r>
                      <a:r>
                        <a:rPr lang="en-US" altLang="zh-CN" sz="1400" baseline="0" dirty="0"/>
                        <a:t> (A-B==0) then</a:t>
                      </a:r>
                    </a:p>
                    <a:p>
                      <a:pPr algn="l"/>
                      <a:r>
                        <a:rPr lang="en-US" altLang="zh-CN" sz="1400" baseline="0" dirty="0"/>
                        <a:t>  PC </a:t>
                      </a:r>
                      <a:r>
                        <a:rPr lang="en-US" altLang="zh-CN" sz="1400" baseline="0" dirty="0">
                          <a:sym typeface="Wingdings" panose="05000000000000000000" pitchFamily="2" charset="2"/>
                        </a:rPr>
                        <a:t> </a:t>
                      </a:r>
                      <a:r>
                        <a:rPr lang="en-US" altLang="zh-CN" sz="1400" baseline="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t>PC </a:t>
                      </a:r>
                      <a:r>
                        <a:rPr lang="en-US" altLang="zh-CN" sz="1400" dirty="0">
                          <a:sym typeface="Wingdings" panose="05000000000000000000" pitchFamily="2" charset="2"/>
                        </a:rPr>
                        <a:t> PC[31:28] </a:t>
                      </a:r>
                    </a:p>
                    <a:p>
                      <a:pPr>
                        <a:lnSpc>
                          <a:spcPct val="100000"/>
                        </a:lnSpc>
                        <a:spcBef>
                          <a:spcPts val="0"/>
                        </a:spcBef>
                        <a:buNone/>
                      </a:pPr>
                      <a:r>
                        <a:rPr lang="en-US" altLang="zh-CN" sz="1400" dirty="0">
                          <a:solidFill>
                            <a:srgbClr val="FF0000"/>
                          </a:solidFill>
                          <a:sym typeface="Wingdings" panose="05000000000000000000" pitchFamily="2" charset="2"/>
                        </a:rPr>
                        <a:t>    || </a:t>
                      </a:r>
                      <a:r>
                        <a:rPr lang="en-US" altLang="zh-CN" sz="1400" dirty="0">
                          <a:sym typeface="Wingdings" panose="05000000000000000000" pitchFamily="2" charset="2"/>
                        </a:rPr>
                        <a:t>IR[25:0]&lt;&lt;2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1825">
                <a:tc>
                  <a:txBody>
                    <a:bodyPr/>
                    <a:lstStyle/>
                    <a:p>
                      <a:pPr algn="ctr"/>
                      <a:r>
                        <a:rPr lang="en-US" altLang="zh-CN" sz="1400" b="1" dirty="0">
                          <a:solidFill>
                            <a:srgbClr val="C00000"/>
                          </a:solidFill>
                        </a:rPr>
                        <a:t>TC4</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R[IR[15:11]] </a:t>
                      </a:r>
                      <a:r>
                        <a:rPr lang="en-US" altLang="zh-CN" sz="1400" dirty="0">
                          <a:sym typeface="Wingdings" panose="05000000000000000000" pitchFamily="2" charset="2"/>
                        </a:rPr>
                        <a:t> </a:t>
                      </a:r>
                      <a:r>
                        <a:rPr lang="en-US" altLang="zh-CN" sz="140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a:sym typeface="Wingdings" panose="05000000000000000000" pitchFamily="2" charset="2"/>
                        </a:rPr>
                        <a:t>DR   M[</a:t>
                      </a:r>
                      <a:r>
                        <a:rPr lang="en-US" altLang="zh-CN" sz="1400" dirty="0" err="1">
                          <a:sym typeface="Wingdings" panose="05000000000000000000" pitchFamily="2" charset="2"/>
                        </a:rPr>
                        <a:t>ALUOut</a:t>
                      </a:r>
                      <a:r>
                        <a:rPr lang="en-US" altLang="zh-CN" sz="1400" dirty="0">
                          <a:sym typeface="Wingdings" panose="05000000000000000000" pitchFamily="2" charset="2"/>
                        </a:rPr>
                        <a: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sym typeface="Wingdings" panose="05000000000000000000" pitchFamily="2" charset="2"/>
                        </a:rPr>
                        <a:t>M[</a:t>
                      </a:r>
                      <a:r>
                        <a:rPr lang="en-US" altLang="zh-CN" sz="1400" dirty="0" err="1">
                          <a:sym typeface="Wingdings" panose="05000000000000000000" pitchFamily="2" charset="2"/>
                        </a:rPr>
                        <a:t>ALUOut</a:t>
                      </a:r>
                      <a:r>
                        <a:rPr lang="en-US" altLang="zh-CN" sz="1400" dirty="0">
                          <a:sym typeface="Wingdings" panose="05000000000000000000" pitchFamily="2" charset="2"/>
                        </a:rPr>
                        <a:t>]</a:t>
                      </a:r>
                    </a:p>
                    <a:p>
                      <a:pPr>
                        <a:lnSpc>
                          <a:spcPct val="100000"/>
                        </a:lnSpc>
                        <a:spcBef>
                          <a:spcPts val="0"/>
                        </a:spcBef>
                        <a:buNone/>
                      </a:pPr>
                      <a:r>
                        <a:rPr lang="en-US" altLang="zh-CN" sz="1400" dirty="0">
                          <a:sym typeface="Wingdings" panose="05000000000000000000" pitchFamily="2" charset="2"/>
                        </a:rPr>
                        <a:t>     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31520">
                <a:tc>
                  <a:txBody>
                    <a:bodyPr/>
                    <a:lstStyle/>
                    <a:p>
                      <a:pPr algn="ctr"/>
                      <a:r>
                        <a:rPr lang="en-US" altLang="zh-CN" sz="1400" b="1" dirty="0">
                          <a:solidFill>
                            <a:srgbClr val="C00000"/>
                          </a:solidFill>
                        </a:rPr>
                        <a:t>TC5</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buNone/>
                      </a:pPr>
                      <a:r>
                        <a:rPr lang="en-US" altLang="zh-CN" sz="1400" dirty="0">
                          <a:sym typeface="Wingdings" panose="05000000000000000000" pitchFamily="2" charset="2"/>
                        </a:rPr>
                        <a:t>R[IR[20:16]]</a:t>
                      </a:r>
                    </a:p>
                    <a:p>
                      <a:pPr algn="l">
                        <a:lnSpc>
                          <a:spcPct val="100000"/>
                        </a:lnSpc>
                        <a:spcBef>
                          <a:spcPts val="0"/>
                        </a:spcBef>
                        <a:buNone/>
                      </a:pPr>
                      <a:r>
                        <a:rPr lang="en-US" altLang="zh-CN" sz="1400" dirty="0">
                          <a:sym typeface="Wingdings" panose="05000000000000000000" pitchFamily="2" charset="2"/>
                        </a:rPr>
                        <a:t>     DR</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4" name="文本框 23"/>
          <p:cNvSpPr txBox="1"/>
          <p:nvPr/>
        </p:nvSpPr>
        <p:spPr>
          <a:xfrm>
            <a:off x="4295800" y="2132856"/>
            <a:ext cx="3600400" cy="326390"/>
          </a:xfrm>
          <a:prstGeom prst="rect">
            <a:avLst/>
          </a:prstGeom>
          <a:noFill/>
        </p:spPr>
        <p:txBody>
          <a:bodyPr wrap="square" rtlCol="0">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dirty="0">
                <a:solidFill>
                  <a:srgbClr val="000000"/>
                </a:solidFill>
              </a:rPr>
              <a:t>各类指令执行时间</a:t>
            </a:r>
          </a:p>
        </p:txBody>
      </p:sp>
      <p:sp>
        <p:nvSpPr>
          <p:cNvPr id="2" name="Rectangle 2"/>
          <p:cNvSpPr>
            <a:spLocks noGrp="1" noChangeArrowheads="1"/>
          </p:cNvSpPr>
          <p:nvPr/>
        </p:nvSpPr>
        <p:spPr>
          <a:xfrm>
            <a:off x="191750" y="212090"/>
            <a:ext cx="734441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93370"/>
            <a:ext cx="7010400" cy="371475"/>
          </a:xfrm>
        </p:spPr>
        <p:txBody>
          <a:bodyPr/>
          <a:lstStyle/>
          <a:p>
            <a:r>
              <a:rPr lang="en-US" altLang="zh-CN" dirty="0"/>
              <a:t>load</a:t>
            </a:r>
            <a:r>
              <a:rPr lang="zh-CN" altLang="en-US" dirty="0"/>
              <a:t>导致的数据冒险：</a:t>
            </a:r>
            <a:r>
              <a:rPr lang="en-US" altLang="zh-CN" dirty="0" err="1"/>
              <a:t>Clk5</a:t>
            </a:r>
            <a:r>
              <a:rPr lang="zh-CN" altLang="en-US" dirty="0"/>
              <a:t>上升沿后</a:t>
            </a:r>
          </a:p>
        </p:txBody>
      </p:sp>
      <p:sp>
        <p:nvSpPr>
          <p:cNvPr id="135" name="内容占位符 2"/>
          <p:cNvSpPr>
            <a:spLocks noGrp="1"/>
          </p:cNvSpPr>
          <p:nvPr>
            <p:ph idx="4294967295"/>
          </p:nvPr>
        </p:nvSpPr>
        <p:spPr>
          <a:xfrm>
            <a:off x="669290" y="1178560"/>
            <a:ext cx="8929370" cy="1367790"/>
          </a:xfrm>
          <a:noFill/>
          <a:ln w="12700">
            <a:noFill/>
            <a:miter lim="800000"/>
          </a:ln>
        </p:spPr>
        <p:txBody>
          <a:bodyPr vert="horz" wrap="square" lIns="63500" tIns="25400" rIns="63500" bIns="25400" numCol="1" anchor="t" anchorCtr="0" compatLnSpc="1">
            <a:normAutofit/>
          </a:bodyPr>
          <a:lstStyle/>
          <a:p>
            <a:pPr>
              <a:lnSpc>
                <a:spcPct val="140000"/>
              </a:lnSpc>
            </a:pPr>
            <a:r>
              <a:rPr lang="zh-CN" altLang="en-US" sz="2000" dirty="0"/>
              <a:t>指令流</a:t>
            </a:r>
            <a:endParaRPr lang="en-US" altLang="zh-CN" sz="2000" dirty="0"/>
          </a:p>
          <a:p>
            <a:pPr lvl="1">
              <a:lnSpc>
                <a:spcPct val="140000"/>
              </a:lnSpc>
            </a:pPr>
            <a:r>
              <a:rPr lang="en-US" altLang="zh-CN" dirty="0" err="1"/>
              <a:t>lw</a:t>
            </a:r>
            <a:r>
              <a:rPr lang="zh-CN" altLang="en-US" dirty="0"/>
              <a:t>：结果回写至</a:t>
            </a:r>
            <a:r>
              <a:rPr lang="en-US" altLang="zh-CN" dirty="0" err="1"/>
              <a:t>RF</a:t>
            </a:r>
            <a:endParaRPr lang="en-US" altLang="zh-CN" dirty="0"/>
          </a:p>
          <a:p>
            <a:pPr lvl="1">
              <a:lnSpc>
                <a:spcPct val="140000"/>
              </a:lnSpc>
            </a:pPr>
            <a:r>
              <a:rPr lang="en-US" altLang="zh-CN" dirty="0"/>
              <a:t>sub</a:t>
            </a:r>
            <a:r>
              <a:rPr lang="zh-CN" altLang="en-US" dirty="0"/>
              <a:t>：结果保存在</a:t>
            </a:r>
            <a:r>
              <a:rPr lang="en-US" altLang="zh-CN" dirty="0"/>
              <a:t>EX/MEM</a:t>
            </a:r>
          </a:p>
        </p:txBody>
      </p:sp>
      <p:graphicFrame>
        <p:nvGraphicFramePr>
          <p:cNvPr id="6" name="表格 5"/>
          <p:cNvGraphicFramePr>
            <a:graphicFrameLocks noGrp="1"/>
          </p:cNvGraphicFramePr>
          <p:nvPr>
            <p:custDataLst>
              <p:tags r:id="rId1"/>
            </p:custDataLst>
            <p:extLst>
              <p:ext uri="{D42A27DB-BD31-4B8C-83A1-F6EECF244321}">
                <p14:modId xmlns:p14="http://schemas.microsoft.com/office/powerpoint/2010/main" val="1889700538"/>
              </p:ext>
            </p:extLst>
          </p:nvPr>
        </p:nvGraphicFramePr>
        <p:xfrm>
          <a:off x="1604834" y="2932833"/>
          <a:ext cx="9603739" cy="2945130"/>
        </p:xfrm>
        <a:graphic>
          <a:graphicData uri="http://schemas.openxmlformats.org/drawingml/2006/table">
            <a:tbl>
              <a:tblPr firstRow="1" bandRow="1">
                <a:tableStyleId>{5940675A-B579-460E-94D1-54222C63F5DA}</a:tableStyleId>
              </a:tblPr>
              <a:tblGrid>
                <a:gridCol w="461620">
                  <a:extLst>
                    <a:ext uri="{9D8B030D-6E8A-4147-A177-3AD203B41FA5}">
                      <a16:colId xmlns:a16="http://schemas.microsoft.com/office/drawing/2014/main" val="20000"/>
                    </a:ext>
                  </a:extLst>
                </a:gridCol>
                <a:gridCol w="2229346">
                  <a:extLst>
                    <a:ext uri="{9D8B030D-6E8A-4147-A177-3AD203B41FA5}">
                      <a16:colId xmlns:a16="http://schemas.microsoft.com/office/drawing/2014/main" val="20001"/>
                    </a:ext>
                  </a:extLst>
                </a:gridCol>
                <a:gridCol w="619122">
                  <a:extLst>
                    <a:ext uri="{9D8B030D-6E8A-4147-A177-3AD203B41FA5}">
                      <a16:colId xmlns:a16="http://schemas.microsoft.com/office/drawing/2014/main" val="20002"/>
                    </a:ext>
                  </a:extLst>
                </a:gridCol>
                <a:gridCol w="798410">
                  <a:extLst>
                    <a:ext uri="{9D8B030D-6E8A-4147-A177-3AD203B41FA5}">
                      <a16:colId xmlns:a16="http://schemas.microsoft.com/office/drawing/2014/main" val="20003"/>
                    </a:ext>
                  </a:extLst>
                </a:gridCol>
                <a:gridCol w="538252">
                  <a:extLst>
                    <a:ext uri="{9D8B030D-6E8A-4147-A177-3AD203B41FA5}">
                      <a16:colId xmlns:a16="http://schemas.microsoft.com/office/drawing/2014/main" val="20004"/>
                    </a:ext>
                  </a:extLst>
                </a:gridCol>
                <a:gridCol w="507783">
                  <a:extLst>
                    <a:ext uri="{9D8B030D-6E8A-4147-A177-3AD203B41FA5}">
                      <a16:colId xmlns:a16="http://schemas.microsoft.com/office/drawing/2014/main" val="20005"/>
                    </a:ext>
                  </a:extLst>
                </a:gridCol>
                <a:gridCol w="431072">
                  <a:extLst>
                    <a:ext uri="{9D8B030D-6E8A-4147-A177-3AD203B41FA5}">
                      <a16:colId xmlns:a16="http://schemas.microsoft.com/office/drawing/2014/main" val="20006"/>
                    </a:ext>
                  </a:extLst>
                </a:gridCol>
                <a:gridCol w="431072">
                  <a:extLst>
                    <a:ext uri="{9D8B030D-6E8A-4147-A177-3AD203B41FA5}">
                      <a16:colId xmlns:a16="http://schemas.microsoft.com/office/drawing/2014/main" val="20007"/>
                    </a:ext>
                  </a:extLst>
                </a:gridCol>
                <a:gridCol w="431072">
                  <a:extLst>
                    <a:ext uri="{9D8B030D-6E8A-4147-A177-3AD203B41FA5}">
                      <a16:colId xmlns:a16="http://schemas.microsoft.com/office/drawing/2014/main" val="20008"/>
                    </a:ext>
                  </a:extLst>
                </a:gridCol>
                <a:gridCol w="431072">
                  <a:extLst>
                    <a:ext uri="{9D8B030D-6E8A-4147-A177-3AD203B41FA5}">
                      <a16:colId xmlns:a16="http://schemas.microsoft.com/office/drawing/2014/main" val="20009"/>
                    </a:ext>
                  </a:extLst>
                </a:gridCol>
                <a:gridCol w="431072">
                  <a:extLst>
                    <a:ext uri="{9D8B030D-6E8A-4147-A177-3AD203B41FA5}">
                      <a16:colId xmlns:a16="http://schemas.microsoft.com/office/drawing/2014/main" val="20010"/>
                    </a:ext>
                  </a:extLst>
                </a:gridCol>
                <a:gridCol w="431072">
                  <a:extLst>
                    <a:ext uri="{9D8B030D-6E8A-4147-A177-3AD203B41FA5}">
                      <a16:colId xmlns:a16="http://schemas.microsoft.com/office/drawing/2014/main" val="20011"/>
                    </a:ext>
                  </a:extLst>
                </a:gridCol>
                <a:gridCol w="500315">
                  <a:extLst>
                    <a:ext uri="{9D8B030D-6E8A-4147-A177-3AD203B41FA5}">
                      <a16:colId xmlns:a16="http://schemas.microsoft.com/office/drawing/2014/main" val="20012"/>
                    </a:ext>
                  </a:extLst>
                </a:gridCol>
                <a:gridCol w="500315">
                  <a:extLst>
                    <a:ext uri="{9D8B030D-6E8A-4147-A177-3AD203B41FA5}">
                      <a16:colId xmlns:a16="http://schemas.microsoft.com/office/drawing/2014/main" val="20013"/>
                    </a:ext>
                  </a:extLst>
                </a:gridCol>
                <a:gridCol w="431072">
                  <a:extLst>
                    <a:ext uri="{9D8B030D-6E8A-4147-A177-3AD203B41FA5}">
                      <a16:colId xmlns:a16="http://schemas.microsoft.com/office/drawing/2014/main" val="20014"/>
                    </a:ext>
                  </a:extLst>
                </a:gridCol>
                <a:gridCol w="431072">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413766">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413766">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413766">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413766">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413766">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12</a:t>
                      </a: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or</a:t>
                      </a:r>
                      <a:r>
                        <a:rPr lang="en-US" altLang="zh-CN" sz="1600" dirty="0" err="1">
                          <a:latin typeface="+mn-lt"/>
                          <a:ea typeface="黑体" panose="02010609060101010101" pitchFamily="49" charset="-122"/>
                          <a:sym typeface="Wingdings" panose="05000000000000000000" pitchFamily="2" charset="2"/>
                        </a:rPr>
                        <a:t>add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or</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5" name="TextBox 2"/>
          <p:cNvSpPr txBox="1"/>
          <p:nvPr/>
        </p:nvSpPr>
        <p:spPr>
          <a:xfrm>
            <a:off x="8472264" y="2037376"/>
            <a:ext cx="1872208" cy="461665"/>
          </a:xfrm>
          <a:prstGeom prst="rect">
            <a:avLst/>
          </a:prstGeom>
          <a:solidFill>
            <a:schemeClr val="bg1"/>
          </a:solidFill>
        </p:spPr>
        <p:txBody>
          <a:bodyPr wrap="square" lIns="0" tIns="0" rIns="0" bIns="0" rtlCol="0">
            <a:spAutoFit/>
          </a:bodyPr>
          <a:lstStyle/>
          <a:p>
            <a:pPr indent="0">
              <a:lnSpc>
                <a:spcPct val="150000"/>
              </a:lnSpc>
              <a:buNone/>
            </a:pPr>
            <a:r>
              <a:rPr lang="zh-CN" altLang="en-US" sz="2000" dirty="0">
                <a:solidFill>
                  <a:srgbClr val="FF0000"/>
                </a:solidFill>
              </a:rPr>
              <a:t>如果没有转发？</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53365"/>
            <a:ext cx="7010400" cy="371475"/>
          </a:xfrm>
        </p:spPr>
        <p:txBody>
          <a:bodyPr/>
          <a:lstStyle/>
          <a:p>
            <a:r>
              <a:rPr lang="en-US" altLang="zh-CN" dirty="0"/>
              <a:t>load</a:t>
            </a:r>
            <a:r>
              <a:rPr lang="zh-CN" altLang="en-US" dirty="0"/>
              <a:t>导致的数据冒险</a:t>
            </a:r>
          </a:p>
        </p:txBody>
      </p:sp>
      <p:sp>
        <p:nvSpPr>
          <p:cNvPr id="3" name="内容占位符 2"/>
          <p:cNvSpPr>
            <a:spLocks noGrp="1"/>
          </p:cNvSpPr>
          <p:nvPr>
            <p:ph idx="4294967295"/>
          </p:nvPr>
        </p:nvSpPr>
        <p:spPr>
          <a:xfrm>
            <a:off x="517525" y="813435"/>
            <a:ext cx="8929370" cy="1336040"/>
          </a:xfrm>
        </p:spPr>
        <p:txBody>
          <a:bodyPr>
            <a:normAutofit/>
          </a:bodyPr>
          <a:lstStyle/>
          <a:p>
            <a:r>
              <a:rPr lang="en-US" altLang="zh-CN" dirty="0"/>
              <a:t>Q</a:t>
            </a:r>
            <a:r>
              <a:rPr lang="zh-CN" altLang="en-US" dirty="0"/>
              <a:t>：如果设置从</a:t>
            </a:r>
            <a:r>
              <a:rPr lang="en-US" altLang="zh-CN" dirty="0" err="1"/>
              <a:t>DM</a:t>
            </a:r>
            <a:r>
              <a:rPr lang="zh-CN" altLang="en-US" dirty="0"/>
              <a:t>到</a:t>
            </a:r>
            <a:r>
              <a:rPr lang="en-US" altLang="zh-CN" dirty="0" err="1"/>
              <a:t>ALU</a:t>
            </a:r>
            <a:r>
              <a:rPr lang="zh-CN" altLang="en-US" dirty="0"/>
              <a:t>输入的转发，这个设计优劣如何？</a:t>
            </a:r>
            <a:endParaRPr lang="en-US" altLang="zh-CN" dirty="0"/>
          </a:p>
          <a:p>
            <a:pPr lvl="1"/>
            <a:r>
              <a:rPr lang="zh-CN" altLang="en-US" dirty="0"/>
              <a:t>设计初衷：将</a:t>
            </a:r>
            <a:r>
              <a:rPr lang="en-US" altLang="zh-CN" dirty="0" err="1"/>
              <a:t>DM</a:t>
            </a:r>
            <a:r>
              <a:rPr lang="zh-CN" altLang="en-US" dirty="0"/>
              <a:t>读出数据提前</a:t>
            </a:r>
            <a:r>
              <a:rPr lang="en-US" altLang="zh-CN" dirty="0">
                <a:solidFill>
                  <a:srgbClr val="FF0000"/>
                </a:solidFill>
              </a:rPr>
              <a:t>1</a:t>
            </a:r>
            <a:r>
              <a:rPr lang="zh-CN" altLang="en-US" dirty="0">
                <a:solidFill>
                  <a:srgbClr val="FF0000"/>
                </a:solidFill>
              </a:rPr>
              <a:t>个</a:t>
            </a:r>
            <a:r>
              <a:rPr lang="en-US" altLang="zh-CN" dirty="0">
                <a:solidFill>
                  <a:srgbClr val="FF0000"/>
                </a:solidFill>
              </a:rPr>
              <a:t>clock</a:t>
            </a:r>
            <a:r>
              <a:rPr lang="zh-CN" altLang="en-US" dirty="0"/>
              <a:t>转发至</a:t>
            </a:r>
            <a:r>
              <a:rPr lang="en-US" altLang="zh-CN" dirty="0" err="1"/>
              <a:t>ALU</a:t>
            </a:r>
            <a:r>
              <a:rPr lang="zh-CN" altLang="en-US" dirty="0"/>
              <a:t>，从而消除</a:t>
            </a:r>
            <a:r>
              <a:rPr lang="en-US" altLang="zh-CN" dirty="0" err="1"/>
              <a:t>lw</a:t>
            </a:r>
            <a:r>
              <a:rPr lang="zh-CN" altLang="en-US" dirty="0"/>
              <a:t>指令导致的数据相关，无需插入</a:t>
            </a:r>
            <a:r>
              <a:rPr lang="en-US" altLang="zh-CN" dirty="0" err="1">
                <a:solidFill>
                  <a:srgbClr val="FF0000"/>
                </a:solidFill>
              </a:rPr>
              <a:t>NOP</a:t>
            </a:r>
            <a:endParaRPr lang="en-US" altLang="zh-CN" dirty="0"/>
          </a:p>
        </p:txBody>
      </p:sp>
      <p:pic>
        <p:nvPicPr>
          <p:cNvPr id="21" name="Picture 6" descr="f04-54-P374493-bottom"/>
          <p:cNvPicPr>
            <a:picLocks noChangeAspect="1" noChangeArrowheads="1"/>
          </p:cNvPicPr>
          <p:nvPr/>
        </p:nvPicPr>
        <p:blipFill>
          <a:blip r:embed="rId2"/>
          <a:srcRect b="4104"/>
          <a:stretch>
            <a:fillRect/>
          </a:stretch>
        </p:blipFill>
        <p:spPr bwMode="auto">
          <a:xfrm>
            <a:off x="2478088" y="2149554"/>
            <a:ext cx="6618287" cy="4229100"/>
          </a:xfrm>
          <a:prstGeom prst="rect">
            <a:avLst/>
          </a:prstGeom>
          <a:solidFill>
            <a:schemeClr val="bg1"/>
          </a:solidFill>
        </p:spPr>
      </p:pic>
      <p:grpSp>
        <p:nvGrpSpPr>
          <p:cNvPr id="22" name="组合 21"/>
          <p:cNvGrpSpPr/>
          <p:nvPr/>
        </p:nvGrpSpPr>
        <p:grpSpPr>
          <a:xfrm>
            <a:off x="4350023" y="2058174"/>
            <a:ext cx="3492000" cy="1800000"/>
            <a:chOff x="5292080" y="2636912"/>
            <a:chExt cx="2808312" cy="2412000"/>
          </a:xfrm>
        </p:grpSpPr>
        <p:cxnSp>
          <p:nvCxnSpPr>
            <p:cNvPr id="7" name="直接连接符 6"/>
            <p:cNvCxnSpPr/>
            <p:nvPr/>
          </p:nvCxnSpPr>
          <p:spPr>
            <a:xfrm flipV="1">
              <a:off x="8100392" y="2636912"/>
              <a:ext cx="0" cy="2412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292080" y="2636912"/>
              <a:ext cx="280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4350023" y="2058174"/>
            <a:ext cx="0" cy="1440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350023" y="241821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50023" y="349833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69903" y="2172573"/>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20" name="TextBox 19"/>
          <p:cNvSpPr txBox="1"/>
          <p:nvPr/>
        </p:nvSpPr>
        <p:spPr>
          <a:xfrm>
            <a:off x="5862191" y="2172573"/>
            <a:ext cx="504190" cy="404495"/>
          </a:xfrm>
          <a:prstGeom prst="rect">
            <a:avLst/>
          </a:prstGeom>
          <a:noFill/>
        </p:spPr>
        <p:txBody>
          <a:bodyPr wrap="none" rtlCol="0">
            <a:spAutoFit/>
          </a:bodyPr>
          <a:lstStyle/>
          <a:p>
            <a:pPr indent="0">
              <a:buNone/>
            </a:pPr>
            <a:r>
              <a:rPr lang="en-US" altLang="zh-CN" sz="2400" dirty="0" err="1">
                <a:solidFill>
                  <a:srgbClr val="FF0000"/>
                </a:solidFill>
              </a:rPr>
              <a:t>lw</a:t>
            </a:r>
            <a:endParaRPr lang="zh-CN" altLang="en-US" sz="2400" dirty="0">
              <a:solidFill>
                <a:srgbClr val="FF0000"/>
              </a:solidFill>
            </a:endParaRPr>
          </a:p>
        </p:txBody>
      </p:sp>
      <p:sp>
        <p:nvSpPr>
          <p:cNvPr id="24" name="矩形 23"/>
          <p:cNvSpPr/>
          <p:nvPr/>
        </p:nvSpPr>
        <p:spPr>
          <a:xfrm>
            <a:off x="3917975" y="2380081"/>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274361" y="2366084"/>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3210"/>
            <a:ext cx="7010400" cy="371475"/>
          </a:xfrm>
        </p:spPr>
        <p:txBody>
          <a:bodyPr/>
          <a:lstStyle/>
          <a:p>
            <a:r>
              <a:rPr lang="en-US" altLang="zh-CN" dirty="0"/>
              <a:t>load</a:t>
            </a:r>
            <a:r>
              <a:rPr lang="zh-CN" altLang="en-US" dirty="0"/>
              <a:t>导致的数据冒险</a:t>
            </a:r>
          </a:p>
        </p:txBody>
      </p:sp>
      <p:sp>
        <p:nvSpPr>
          <p:cNvPr id="3" name="内容占位符 2"/>
          <p:cNvSpPr>
            <a:spLocks noGrp="1"/>
          </p:cNvSpPr>
          <p:nvPr>
            <p:ph idx="4294967295"/>
          </p:nvPr>
        </p:nvSpPr>
        <p:spPr>
          <a:xfrm>
            <a:off x="245745" y="1034192"/>
            <a:ext cx="6906895" cy="2682840"/>
          </a:xfrm>
        </p:spPr>
        <p:txBody>
          <a:bodyPr>
            <a:normAutofit lnSpcReduction="10000"/>
          </a:bodyPr>
          <a:lstStyle/>
          <a:p>
            <a:pPr>
              <a:lnSpc>
                <a:spcPct val="160000"/>
              </a:lnSpc>
            </a:pPr>
            <a:r>
              <a:rPr lang="en-US" altLang="zh-CN" dirty="0"/>
              <a:t>A</a:t>
            </a:r>
            <a:r>
              <a:rPr lang="zh-CN" altLang="en-US" dirty="0"/>
              <a:t>：功能虽然正确，但</a:t>
            </a:r>
            <a:r>
              <a:rPr lang="en-US" altLang="zh-CN" dirty="0"/>
              <a:t>CPU</a:t>
            </a:r>
            <a:r>
              <a:rPr lang="zh-CN" altLang="en-US" dirty="0"/>
              <a:t>时钟频率大幅度降低</a:t>
            </a:r>
            <a:endParaRPr lang="en-US" altLang="zh-CN" dirty="0"/>
          </a:p>
          <a:p>
            <a:pPr lvl="1">
              <a:lnSpc>
                <a:spcPct val="160000"/>
              </a:lnSpc>
            </a:pPr>
            <a:r>
              <a:rPr lang="zh-CN" altLang="en-US" dirty="0"/>
              <a:t>原设计：</a:t>
            </a:r>
            <a:r>
              <a:rPr lang="en-US" altLang="zh-CN" i="1" dirty="0"/>
              <a:t> f </a:t>
            </a:r>
            <a:r>
              <a:rPr lang="en-US" altLang="zh-CN" dirty="0"/>
              <a:t>= </a:t>
            </a:r>
            <a:r>
              <a:rPr lang="en-US" altLang="zh-CN" dirty="0" err="1"/>
              <a:t>5GHz</a:t>
            </a:r>
            <a:endParaRPr lang="en-US" altLang="zh-CN" dirty="0"/>
          </a:p>
          <a:p>
            <a:pPr lvl="2">
              <a:lnSpc>
                <a:spcPct val="160000"/>
              </a:lnSpc>
            </a:pPr>
            <a:r>
              <a:rPr lang="zh-CN" altLang="en-US" dirty="0"/>
              <a:t>各阶段最大延迟为</a:t>
            </a:r>
            <a:r>
              <a:rPr lang="en-US" altLang="zh-CN" dirty="0" err="1"/>
              <a:t>200ps</a:t>
            </a:r>
            <a:endParaRPr lang="en-US" altLang="zh-CN" dirty="0"/>
          </a:p>
          <a:p>
            <a:pPr lvl="1">
              <a:lnSpc>
                <a:spcPct val="160000"/>
              </a:lnSpc>
            </a:pPr>
            <a:r>
              <a:rPr lang="zh-CN" altLang="en-US" dirty="0"/>
              <a:t>新设计：</a:t>
            </a:r>
            <a:r>
              <a:rPr lang="en-US" altLang="zh-CN" i="1" dirty="0"/>
              <a:t> f </a:t>
            </a:r>
            <a:r>
              <a:rPr lang="en-US" altLang="zh-CN" dirty="0"/>
              <a:t>= </a:t>
            </a:r>
            <a:r>
              <a:rPr lang="en-US" altLang="zh-CN" dirty="0" err="1"/>
              <a:t>2.5GHz</a:t>
            </a:r>
            <a:r>
              <a:rPr lang="en-US" altLang="zh-CN" dirty="0"/>
              <a:t> </a:t>
            </a:r>
          </a:p>
          <a:p>
            <a:pPr lvl="2">
              <a:lnSpc>
                <a:spcPct val="160000"/>
              </a:lnSpc>
            </a:pPr>
            <a:r>
              <a:rPr lang="zh-CN" altLang="en-US" dirty="0"/>
              <a:t>时钟长度：</a:t>
            </a:r>
            <a:r>
              <a:rPr lang="en-US" altLang="zh-CN" dirty="0"/>
              <a:t>ALU</a:t>
            </a:r>
            <a:r>
              <a:rPr lang="zh-CN" altLang="en-US" dirty="0"/>
              <a:t>延迟 </a:t>
            </a:r>
            <a:r>
              <a:rPr lang="en-US" altLang="zh-CN" dirty="0"/>
              <a:t>+ </a:t>
            </a:r>
            <a:r>
              <a:rPr lang="en-US" altLang="zh-CN" dirty="0" err="1"/>
              <a:t>DM</a:t>
            </a:r>
            <a:r>
              <a:rPr lang="zh-CN" altLang="en-US" dirty="0"/>
              <a:t>延迟 </a:t>
            </a:r>
            <a:r>
              <a:rPr lang="en-US" altLang="zh-CN" dirty="0"/>
              <a:t>= </a:t>
            </a:r>
            <a:r>
              <a:rPr lang="en-US" altLang="zh-CN" dirty="0" err="1"/>
              <a:t>400ps</a:t>
            </a:r>
            <a:endParaRPr lang="zh-CN" altLang="en-US" dirty="0"/>
          </a:p>
          <a:p>
            <a:pPr lvl="2">
              <a:lnSpc>
                <a:spcPct val="160000"/>
              </a:lnSpc>
            </a:pPr>
            <a:r>
              <a:rPr lang="en-US" altLang="zh-CN" dirty="0"/>
              <a:t>EX</a:t>
            </a:r>
            <a:r>
              <a:rPr lang="zh-CN" altLang="en-US" dirty="0"/>
              <a:t>阶段延迟成为最大延迟</a:t>
            </a:r>
            <a:endParaRPr lang="en-US" altLang="zh-CN" dirty="0"/>
          </a:p>
        </p:txBody>
      </p:sp>
      <p:graphicFrame>
        <p:nvGraphicFramePr>
          <p:cNvPr id="12" name="Group 4"/>
          <p:cNvGraphicFramePr>
            <a:graphicFrameLocks noGrp="1"/>
          </p:cNvGraphicFramePr>
          <p:nvPr>
            <p:custDataLst>
              <p:tags r:id="rId1"/>
            </p:custDataLst>
          </p:nvPr>
        </p:nvGraphicFramePr>
        <p:xfrm>
          <a:off x="793750" y="4583891"/>
          <a:ext cx="5147945" cy="1040130"/>
        </p:xfrm>
        <a:graphic>
          <a:graphicData uri="http://schemas.openxmlformats.org/drawingml/2006/table">
            <a:tbl>
              <a:tblPr/>
              <a:tblGrid>
                <a:gridCol w="828040">
                  <a:extLst>
                    <a:ext uri="{9D8B030D-6E8A-4147-A177-3AD203B41FA5}">
                      <a16:colId xmlns:a16="http://schemas.microsoft.com/office/drawing/2014/main" val="20000"/>
                    </a:ext>
                  </a:extLst>
                </a:gridCol>
                <a:gridCol w="111569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1080135">
                  <a:extLst>
                    <a:ext uri="{9D8B030D-6E8A-4147-A177-3AD203B41FA5}">
                      <a16:colId xmlns:a16="http://schemas.microsoft.com/office/drawing/2014/main" val="20003"/>
                    </a:ext>
                  </a:extLst>
                </a:gridCol>
                <a:gridCol w="1115695">
                  <a:extLst>
                    <a:ext uri="{9D8B030D-6E8A-4147-A177-3AD203B41FA5}">
                      <a16:colId xmlns:a16="http://schemas.microsoft.com/office/drawing/2014/main" val="20004"/>
                    </a:ext>
                  </a:extLst>
                </a:gridCol>
              </a:tblGrid>
              <a:tr h="6400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err="1">
                          <a:ln>
                            <a:noFill/>
                          </a:ln>
                          <a:solidFill>
                            <a:schemeClr val="tx1"/>
                          </a:solidFill>
                          <a:effectLst/>
                          <a:latin typeface="Arial" panose="020B0604020202020204" pitchFamily="34" charset="0"/>
                        </a:rPr>
                        <a:t>Instr</a:t>
                      </a:r>
                      <a:r>
                        <a:rPr kumimoji="0" lang="en-US" sz="1800" b="1" i="0" u="none" strike="noStrike" cap="none" normalizeH="0" baseline="0" dirty="0">
                          <a:ln>
                            <a:noFill/>
                          </a:ln>
                          <a:solidFill>
                            <a:schemeClr val="tx1"/>
                          </a:solidFill>
                          <a:effectLst/>
                          <a:latin typeface="Arial" panose="020B0604020202020204" pitchFamily="34" charset="0"/>
                        </a:rPr>
                        <a:t> fetch</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Register read</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ALU op</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Memory access</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Register write</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100 </a:t>
                      </a:r>
                      <a:r>
                        <a:rPr kumimoji="0" lang="en-US" sz="1800" b="0" i="0" u="none" strike="noStrike" cap="none" normalizeH="0" baseline="0" dirty="0" err="1">
                          <a:ln>
                            <a:noFill/>
                          </a:ln>
                          <a:solidFill>
                            <a:schemeClr val="tx1"/>
                          </a:solidFill>
                          <a:effectLst/>
                          <a:latin typeface="Arial" panose="020B0604020202020204" pitchFamily="34" charset="0"/>
                        </a:rPr>
                        <a:t>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3" name="TextBox 12"/>
          <p:cNvSpPr txBox="1"/>
          <p:nvPr/>
        </p:nvSpPr>
        <p:spPr>
          <a:xfrm>
            <a:off x="793751" y="4151843"/>
            <a:ext cx="1691680" cy="4033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noAutofit/>
          </a:bodyPr>
          <a:lstStyle/>
          <a:p>
            <a:pPr algn="just" fontAlgn="ctr">
              <a:buSzPct val="50000"/>
            </a:pPr>
            <a:r>
              <a:rPr lang="zh-CN" altLang="en-US" dirty="0">
                <a:solidFill>
                  <a:schemeClr val="tx1"/>
                </a:solidFill>
                <a:latin typeface="黑体" panose="02010609060101010101" pitchFamily="49" charset="-122"/>
                <a:ea typeface="黑体" panose="02010609060101010101" pitchFamily="49" charset="-122"/>
              </a:rPr>
              <a:t>前面</a:t>
            </a:r>
            <a:r>
              <a:rPr lang="en-US" altLang="zh-CN" dirty="0" err="1">
                <a:solidFill>
                  <a:schemeClr val="tx1"/>
                </a:solidFill>
                <a:latin typeface="黑体" panose="02010609060101010101" pitchFamily="49" charset="-122"/>
                <a:ea typeface="黑体" panose="02010609060101010101" pitchFamily="49" charset="-122"/>
              </a:rPr>
              <a:t>PPT</a:t>
            </a:r>
            <a:r>
              <a:rPr lang="zh-CN" altLang="en-US" dirty="0">
                <a:solidFill>
                  <a:schemeClr val="tx1"/>
                </a:solidFill>
                <a:latin typeface="黑体" panose="02010609060101010101" pitchFamily="49" charset="-122"/>
                <a:ea typeface="黑体" panose="02010609060101010101" pitchFamily="49" charset="-122"/>
              </a:rPr>
              <a:t>的数据</a:t>
            </a:r>
            <a:endParaRPr lang="en-US" altLang="zh-CN"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7435822" y="1025560"/>
            <a:ext cx="3960000" cy="1476000"/>
          </a:xfrm>
          <a:prstGeom prst="roundRect">
            <a:avLst>
              <a:gd name="adj" fmla="val 8721"/>
            </a:avLst>
          </a:prstGeom>
          <a:ln w="57150">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indent="0" algn="just">
              <a:buNone/>
            </a:pPr>
            <a:r>
              <a:rPr lang="zh-CN" altLang="en-US" sz="2400" dirty="0">
                <a:latin typeface="黑体" panose="02010609060101010101" pitchFamily="49" charset="-122"/>
                <a:ea typeface="黑体" panose="02010609060101010101" pitchFamily="49" charset="-122"/>
              </a:rPr>
              <a:t>警惕：木桶原理！</a:t>
            </a:r>
            <a:endParaRPr lang="en-US" altLang="zh-CN" sz="2400" dirty="0">
              <a:latin typeface="黑体" panose="02010609060101010101" pitchFamily="49" charset="-122"/>
              <a:ea typeface="黑体" panose="02010609060101010101" pitchFamily="49" charset="-122"/>
            </a:endParaRPr>
          </a:p>
          <a:p>
            <a:pPr algn="just"/>
            <a:endParaRPr lang="zh-CN" altLang="en-US" sz="1200" dirty="0">
              <a:latin typeface="黑体" panose="02010609060101010101" pitchFamily="49" charset="-122"/>
              <a:ea typeface="黑体" panose="02010609060101010101" pitchFamily="49" charset="-122"/>
            </a:endParaRPr>
          </a:p>
          <a:p>
            <a:pPr indent="0" algn="just">
              <a:buNone/>
            </a:pPr>
            <a:r>
              <a:rPr lang="zh-CN" altLang="en-US" sz="2400" dirty="0">
                <a:latin typeface="黑体" panose="02010609060101010101" pitchFamily="49" charset="-122"/>
                <a:ea typeface="黑体" panose="02010609060101010101" pitchFamily="49" charset="-122"/>
              </a:rPr>
              <a:t>流水线各阶段延迟</a:t>
            </a:r>
            <a:r>
              <a:rPr lang="zh-CN" altLang="en-US" sz="2400" dirty="0">
                <a:solidFill>
                  <a:srgbClr val="FF0000"/>
                </a:solidFill>
                <a:latin typeface="黑体" panose="02010609060101010101" pitchFamily="49" charset="-122"/>
                <a:ea typeface="黑体" panose="02010609060101010101" pitchFamily="49" charset="-122"/>
              </a:rPr>
              <a:t>不均衡</a:t>
            </a:r>
            <a:r>
              <a:rPr lang="zh-CN" altLang="en-US" sz="2400" dirty="0">
                <a:latin typeface="黑体" panose="02010609060101010101" pitchFamily="49" charset="-122"/>
                <a:ea typeface="黑体" panose="02010609060101010101" pitchFamily="49" charset="-122"/>
              </a:rPr>
              <a:t>，将导致流水线</a:t>
            </a:r>
            <a:r>
              <a:rPr lang="zh-CN" altLang="en-US" sz="2400" dirty="0">
                <a:solidFill>
                  <a:srgbClr val="FF0000"/>
                </a:solidFill>
                <a:latin typeface="黑体" panose="02010609060101010101" pitchFamily="49" charset="-122"/>
                <a:ea typeface="黑体" panose="02010609060101010101" pitchFamily="49" charset="-122"/>
              </a:rPr>
              <a:t>性能严重下降</a:t>
            </a:r>
          </a:p>
        </p:txBody>
      </p:sp>
      <p:grpSp>
        <p:nvGrpSpPr>
          <p:cNvPr id="10" name="组合 9"/>
          <p:cNvGrpSpPr>
            <a:grpSpLocks noChangeAspect="1"/>
          </p:cNvGrpSpPr>
          <p:nvPr/>
        </p:nvGrpSpPr>
        <p:grpSpPr>
          <a:xfrm>
            <a:off x="7367878" y="3186693"/>
            <a:ext cx="4096412" cy="2747604"/>
            <a:chOff x="1331913" y="2446272"/>
            <a:chExt cx="6618287" cy="4439112"/>
          </a:xfrm>
        </p:grpSpPr>
        <p:pic>
          <p:nvPicPr>
            <p:cNvPr id="16" name="Picture 6" descr="f04-54-P374493-bottom"/>
            <p:cNvPicPr>
              <a:picLocks noChangeAspect="1" noChangeArrowheads="1"/>
            </p:cNvPicPr>
            <p:nvPr/>
          </p:nvPicPr>
          <p:blipFill>
            <a:blip r:embed="rId4"/>
            <a:srcRect b="4104"/>
            <a:stretch>
              <a:fillRect/>
            </a:stretch>
          </p:blipFill>
          <p:spPr bwMode="auto">
            <a:xfrm>
              <a:off x="1331913" y="2656284"/>
              <a:ext cx="6618287" cy="4229100"/>
            </a:xfrm>
            <a:prstGeom prst="rect">
              <a:avLst/>
            </a:prstGeom>
            <a:solidFill>
              <a:schemeClr val="bg1"/>
            </a:solidFill>
          </p:spPr>
        </p:pic>
        <p:grpSp>
          <p:nvGrpSpPr>
            <p:cNvPr id="18" name="组合 17"/>
            <p:cNvGrpSpPr/>
            <p:nvPr/>
          </p:nvGrpSpPr>
          <p:grpSpPr>
            <a:xfrm>
              <a:off x="3203848" y="2564904"/>
              <a:ext cx="3492000" cy="1800000"/>
              <a:chOff x="5292080" y="2636912"/>
              <a:chExt cx="2808312" cy="2412000"/>
            </a:xfrm>
          </p:grpSpPr>
          <p:cxnSp>
            <p:nvCxnSpPr>
              <p:cNvPr id="19" name="直接连接符 18"/>
              <p:cNvCxnSpPr/>
              <p:nvPr/>
            </p:nvCxnSpPr>
            <p:spPr>
              <a:xfrm flipV="1">
                <a:off x="8100392" y="2636912"/>
                <a:ext cx="0" cy="2412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292080" y="2636912"/>
                <a:ext cx="280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3203848" y="2564904"/>
              <a:ext cx="0" cy="1440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203848" y="292494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03848" y="400506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26922" y="2446272"/>
              <a:ext cx="1170581" cy="653514"/>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25" name="TextBox 24"/>
            <p:cNvSpPr txBox="1"/>
            <p:nvPr/>
          </p:nvSpPr>
          <p:spPr>
            <a:xfrm>
              <a:off x="5323953" y="2679302"/>
              <a:ext cx="814585" cy="653514"/>
            </a:xfrm>
            <a:prstGeom prst="rect">
              <a:avLst/>
            </a:prstGeom>
            <a:noFill/>
          </p:spPr>
          <p:txBody>
            <a:bodyPr wrap="none" rtlCol="0">
              <a:spAutoFit/>
            </a:bodyPr>
            <a:lstStyle/>
            <a:p>
              <a:pPr indent="0">
                <a:buNone/>
              </a:pPr>
              <a:r>
                <a:rPr lang="en-US" altLang="zh-CN" sz="2400" dirty="0" err="1">
                  <a:solidFill>
                    <a:srgbClr val="FF0000"/>
                  </a:solidFill>
                </a:rPr>
                <a:t>lw</a:t>
              </a:r>
              <a:endParaRPr lang="zh-CN" altLang="en-US" sz="2400" dirty="0">
                <a:solidFill>
                  <a:srgbClr val="FF0000"/>
                </a:solidFill>
              </a:endParaRPr>
            </a:p>
          </p:txBody>
        </p:sp>
        <p:sp>
          <p:nvSpPr>
            <p:cNvPr id="26" name="矩形 25"/>
            <p:cNvSpPr/>
            <p:nvPr/>
          </p:nvSpPr>
          <p:spPr>
            <a:xfrm>
              <a:off x="2771800" y="2886811"/>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128186" y="2872814"/>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05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465455" y="1040130"/>
            <a:ext cx="10632440" cy="2151380"/>
          </a:xfrm>
        </p:spPr>
        <p:txBody>
          <a:bodyPr>
            <a:normAutofit/>
          </a:bodyPr>
          <a:lstStyle/>
          <a:p>
            <a:r>
              <a:rPr lang="zh-CN" altLang="en-US" dirty="0"/>
              <a:t>检测条件：</a:t>
            </a:r>
            <a:r>
              <a:rPr lang="en-US" altLang="zh-CN" dirty="0"/>
              <a:t>IF/ID</a:t>
            </a:r>
            <a:r>
              <a:rPr lang="zh-CN" altLang="en-US" dirty="0"/>
              <a:t>的前序是</a:t>
            </a:r>
            <a:r>
              <a:rPr lang="en-US" altLang="zh-CN" dirty="0" err="1"/>
              <a:t>lw</a:t>
            </a:r>
            <a:r>
              <a:rPr lang="zh-CN" altLang="en-US" dirty="0"/>
              <a:t>指令，并且</a:t>
            </a:r>
            <a:r>
              <a:rPr lang="en-US" altLang="zh-CN" dirty="0" err="1"/>
              <a:t>lw</a:t>
            </a:r>
            <a:r>
              <a:rPr lang="zh-CN" altLang="en-US" dirty="0"/>
              <a:t>的</a:t>
            </a:r>
            <a:r>
              <a:rPr lang="en-US" altLang="zh-CN" dirty="0" err="1"/>
              <a:t>rt</a:t>
            </a:r>
            <a:r>
              <a:rPr lang="zh-CN" altLang="en-US" dirty="0"/>
              <a:t>寄存器与</a:t>
            </a:r>
            <a:r>
              <a:rPr lang="en-US" altLang="zh-CN" dirty="0"/>
              <a:t>IF/ID</a:t>
            </a:r>
            <a:r>
              <a:rPr lang="zh-CN" altLang="en-US" dirty="0"/>
              <a:t>的</a:t>
            </a:r>
            <a:r>
              <a:rPr lang="en-US" altLang="zh-CN" dirty="0" err="1"/>
              <a:t>rs</a:t>
            </a:r>
            <a:r>
              <a:rPr lang="zh-CN" altLang="en-US" dirty="0"/>
              <a:t>或</a:t>
            </a:r>
            <a:r>
              <a:rPr lang="en-US" altLang="zh-CN" dirty="0" err="1"/>
              <a:t>rt</a:t>
            </a:r>
            <a:r>
              <a:rPr lang="zh-CN" altLang="en-US" dirty="0"/>
              <a:t>相同</a:t>
            </a:r>
            <a:endParaRPr lang="en-US" altLang="zh-CN" dirty="0"/>
          </a:p>
          <a:p>
            <a:r>
              <a:rPr lang="zh-CN" altLang="en-US" dirty="0"/>
              <a:t>执行动作：</a:t>
            </a:r>
            <a:endParaRPr lang="en-US" altLang="zh-CN" dirty="0"/>
          </a:p>
          <a:p>
            <a:pPr lvl="1"/>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应保持不变</a:t>
            </a:r>
            <a:endParaRPr lang="en-US" altLang="zh-CN" dirty="0"/>
          </a:p>
        </p:txBody>
      </p:sp>
      <p:pic>
        <p:nvPicPr>
          <p:cNvPr id="8" name="Picture 6" descr="f04-41-P374493"/>
          <p:cNvPicPr>
            <a:picLocks noChangeAspect="1" noChangeArrowheads="1"/>
          </p:cNvPicPr>
          <p:nvPr/>
        </p:nvPicPr>
        <p:blipFill>
          <a:blip r:embed="rId4"/>
          <a:srcRect/>
          <a:stretch>
            <a:fillRect/>
          </a:stretch>
        </p:blipFill>
        <p:spPr bwMode="auto">
          <a:xfrm>
            <a:off x="5337954" y="3626150"/>
            <a:ext cx="5760000" cy="2654848"/>
          </a:xfrm>
          <a:prstGeom prst="rect">
            <a:avLst/>
          </a:prstGeom>
          <a:solidFill>
            <a:schemeClr val="bg1"/>
          </a:solidFill>
        </p:spPr>
      </p:pic>
      <p:sp>
        <p:nvSpPr>
          <p:cNvPr id="9" name="TextBox 8"/>
          <p:cNvSpPr txBox="1"/>
          <p:nvPr/>
        </p:nvSpPr>
        <p:spPr>
          <a:xfrm>
            <a:off x="7085520" y="3587085"/>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0" name="TextBox 9"/>
          <p:cNvSpPr txBox="1"/>
          <p:nvPr/>
        </p:nvSpPr>
        <p:spPr>
          <a:xfrm>
            <a:off x="8362290" y="3587085"/>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sp>
        <p:nvSpPr>
          <p:cNvPr id="11" name="TextBox 10"/>
          <p:cNvSpPr txBox="1"/>
          <p:nvPr/>
        </p:nvSpPr>
        <p:spPr>
          <a:xfrm>
            <a:off x="5265946" y="5056862"/>
            <a:ext cx="963725" cy="406265"/>
          </a:xfrm>
          <a:prstGeom prst="rect">
            <a:avLst/>
          </a:prstGeom>
          <a:noFill/>
        </p:spPr>
        <p:txBody>
          <a:bodyPr wrap="none" rtlCol="0">
            <a:spAutoFit/>
          </a:bodyPr>
          <a:lstStyle/>
          <a:p>
            <a:pPr indent="0">
              <a:buNone/>
            </a:pPr>
            <a:r>
              <a:rPr lang="en-US" altLang="zh-CN" sz="2400" dirty="0"/>
              <a:t>PC=8</a:t>
            </a:r>
            <a:endParaRPr lang="zh-CN" altLang="en-US" sz="2400" dirty="0"/>
          </a:p>
        </p:txBody>
      </p:sp>
      <p:sp>
        <p:nvSpPr>
          <p:cNvPr id="12" name="TextBox 11"/>
          <p:cNvSpPr txBox="1"/>
          <p:nvPr/>
        </p:nvSpPr>
        <p:spPr>
          <a:xfrm>
            <a:off x="6346066" y="5387285"/>
            <a:ext cx="724535" cy="404495"/>
          </a:xfrm>
          <a:prstGeom prst="rect">
            <a:avLst/>
          </a:prstGeom>
          <a:noFill/>
        </p:spPr>
        <p:txBody>
          <a:bodyPr wrap="none" rtlCol="0">
            <a:spAutoFit/>
          </a:bodyPr>
          <a:lstStyle/>
          <a:p>
            <a:pPr indent="0">
              <a:buNone/>
            </a:pPr>
            <a:r>
              <a:rPr lang="en-US" altLang="zh-CN" sz="2400" dirty="0">
                <a:solidFill>
                  <a:srgbClr val="00B0F0"/>
                </a:solidFill>
              </a:rPr>
              <a:t>and</a:t>
            </a:r>
            <a:endParaRPr lang="zh-CN" altLang="en-US" sz="2400" dirty="0">
              <a:solidFill>
                <a:srgbClr val="00B0F0"/>
              </a:solidFill>
            </a:endParaRPr>
          </a:p>
        </p:txBody>
      </p:sp>
      <p:graphicFrame>
        <p:nvGraphicFramePr>
          <p:cNvPr id="14" name="表格 13"/>
          <p:cNvGraphicFramePr>
            <a:graphicFrameLocks noGrp="1"/>
          </p:cNvGraphicFramePr>
          <p:nvPr>
            <p:custDataLst>
              <p:tags r:id="rId1"/>
            </p:custDataLst>
            <p:extLst>
              <p:ext uri="{D42A27DB-BD31-4B8C-83A1-F6EECF244321}">
                <p14:modId xmlns:p14="http://schemas.microsoft.com/office/powerpoint/2010/main" val="3052134109"/>
              </p:ext>
            </p:extLst>
          </p:nvPr>
        </p:nvGraphicFramePr>
        <p:xfrm>
          <a:off x="1272235" y="3991729"/>
          <a:ext cx="2987675" cy="1897380"/>
        </p:xfrm>
        <a:graphic>
          <a:graphicData uri="http://schemas.openxmlformats.org/drawingml/2006/table">
            <a:tbl>
              <a:tblPr firstRow="1" bandRow="1">
                <a:tableStyleId>{5940675A-B579-460E-94D1-54222C63F5DA}</a:tableStyleId>
              </a:tblPr>
              <a:tblGrid>
                <a:gridCol w="504190">
                  <a:extLst>
                    <a:ext uri="{9D8B030D-6E8A-4147-A177-3AD203B41FA5}">
                      <a16:colId xmlns:a16="http://schemas.microsoft.com/office/drawing/2014/main" val="20000"/>
                    </a:ext>
                  </a:extLst>
                </a:gridCol>
                <a:gridCol w="2483485">
                  <a:extLst>
                    <a:ext uri="{9D8B030D-6E8A-4147-A177-3AD203B41FA5}">
                      <a16:colId xmlns:a16="http://schemas.microsoft.com/office/drawing/2014/main" val="20001"/>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sub</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00B0F0"/>
                          </a:solidFill>
                          <a:latin typeface="Courier New" panose="02070309020205020404" pitchFamily="49" charset="0"/>
                          <a:ea typeface="黑体" panose="02010609060101010101" pitchFamily="49" charset="-122"/>
                          <a:cs typeface="Courier New" panose="02070309020205020404" pitchFamily="49" charset="0"/>
                        </a:rPr>
                        <a:t>and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13" name="图片 12"/>
          <p:cNvPicPr>
            <a:picLocks noChangeAspect="1"/>
          </p:cNvPicPr>
          <p:nvPr/>
        </p:nvPicPr>
        <p:blipFill>
          <a:blip r:embed="rId5">
            <a:lum bright="-20000" contrast="40000"/>
          </a:blip>
          <a:stretch>
            <a:fillRect/>
          </a:stretch>
        </p:blipFill>
        <p:spPr>
          <a:xfrm>
            <a:off x="6085367" y="1700808"/>
            <a:ext cx="6016949" cy="1080120"/>
          </a:xfrm>
          <a:prstGeom prst="rect">
            <a:avLst/>
          </a:prstGeom>
          <a:ln w="19050">
            <a:solidFill>
              <a:schemeClr val="accent1"/>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715" y="313690"/>
            <a:ext cx="7010400" cy="371475"/>
          </a:xfrm>
        </p:spPr>
        <p:txBody>
          <a:bodyPr/>
          <a:lstStyle/>
          <a:p>
            <a:r>
              <a:rPr lang="zh-CN" altLang="en-US" dirty="0"/>
              <a:t>如何插入</a:t>
            </a:r>
            <a:r>
              <a:rPr lang="en-US" altLang="zh-CN" dirty="0" err="1"/>
              <a:t>NOP</a:t>
            </a:r>
            <a:r>
              <a:rPr lang="zh-CN" altLang="en-US" dirty="0"/>
              <a:t>指令？</a:t>
            </a:r>
          </a:p>
        </p:txBody>
      </p:sp>
      <p:pic>
        <p:nvPicPr>
          <p:cNvPr id="157" name="Picture 6" descr="f04-41-P374493"/>
          <p:cNvPicPr>
            <a:picLocks noChangeAspect="1" noChangeArrowheads="1"/>
          </p:cNvPicPr>
          <p:nvPr/>
        </p:nvPicPr>
        <p:blipFill>
          <a:blip r:embed="rId3"/>
          <a:srcRect/>
          <a:stretch>
            <a:fillRect/>
          </a:stretch>
        </p:blipFill>
        <p:spPr bwMode="auto">
          <a:xfrm>
            <a:off x="4871864" y="990176"/>
            <a:ext cx="5760000" cy="2654848"/>
          </a:xfrm>
          <a:prstGeom prst="rect">
            <a:avLst/>
          </a:prstGeom>
          <a:solidFill>
            <a:schemeClr val="bg1"/>
          </a:solidFill>
        </p:spPr>
      </p:pic>
      <p:sp>
        <p:nvSpPr>
          <p:cNvPr id="89" name="TextBox 88"/>
          <p:cNvSpPr txBox="1"/>
          <p:nvPr/>
        </p:nvSpPr>
        <p:spPr>
          <a:xfrm>
            <a:off x="6242242" y="648241"/>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56" name="TextBox 155"/>
          <p:cNvSpPr txBox="1"/>
          <p:nvPr/>
        </p:nvSpPr>
        <p:spPr>
          <a:xfrm>
            <a:off x="7619588" y="648241"/>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pic>
        <p:nvPicPr>
          <p:cNvPr id="160" name="Picture 6" descr="f04-41-P374493"/>
          <p:cNvPicPr>
            <a:picLocks noChangeAspect="1" noChangeArrowheads="1"/>
          </p:cNvPicPr>
          <p:nvPr/>
        </p:nvPicPr>
        <p:blipFill>
          <a:blip r:embed="rId3"/>
          <a:srcRect/>
          <a:stretch>
            <a:fillRect/>
          </a:stretch>
        </p:blipFill>
        <p:spPr bwMode="auto">
          <a:xfrm>
            <a:off x="4872504" y="4131144"/>
            <a:ext cx="5760000" cy="2654848"/>
          </a:xfrm>
          <a:prstGeom prst="rect">
            <a:avLst/>
          </a:prstGeom>
          <a:solidFill>
            <a:schemeClr val="bg1"/>
          </a:solidFill>
        </p:spPr>
      </p:pic>
      <p:sp>
        <p:nvSpPr>
          <p:cNvPr id="161" name="TextBox 160"/>
          <p:cNvSpPr txBox="1"/>
          <p:nvPr/>
        </p:nvSpPr>
        <p:spPr>
          <a:xfrm>
            <a:off x="6242243" y="3816593"/>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62" name="TextBox 161"/>
          <p:cNvSpPr txBox="1"/>
          <p:nvPr/>
        </p:nvSpPr>
        <p:spPr>
          <a:xfrm>
            <a:off x="7099264" y="3816593"/>
            <a:ext cx="1823720" cy="404495"/>
          </a:xfrm>
          <a:prstGeom prst="rect">
            <a:avLst/>
          </a:prstGeom>
          <a:noFill/>
        </p:spPr>
        <p:txBody>
          <a:bodyPr wrap="none" rtlCol="0">
            <a:spAutoFit/>
          </a:bodyPr>
          <a:lstStyle/>
          <a:p>
            <a:pPr indent="0">
              <a:buNone/>
            </a:pPr>
            <a:r>
              <a:rPr lang="en-US" altLang="zh-CN" sz="2400" b="1" dirty="0" err="1">
                <a:solidFill>
                  <a:srgbClr val="FFC000"/>
                </a:solidFill>
              </a:rPr>
              <a:t>nop</a:t>
            </a:r>
            <a:r>
              <a:rPr lang="en-US" altLang="zh-CN" sz="2400" b="1" dirty="0">
                <a:solidFill>
                  <a:srgbClr val="FFC000"/>
                </a:solidFill>
              </a:rPr>
              <a:t>/bubble</a:t>
            </a:r>
            <a:endParaRPr lang="zh-CN" altLang="en-US" sz="2400" b="1" dirty="0">
              <a:solidFill>
                <a:srgbClr val="FFC000"/>
              </a:solidFill>
            </a:endParaRPr>
          </a:p>
        </p:txBody>
      </p:sp>
      <p:sp>
        <p:nvSpPr>
          <p:cNvPr id="163" name="TextBox 162"/>
          <p:cNvSpPr txBox="1"/>
          <p:nvPr/>
        </p:nvSpPr>
        <p:spPr>
          <a:xfrm>
            <a:off x="8861550" y="3816593"/>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sp>
        <p:nvSpPr>
          <p:cNvPr id="92" name="TextBox 91"/>
          <p:cNvSpPr txBox="1"/>
          <p:nvPr/>
        </p:nvSpPr>
        <p:spPr>
          <a:xfrm>
            <a:off x="4799856" y="2420888"/>
            <a:ext cx="963725" cy="406265"/>
          </a:xfrm>
          <a:prstGeom prst="rect">
            <a:avLst/>
          </a:prstGeom>
          <a:noFill/>
        </p:spPr>
        <p:txBody>
          <a:bodyPr wrap="none" rtlCol="0">
            <a:spAutoFit/>
          </a:bodyPr>
          <a:lstStyle/>
          <a:p>
            <a:pPr indent="0">
              <a:buNone/>
            </a:pPr>
            <a:r>
              <a:rPr lang="en-US" altLang="zh-CN" sz="2400" dirty="0"/>
              <a:t>PC=8</a:t>
            </a:r>
            <a:endParaRPr lang="zh-CN" altLang="en-US" sz="2400" dirty="0"/>
          </a:p>
        </p:txBody>
      </p:sp>
      <p:sp>
        <p:nvSpPr>
          <p:cNvPr id="164" name="TextBox 163"/>
          <p:cNvSpPr txBox="1"/>
          <p:nvPr/>
        </p:nvSpPr>
        <p:spPr>
          <a:xfrm>
            <a:off x="5879976" y="2751311"/>
            <a:ext cx="724535" cy="404495"/>
          </a:xfrm>
          <a:prstGeom prst="rect">
            <a:avLst/>
          </a:prstGeom>
          <a:noFill/>
        </p:spPr>
        <p:txBody>
          <a:bodyPr wrap="none" rtlCol="0">
            <a:spAutoFit/>
          </a:bodyPr>
          <a:lstStyle/>
          <a:p>
            <a:pPr indent="0">
              <a:buNone/>
            </a:pPr>
            <a:r>
              <a:rPr lang="en-US" altLang="zh-CN" sz="2400" dirty="0">
                <a:solidFill>
                  <a:srgbClr val="00B0F0"/>
                </a:solidFill>
              </a:rPr>
              <a:t>and</a:t>
            </a:r>
            <a:endParaRPr lang="zh-CN" altLang="en-US" sz="2400" dirty="0">
              <a:solidFill>
                <a:srgbClr val="00B0F0"/>
              </a:solidFill>
            </a:endParaRPr>
          </a:p>
        </p:txBody>
      </p:sp>
      <p:sp>
        <p:nvSpPr>
          <p:cNvPr id="165" name="TextBox 164"/>
          <p:cNvSpPr txBox="1"/>
          <p:nvPr/>
        </p:nvSpPr>
        <p:spPr>
          <a:xfrm>
            <a:off x="4799856" y="5589240"/>
            <a:ext cx="963725" cy="406265"/>
          </a:xfrm>
          <a:prstGeom prst="rect">
            <a:avLst/>
          </a:prstGeom>
          <a:noFill/>
        </p:spPr>
        <p:txBody>
          <a:bodyPr wrap="none" rtlCol="0">
            <a:spAutoFit/>
          </a:bodyPr>
          <a:lstStyle/>
          <a:p>
            <a:pPr indent="0">
              <a:buNone/>
            </a:pPr>
            <a:r>
              <a:rPr lang="en-US" altLang="zh-CN" sz="2400" dirty="0"/>
              <a:t>PC=8</a:t>
            </a:r>
            <a:endParaRPr lang="zh-CN" altLang="en-US" sz="2400" dirty="0"/>
          </a:p>
        </p:txBody>
      </p:sp>
      <p:sp>
        <p:nvSpPr>
          <p:cNvPr id="166" name="TextBox 165"/>
          <p:cNvSpPr txBox="1"/>
          <p:nvPr/>
        </p:nvSpPr>
        <p:spPr>
          <a:xfrm>
            <a:off x="5879976" y="5919663"/>
            <a:ext cx="724535" cy="404495"/>
          </a:xfrm>
          <a:prstGeom prst="rect">
            <a:avLst/>
          </a:prstGeom>
          <a:noFill/>
        </p:spPr>
        <p:txBody>
          <a:bodyPr wrap="none" rtlCol="0">
            <a:spAutoFit/>
          </a:bodyPr>
          <a:lstStyle/>
          <a:p>
            <a:pPr indent="0">
              <a:buNone/>
            </a:pPr>
            <a:r>
              <a:rPr lang="en-US" altLang="zh-CN" sz="2400" dirty="0">
                <a:solidFill>
                  <a:srgbClr val="00B0F0"/>
                </a:solidFill>
              </a:rPr>
              <a:t>and</a:t>
            </a:r>
            <a:endParaRPr lang="zh-CN" altLang="en-US" sz="2400" dirty="0">
              <a:solidFill>
                <a:srgbClr val="00B0F0"/>
              </a:solidFill>
            </a:endParaRPr>
          </a:p>
        </p:txBody>
      </p:sp>
      <p:sp>
        <p:nvSpPr>
          <p:cNvPr id="93" name="TextBox 92"/>
          <p:cNvSpPr txBox="1"/>
          <p:nvPr/>
        </p:nvSpPr>
        <p:spPr>
          <a:xfrm>
            <a:off x="2423592" y="908720"/>
            <a:ext cx="1603324" cy="458587"/>
          </a:xfrm>
          <a:prstGeom prst="rect">
            <a:avLst/>
          </a:prstGeom>
          <a:noFill/>
        </p:spPr>
        <p:txBody>
          <a:bodyPr wrap="none" rtlCol="0">
            <a:spAutoFit/>
          </a:bodyPr>
          <a:lstStyle/>
          <a:p>
            <a:pPr>
              <a:buNone/>
            </a:pPr>
            <a:r>
              <a:rPr lang="en-US" altLang="zh-CN" sz="2800" dirty="0"/>
              <a:t>Cycle N </a:t>
            </a:r>
            <a:endParaRPr lang="zh-CN" altLang="en-US" sz="2800" dirty="0"/>
          </a:p>
        </p:txBody>
      </p:sp>
      <p:sp>
        <p:nvSpPr>
          <p:cNvPr id="168" name="TextBox 167"/>
          <p:cNvSpPr txBox="1"/>
          <p:nvPr/>
        </p:nvSpPr>
        <p:spPr>
          <a:xfrm>
            <a:off x="2423592" y="3985900"/>
            <a:ext cx="1914307" cy="458587"/>
          </a:xfrm>
          <a:prstGeom prst="rect">
            <a:avLst/>
          </a:prstGeom>
          <a:noFill/>
        </p:spPr>
        <p:txBody>
          <a:bodyPr wrap="none" rtlCol="0">
            <a:spAutoFit/>
          </a:bodyPr>
          <a:lstStyle/>
          <a:p>
            <a:pPr>
              <a:buNone/>
            </a:pPr>
            <a:r>
              <a:rPr lang="en-US" altLang="zh-CN" sz="2800" dirty="0"/>
              <a:t>Cycle </a:t>
            </a:r>
            <a:r>
              <a:rPr lang="en-US" altLang="zh-CN" sz="2800" dirty="0" err="1"/>
              <a:t>N+1</a:t>
            </a:r>
            <a:endParaRPr lang="zh-CN" altLang="en-US" sz="2800" dirty="0"/>
          </a:p>
        </p:txBody>
      </p:sp>
      <p:graphicFrame>
        <p:nvGraphicFramePr>
          <p:cNvPr id="18" name="表格 17"/>
          <p:cNvGraphicFramePr>
            <a:graphicFrameLocks noGrp="1"/>
          </p:cNvGraphicFramePr>
          <p:nvPr>
            <p:custDataLst>
              <p:tags r:id="rId1"/>
            </p:custDataLst>
            <p:extLst>
              <p:ext uri="{D42A27DB-BD31-4B8C-83A1-F6EECF244321}">
                <p14:modId xmlns:p14="http://schemas.microsoft.com/office/powerpoint/2010/main" val="834173278"/>
              </p:ext>
            </p:extLst>
          </p:nvPr>
        </p:nvGraphicFramePr>
        <p:xfrm>
          <a:off x="877150" y="1674445"/>
          <a:ext cx="2987675" cy="1897380"/>
        </p:xfrm>
        <a:graphic>
          <a:graphicData uri="http://schemas.openxmlformats.org/drawingml/2006/table">
            <a:tbl>
              <a:tblPr firstRow="1" bandRow="1">
                <a:tableStyleId>{5940675A-B579-460E-94D1-54222C63F5DA}</a:tableStyleId>
              </a:tblPr>
              <a:tblGrid>
                <a:gridCol w="504190">
                  <a:extLst>
                    <a:ext uri="{9D8B030D-6E8A-4147-A177-3AD203B41FA5}">
                      <a16:colId xmlns:a16="http://schemas.microsoft.com/office/drawing/2014/main" val="20000"/>
                    </a:ext>
                  </a:extLst>
                </a:gridCol>
                <a:gridCol w="2483485">
                  <a:extLst>
                    <a:ext uri="{9D8B030D-6E8A-4147-A177-3AD203B41FA5}">
                      <a16:colId xmlns:a16="http://schemas.microsoft.com/office/drawing/2014/main" val="20001"/>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sub</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00B0F0"/>
                          </a:solidFill>
                          <a:latin typeface="Courier New" panose="02070309020205020404" pitchFamily="49" charset="0"/>
                          <a:ea typeface="黑体" panose="02010609060101010101" pitchFamily="49" charset="-122"/>
                          <a:cs typeface="Courier New" panose="02070309020205020404" pitchFamily="49" charset="0"/>
                        </a:rPr>
                        <a:t>and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 descr="f04-41-P374493"/>
          <p:cNvPicPr>
            <a:picLocks noChangeAspect="1" noChangeArrowheads="1"/>
          </p:cNvPicPr>
          <p:nvPr/>
        </p:nvPicPr>
        <p:blipFill>
          <a:blip r:embed="rId3"/>
          <a:srcRect/>
          <a:stretch>
            <a:fillRect/>
          </a:stretch>
        </p:blipFill>
        <p:spPr bwMode="auto">
          <a:xfrm>
            <a:off x="3538837" y="3736620"/>
            <a:ext cx="5760000" cy="2654848"/>
          </a:xfrm>
          <a:prstGeom prst="rect">
            <a:avLst/>
          </a:prstGeom>
          <a:solidFill>
            <a:schemeClr val="bg1"/>
          </a:solidFill>
        </p:spPr>
      </p:pic>
      <p:sp>
        <p:nvSpPr>
          <p:cNvPr id="2" name="标题 1"/>
          <p:cNvSpPr>
            <a:spLocks noGrp="1"/>
          </p:cNvSpPr>
          <p:nvPr>
            <p:ph type="title" idx="4294967295"/>
          </p:nvPr>
        </p:nvSpPr>
        <p:spPr>
          <a:xfrm>
            <a:off x="0" y="27940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720725" y="795020"/>
            <a:ext cx="8929370" cy="2778760"/>
          </a:xfrm>
        </p:spPr>
        <p:txBody>
          <a:bodyPr>
            <a:normAutofit lnSpcReduction="10000"/>
          </a:bodyPr>
          <a:lstStyle/>
          <a:p>
            <a:r>
              <a:rPr lang="zh-CN" altLang="en-US" dirty="0"/>
              <a:t>执行动作：</a:t>
            </a:r>
            <a:endParaRPr lang="en-US" altLang="zh-CN" dirty="0"/>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冻结</a:t>
            </a:r>
            <a:r>
              <a:rPr lang="en-US" altLang="zh-CN" dirty="0">
                <a:solidFill>
                  <a:srgbClr val="FF0000"/>
                </a:solidFill>
              </a:rPr>
              <a:t>IF/ID</a:t>
            </a:r>
            <a:r>
              <a:rPr lang="zh-CN" altLang="en-US" dirty="0">
                <a:solidFill>
                  <a:srgbClr val="FF0000"/>
                </a:solidFill>
              </a:rPr>
              <a:t>：</a:t>
            </a:r>
            <a:r>
              <a:rPr lang="en-US" altLang="zh-CN" dirty="0">
                <a:solidFill>
                  <a:srgbClr val="FF0000"/>
                </a:solidFill>
              </a:rPr>
              <a:t>sub</a:t>
            </a:r>
            <a:r>
              <a:rPr lang="zh-CN" altLang="en-US" dirty="0">
                <a:solidFill>
                  <a:srgbClr val="FF0000"/>
                </a:solidFill>
              </a:rPr>
              <a:t>继续被保存</a:t>
            </a:r>
            <a:endParaRPr lang="en-US" altLang="zh-CN" dirty="0">
              <a:solidFill>
                <a:srgbClr val="FF0000"/>
              </a:solidFill>
            </a:endParaRPr>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清除</a:t>
            </a:r>
            <a:r>
              <a:rPr lang="en-US" altLang="zh-CN" dirty="0">
                <a:solidFill>
                  <a:srgbClr val="EAEAEA"/>
                </a:solidFill>
                <a:sym typeface="Wingdings 2" panose="05020102010507070707"/>
              </a:rPr>
              <a:t>ID/EX</a:t>
            </a:r>
            <a:r>
              <a:rPr lang="zh-CN" altLang="en-US" dirty="0">
                <a:solidFill>
                  <a:srgbClr val="EAEAEA"/>
                </a:solidFill>
                <a:sym typeface="Wingdings 2" panose="05020102010507070707"/>
              </a:rPr>
              <a:t>：</a:t>
            </a:r>
            <a:r>
              <a:rPr lang="zh-CN" altLang="en-US" dirty="0">
                <a:solidFill>
                  <a:srgbClr val="EAEAEA"/>
                </a:solidFill>
              </a:rPr>
              <a:t>指令全为</a:t>
            </a:r>
            <a:r>
              <a:rPr lang="en-US" altLang="zh-CN" dirty="0">
                <a:solidFill>
                  <a:srgbClr val="EAEAEA"/>
                </a:solidFill>
              </a:rPr>
              <a:t>0</a:t>
            </a:r>
            <a:r>
              <a:rPr lang="zh-CN" altLang="en-US" dirty="0">
                <a:solidFill>
                  <a:srgbClr val="EAEAEA"/>
                </a:solidFill>
              </a:rPr>
              <a:t>，等价于插入</a:t>
            </a:r>
            <a:r>
              <a:rPr lang="en-US" altLang="zh-CN" dirty="0" err="1">
                <a:solidFill>
                  <a:srgbClr val="EAEAEA"/>
                </a:solidFill>
              </a:rPr>
              <a:t>NOP</a:t>
            </a:r>
            <a:endParaRPr lang="en-US" altLang="zh-CN" dirty="0">
              <a:solidFill>
                <a:srgbClr val="EAEAEA"/>
              </a:solidFill>
            </a:endParaRPr>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禁止</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：防止</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继续计数，</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应保持不变</a:t>
            </a:r>
            <a:endParaRPr lang="en-US" altLang="zh-CN" dirty="0">
              <a:solidFill>
                <a:srgbClr val="EAEAEA"/>
              </a:solidFill>
              <a:sym typeface="Wingdings 2" panose="05020102010507070707"/>
            </a:endParaRPr>
          </a:p>
          <a:p>
            <a:r>
              <a:rPr lang="zh-CN" altLang="en-US" dirty="0">
                <a:sym typeface="Wingdings 2" panose="05020102010507070707"/>
              </a:rPr>
              <a:t>数据通路：将</a:t>
            </a:r>
            <a:r>
              <a:rPr lang="en-US" altLang="zh-CN" dirty="0">
                <a:sym typeface="Wingdings 2" panose="05020102010507070707"/>
              </a:rPr>
              <a:t>IF/ID</a:t>
            </a:r>
            <a:r>
              <a:rPr lang="zh-CN" altLang="en-US" dirty="0">
                <a:sym typeface="Wingdings 2" panose="05020102010507070707"/>
              </a:rPr>
              <a:t>修改为</a:t>
            </a:r>
            <a:r>
              <a:rPr lang="zh-CN" altLang="en-US" dirty="0">
                <a:solidFill>
                  <a:schemeClr val="accent1"/>
                </a:solidFill>
                <a:sym typeface="Wingdings 2" panose="05020102010507070707"/>
              </a:rPr>
              <a:t>使能型</a:t>
            </a:r>
            <a:r>
              <a:rPr lang="zh-CN" altLang="en-US" dirty="0">
                <a:sym typeface="Wingdings 2" panose="05020102010507070707"/>
              </a:rPr>
              <a:t>寄存器</a:t>
            </a:r>
            <a:endParaRPr lang="en-US" altLang="zh-CN" dirty="0">
              <a:sym typeface="Wingdings 2" panose="05020102010507070707"/>
            </a:endParaRPr>
          </a:p>
          <a:p>
            <a:r>
              <a:rPr lang="zh-CN" altLang="en-US" dirty="0">
                <a:sym typeface="Wingdings 2" panose="05020102010507070707"/>
              </a:rPr>
              <a:t>控制系统：增加 </a:t>
            </a:r>
            <a:r>
              <a:rPr lang="en-US" altLang="zh-CN" dirty="0">
                <a:solidFill>
                  <a:schemeClr val="accent1"/>
                </a:solidFill>
                <a:sym typeface="Wingdings 2" panose="05020102010507070707"/>
              </a:rPr>
              <a:t>IF/</a:t>
            </a:r>
            <a:r>
              <a:rPr lang="en-US" altLang="zh-CN" dirty="0" err="1">
                <a:solidFill>
                  <a:schemeClr val="accent1"/>
                </a:solidFill>
                <a:sym typeface="Wingdings 2" panose="05020102010507070707"/>
              </a:rPr>
              <a:t>ID.en</a:t>
            </a:r>
            <a:r>
              <a:rPr lang="en-US" altLang="zh-CN" dirty="0">
                <a:sym typeface="Wingdings 2" panose="05020102010507070707"/>
              </a:rPr>
              <a:t> </a:t>
            </a:r>
            <a:r>
              <a:rPr lang="zh-CN" altLang="en-US" dirty="0">
                <a:sym typeface="Wingdings 2" panose="05020102010507070707"/>
              </a:rPr>
              <a:t>控制信号</a:t>
            </a:r>
            <a:endParaRPr lang="en-US" altLang="zh-CN" dirty="0">
              <a:sym typeface="Wingdings 2" panose="05020102010507070707"/>
            </a:endParaRPr>
          </a:p>
          <a:p>
            <a:pPr lvl="1"/>
            <a:r>
              <a:rPr lang="zh-CN" altLang="en-US" dirty="0">
                <a:sym typeface="Wingdings 2" panose="05020102010507070707"/>
              </a:rPr>
              <a:t>当</a:t>
            </a:r>
            <a:r>
              <a:rPr lang="en-US" altLang="zh-CN" dirty="0">
                <a:sym typeface="Wingdings 2" panose="05020102010507070707"/>
              </a:rPr>
              <a:t>IF/</a:t>
            </a:r>
            <a:r>
              <a:rPr lang="en-US" altLang="zh-CN" dirty="0" err="1">
                <a:sym typeface="Wingdings 2" panose="05020102010507070707"/>
              </a:rPr>
              <a:t>ID.en</a:t>
            </a:r>
            <a:r>
              <a:rPr lang="zh-CN" altLang="en-US" dirty="0">
                <a:sym typeface="Wingdings 2" panose="05020102010507070707"/>
              </a:rPr>
              <a:t>为</a:t>
            </a:r>
            <a:r>
              <a:rPr lang="en-US" altLang="zh-CN" dirty="0">
                <a:sym typeface="Wingdings 2" panose="05020102010507070707"/>
              </a:rPr>
              <a:t>0</a:t>
            </a:r>
            <a:r>
              <a:rPr lang="zh-CN" altLang="en-US" dirty="0">
                <a:sym typeface="Wingdings 2" panose="05020102010507070707"/>
              </a:rPr>
              <a:t>时，</a:t>
            </a:r>
            <a:r>
              <a:rPr lang="en-US" altLang="zh-CN" dirty="0">
                <a:sym typeface="Wingdings 2" panose="05020102010507070707"/>
              </a:rPr>
              <a:t>IF/ID</a:t>
            </a:r>
            <a:r>
              <a:rPr lang="zh-CN" altLang="en-US" dirty="0">
                <a:sym typeface="Wingdings 2" panose="05020102010507070707"/>
              </a:rPr>
              <a:t>在下个</a:t>
            </a:r>
            <a:r>
              <a:rPr lang="en-US" altLang="zh-CN" dirty="0">
                <a:sym typeface="Wingdings 2" panose="05020102010507070707"/>
              </a:rPr>
              <a:t>clock</a:t>
            </a:r>
            <a:r>
              <a:rPr lang="zh-CN" altLang="en-US" dirty="0">
                <a:sym typeface="Wingdings 2" panose="05020102010507070707"/>
              </a:rPr>
              <a:t>上升沿到来时保持不变</a:t>
            </a:r>
            <a:endParaRPr lang="en-US" altLang="zh-CN" dirty="0"/>
          </a:p>
        </p:txBody>
      </p:sp>
      <p:sp>
        <p:nvSpPr>
          <p:cNvPr id="149" name="Rectangle 75"/>
          <p:cNvSpPr/>
          <p:nvPr/>
        </p:nvSpPr>
        <p:spPr>
          <a:xfrm>
            <a:off x="2196873" y="5301050"/>
            <a:ext cx="864000" cy="79208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EN</a:t>
            </a:r>
            <a:endParaRPr lang="en-US" sz="2400" dirty="0">
              <a:solidFill>
                <a:prstClr val="white"/>
              </a:solidFill>
            </a:endParaRPr>
          </a:p>
        </p:txBody>
      </p:sp>
      <p:sp>
        <p:nvSpPr>
          <p:cNvPr id="150" name="Isosceles Triangle 77"/>
          <p:cNvSpPr/>
          <p:nvPr/>
        </p:nvSpPr>
        <p:spPr>
          <a:xfrm>
            <a:off x="2844945" y="5877114"/>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151" name="椭圆 150"/>
          <p:cNvSpPr/>
          <p:nvPr/>
        </p:nvSpPr>
        <p:spPr>
          <a:xfrm>
            <a:off x="1980848" y="5023316"/>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曲线连接符 76"/>
          <p:cNvCxnSpPr>
            <a:stCxn id="155" idx="0"/>
            <a:endCxn id="151" idx="6"/>
          </p:cNvCxnSpPr>
          <p:nvPr/>
        </p:nvCxnSpPr>
        <p:spPr>
          <a:xfrm rot="16200000" flipV="1">
            <a:off x="4071620" y="4850130"/>
            <a:ext cx="372110" cy="2005330"/>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969065" y="6319460"/>
            <a:ext cx="1562100" cy="326390"/>
          </a:xfrm>
          <a:prstGeom prst="rect">
            <a:avLst/>
          </a:prstGeom>
          <a:noFill/>
        </p:spPr>
        <p:txBody>
          <a:bodyPr wrap="none" rtlCol="0">
            <a:spAutoFit/>
          </a:bodyPr>
          <a:lstStyle/>
          <a:p>
            <a:pPr indent="0">
              <a:buNone/>
            </a:pPr>
            <a:r>
              <a:rPr lang="zh-CN" altLang="en-US" dirty="0">
                <a:latin typeface="黑体" panose="02010609060101010101" pitchFamily="49" charset="-122"/>
                <a:ea typeface="黑体" panose="02010609060101010101" pitchFamily="49" charset="-122"/>
              </a:rPr>
              <a:t>使能型寄存器</a:t>
            </a:r>
          </a:p>
        </p:txBody>
      </p:sp>
      <p:sp>
        <p:nvSpPr>
          <p:cNvPr id="155" name="椭圆 154"/>
          <p:cNvSpPr/>
          <p:nvPr/>
        </p:nvSpPr>
        <p:spPr>
          <a:xfrm>
            <a:off x="5087132" y="6039033"/>
            <a:ext cx="346429" cy="2859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5720" y="6400760"/>
            <a:ext cx="2304256" cy="404495"/>
          </a:xfrm>
          <a:prstGeom prst="rect">
            <a:avLst/>
          </a:prstGeom>
          <a:noFill/>
        </p:spPr>
        <p:txBody>
          <a:bodyPr wrap="square" rtlCol="0">
            <a:spAutoFit/>
          </a:bodyPr>
          <a:lstStyle/>
          <a:p>
            <a:pPr indent="0">
              <a:buNone/>
            </a:pPr>
            <a:r>
              <a:rPr lang="en-US" altLang="zh-CN" sz="2400" b="1" dirty="0">
                <a:solidFill>
                  <a:srgbClr val="00B050"/>
                </a:solidFill>
                <a:ea typeface="黑体" panose="02010609060101010101" pitchFamily="49" charset="-122"/>
              </a:rPr>
              <a:t>IF/</a:t>
            </a:r>
            <a:r>
              <a:rPr lang="en-US" altLang="zh-CN" sz="2400" b="1" dirty="0" err="1">
                <a:solidFill>
                  <a:srgbClr val="00B050"/>
                </a:solidFill>
                <a:ea typeface="黑体" panose="02010609060101010101" pitchFamily="49" charset="-122"/>
              </a:rPr>
              <a:t>ID.en</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
        <p:nvSpPr>
          <p:cNvPr id="18" name="Line 32"/>
          <p:cNvSpPr>
            <a:spLocks noChangeShapeType="1"/>
          </p:cNvSpPr>
          <p:nvPr/>
        </p:nvSpPr>
        <p:spPr bwMode="auto">
          <a:xfrm flipV="1">
            <a:off x="5260218" y="6256744"/>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grpSp>
        <p:nvGrpSpPr>
          <p:cNvPr id="20" name="Group 90"/>
          <p:cNvGrpSpPr>
            <a:grpSpLocks/>
          </p:cNvGrpSpPr>
          <p:nvPr/>
        </p:nvGrpSpPr>
        <p:grpSpPr bwMode="auto">
          <a:xfrm>
            <a:off x="7681018" y="692696"/>
            <a:ext cx="4391646" cy="2508657"/>
            <a:chOff x="1806" y="1776"/>
            <a:chExt cx="2946" cy="1557"/>
          </a:xfrm>
        </p:grpSpPr>
        <p:grpSp>
          <p:nvGrpSpPr>
            <p:cNvPr id="27" name="Group 91"/>
            <p:cNvGrpSpPr>
              <a:grpSpLocks/>
            </p:cNvGrpSpPr>
            <p:nvPr/>
          </p:nvGrpSpPr>
          <p:grpSpPr bwMode="auto">
            <a:xfrm>
              <a:off x="2844" y="2092"/>
              <a:ext cx="612" cy="452"/>
              <a:chOff x="2844" y="2092"/>
              <a:chExt cx="612" cy="452"/>
            </a:xfrm>
          </p:grpSpPr>
          <p:graphicFrame>
            <p:nvGraphicFramePr>
              <p:cNvPr id="105"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4486"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Rectangle 93"/>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107" name="Text Box 94"/>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108"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109" name="Text Box 96"/>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110" name="Text Box 97"/>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111" name="Line 98"/>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12" name="Oval 99"/>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28" name="Group 100"/>
            <p:cNvGrpSpPr>
              <a:grpSpLocks/>
            </p:cNvGrpSpPr>
            <p:nvPr/>
          </p:nvGrpSpPr>
          <p:grpSpPr bwMode="auto">
            <a:xfrm>
              <a:off x="3468" y="2092"/>
              <a:ext cx="612" cy="452"/>
              <a:chOff x="2844" y="2092"/>
              <a:chExt cx="612" cy="452"/>
            </a:xfrm>
          </p:grpSpPr>
          <p:graphicFrame>
            <p:nvGraphicFramePr>
              <p:cNvPr id="97"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4487"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Rectangle 102"/>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99" name="Text Box 103"/>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Q</a:t>
                </a:r>
              </a:p>
            </p:txBody>
          </p:sp>
          <p:sp>
            <p:nvSpPr>
              <p:cNvPr id="100"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101" name="Text Box 105"/>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102" name="Text Box 106"/>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103" name="Line 107"/>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04" name="Oval 108"/>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29" name="Group 109"/>
            <p:cNvGrpSpPr>
              <a:grpSpLocks/>
            </p:cNvGrpSpPr>
            <p:nvPr/>
          </p:nvGrpSpPr>
          <p:grpSpPr bwMode="auto">
            <a:xfrm>
              <a:off x="2208" y="2092"/>
              <a:ext cx="612" cy="452"/>
              <a:chOff x="2844" y="2092"/>
              <a:chExt cx="612" cy="452"/>
            </a:xfrm>
          </p:grpSpPr>
          <p:graphicFrame>
            <p:nvGraphicFramePr>
              <p:cNvPr id="89"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4488"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 name="Rectangle 111"/>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91" name="Text Box 112"/>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92"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93" name="Text Box 114"/>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94" name="Text Box 115"/>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95" name="Line 116"/>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6" name="Oval 117"/>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30" name="Group 118"/>
            <p:cNvGrpSpPr>
              <a:grpSpLocks/>
            </p:cNvGrpSpPr>
            <p:nvPr/>
          </p:nvGrpSpPr>
          <p:grpSpPr bwMode="auto">
            <a:xfrm>
              <a:off x="4092" y="2092"/>
              <a:ext cx="612" cy="452"/>
              <a:chOff x="2844" y="2092"/>
              <a:chExt cx="612" cy="452"/>
            </a:xfrm>
          </p:grpSpPr>
          <p:graphicFrame>
            <p:nvGraphicFramePr>
              <p:cNvPr id="80"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4489" name="Equation" r:id="rId8" imgW="114151" imgH="215619" progId="Equation.3">
                      <p:embed/>
                    </p:oleObj>
                  </mc:Choice>
                  <mc:Fallback>
                    <p:oleObj name="Equation" r:id="rId8"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Rectangle 120"/>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82" name="Text Box 121"/>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83"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84" name="Text Box 123"/>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85" name="Text Box 124"/>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87" name="Line 125"/>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88" name="Oval 126"/>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sp>
          <p:nvSpPr>
            <p:cNvPr id="31" name="Line 127"/>
            <p:cNvSpPr>
              <a:spLocks noChangeShapeType="1"/>
            </p:cNvSpPr>
            <p:nvPr/>
          </p:nvSpPr>
          <p:spPr bwMode="auto">
            <a:xfrm>
              <a:off x="4176" y="232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2" name="Line 128"/>
            <p:cNvSpPr>
              <a:spLocks noChangeShapeType="1"/>
            </p:cNvSpPr>
            <p:nvPr/>
          </p:nvSpPr>
          <p:spPr bwMode="auto">
            <a:xfrm>
              <a:off x="4176" y="2322"/>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3" name="Line 129"/>
            <p:cNvSpPr>
              <a:spLocks noChangeShapeType="1"/>
            </p:cNvSpPr>
            <p:nvPr/>
          </p:nvSpPr>
          <p:spPr bwMode="auto">
            <a:xfrm flipH="1">
              <a:off x="2064" y="2706"/>
              <a:ext cx="211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nvGrpSpPr>
            <p:cNvPr id="34" name="Group 130"/>
            <p:cNvGrpSpPr>
              <a:grpSpLocks/>
            </p:cNvGrpSpPr>
            <p:nvPr/>
          </p:nvGrpSpPr>
          <p:grpSpPr bwMode="auto">
            <a:xfrm>
              <a:off x="2304" y="2322"/>
              <a:ext cx="84" cy="384"/>
              <a:chOff x="2304" y="2304"/>
              <a:chExt cx="84" cy="384"/>
            </a:xfrm>
          </p:grpSpPr>
          <p:sp>
            <p:nvSpPr>
              <p:cNvPr id="76" name="Line 131"/>
              <p:cNvSpPr>
                <a:spLocks noChangeShapeType="1"/>
              </p:cNvSpPr>
              <p:nvPr/>
            </p:nvSpPr>
            <p:spPr bwMode="auto">
              <a:xfrm flipH="1">
                <a:off x="2304" y="2304"/>
                <a:ext cx="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8" name="Line 132"/>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35" name="Group 133"/>
            <p:cNvGrpSpPr>
              <a:grpSpLocks/>
            </p:cNvGrpSpPr>
            <p:nvPr/>
          </p:nvGrpSpPr>
          <p:grpSpPr bwMode="auto">
            <a:xfrm>
              <a:off x="2928" y="2322"/>
              <a:ext cx="96" cy="384"/>
              <a:chOff x="2304" y="2304"/>
              <a:chExt cx="96" cy="384"/>
            </a:xfrm>
          </p:grpSpPr>
          <p:sp>
            <p:nvSpPr>
              <p:cNvPr id="74" name="Line 134"/>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5" name="Line 135"/>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36" name="Group 136"/>
            <p:cNvGrpSpPr>
              <a:grpSpLocks/>
            </p:cNvGrpSpPr>
            <p:nvPr/>
          </p:nvGrpSpPr>
          <p:grpSpPr bwMode="auto">
            <a:xfrm>
              <a:off x="3552" y="2322"/>
              <a:ext cx="96" cy="384"/>
              <a:chOff x="2304" y="2304"/>
              <a:chExt cx="96" cy="384"/>
            </a:xfrm>
          </p:grpSpPr>
          <p:sp>
            <p:nvSpPr>
              <p:cNvPr id="72" name="Line 137"/>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3" name="Line 138"/>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sp>
          <p:nvSpPr>
            <p:cNvPr id="37" name="Oval 139"/>
            <p:cNvSpPr>
              <a:spLocks noChangeArrowheads="1"/>
            </p:cNvSpPr>
            <p:nvPr/>
          </p:nvSpPr>
          <p:spPr bwMode="auto">
            <a:xfrm>
              <a:off x="2286"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38" name="Oval 140"/>
            <p:cNvSpPr>
              <a:spLocks noChangeArrowheads="1"/>
            </p:cNvSpPr>
            <p:nvPr/>
          </p:nvSpPr>
          <p:spPr bwMode="auto">
            <a:xfrm>
              <a:off x="2910"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39" name="Oval 141"/>
            <p:cNvSpPr>
              <a:spLocks noChangeArrowheads="1"/>
            </p:cNvSpPr>
            <p:nvPr/>
          </p:nvSpPr>
          <p:spPr bwMode="auto">
            <a:xfrm>
              <a:off x="3525"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40" name="Line 142"/>
            <p:cNvSpPr>
              <a:spLocks noChangeShapeType="1"/>
            </p:cNvSpPr>
            <p:nvPr/>
          </p:nvSpPr>
          <p:spPr bwMode="auto">
            <a:xfrm>
              <a:off x="4542"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1" name="Line 143"/>
            <p:cNvSpPr>
              <a:spLocks noChangeShapeType="1"/>
            </p:cNvSpPr>
            <p:nvPr/>
          </p:nvSpPr>
          <p:spPr bwMode="auto">
            <a:xfrm flipH="1">
              <a:off x="2064" y="2832"/>
              <a:ext cx="247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2" name="Line 144"/>
            <p:cNvSpPr>
              <a:spLocks noChangeShapeType="1"/>
            </p:cNvSpPr>
            <p:nvPr/>
          </p:nvSpPr>
          <p:spPr bwMode="auto">
            <a:xfrm>
              <a:off x="391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3" name="Line 145"/>
            <p:cNvSpPr>
              <a:spLocks noChangeShapeType="1"/>
            </p:cNvSpPr>
            <p:nvPr/>
          </p:nvSpPr>
          <p:spPr bwMode="auto">
            <a:xfrm>
              <a:off x="3285"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4" name="Line 146"/>
            <p:cNvSpPr>
              <a:spLocks noChangeShapeType="1"/>
            </p:cNvSpPr>
            <p:nvPr/>
          </p:nvSpPr>
          <p:spPr bwMode="auto">
            <a:xfrm>
              <a:off x="265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5" name="Oval 147"/>
            <p:cNvSpPr>
              <a:spLocks noChangeArrowheads="1"/>
            </p:cNvSpPr>
            <p:nvPr/>
          </p:nvSpPr>
          <p:spPr bwMode="auto">
            <a:xfrm>
              <a:off x="3888" y="280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46" name="Oval 148"/>
            <p:cNvSpPr>
              <a:spLocks noChangeArrowheads="1"/>
            </p:cNvSpPr>
            <p:nvPr/>
          </p:nvSpPr>
          <p:spPr bwMode="auto">
            <a:xfrm>
              <a:off x="3258"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47" name="Oval 149"/>
            <p:cNvSpPr>
              <a:spLocks noChangeArrowheads="1"/>
            </p:cNvSpPr>
            <p:nvPr/>
          </p:nvSpPr>
          <p:spPr bwMode="auto">
            <a:xfrm>
              <a:off x="2634"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48" name="Line 150"/>
            <p:cNvSpPr>
              <a:spLocks noChangeShapeType="1"/>
            </p:cNvSpPr>
            <p:nvPr/>
          </p:nvSpPr>
          <p:spPr bwMode="auto">
            <a:xfrm>
              <a:off x="248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9" name="Line 151"/>
            <p:cNvSpPr>
              <a:spLocks noChangeShapeType="1"/>
            </p:cNvSpPr>
            <p:nvPr/>
          </p:nvSpPr>
          <p:spPr bwMode="auto">
            <a:xfrm>
              <a:off x="3120"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0" name="Line 152"/>
            <p:cNvSpPr>
              <a:spLocks noChangeShapeType="1"/>
            </p:cNvSpPr>
            <p:nvPr/>
          </p:nvSpPr>
          <p:spPr bwMode="auto">
            <a:xfrm>
              <a:off x="374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1" name="Line 153"/>
            <p:cNvSpPr>
              <a:spLocks noChangeShapeType="1"/>
            </p:cNvSpPr>
            <p:nvPr/>
          </p:nvSpPr>
          <p:spPr bwMode="auto">
            <a:xfrm>
              <a:off x="4368"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2" name="Line 154"/>
            <p:cNvSpPr>
              <a:spLocks noChangeShapeType="1"/>
            </p:cNvSpPr>
            <p:nvPr/>
          </p:nvSpPr>
          <p:spPr bwMode="auto">
            <a:xfrm>
              <a:off x="2496"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3" name="Line 155"/>
            <p:cNvSpPr>
              <a:spLocks noChangeShapeType="1"/>
            </p:cNvSpPr>
            <p:nvPr/>
          </p:nvSpPr>
          <p:spPr bwMode="auto">
            <a:xfrm>
              <a:off x="3120"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4" name="Line 156"/>
            <p:cNvSpPr>
              <a:spLocks noChangeShapeType="1"/>
            </p:cNvSpPr>
            <p:nvPr/>
          </p:nvSpPr>
          <p:spPr bwMode="auto">
            <a:xfrm>
              <a:off x="3744"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5" name="Line 157"/>
            <p:cNvSpPr>
              <a:spLocks noChangeShapeType="1"/>
            </p:cNvSpPr>
            <p:nvPr/>
          </p:nvSpPr>
          <p:spPr bwMode="auto">
            <a:xfrm>
              <a:off x="4368"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6" name="Text Box 158"/>
            <p:cNvSpPr txBox="1">
              <a:spLocks noChangeArrowheads="1"/>
            </p:cNvSpPr>
            <p:nvPr/>
          </p:nvSpPr>
          <p:spPr bwMode="auto">
            <a:xfrm>
              <a:off x="2400"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57" name="Text Box 159"/>
            <p:cNvSpPr txBox="1">
              <a:spLocks noChangeArrowheads="1"/>
            </p:cNvSpPr>
            <p:nvPr/>
          </p:nvSpPr>
          <p:spPr bwMode="auto">
            <a:xfrm>
              <a:off x="3024"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58" name="Text Box 160"/>
            <p:cNvSpPr txBox="1">
              <a:spLocks noChangeArrowheads="1"/>
            </p:cNvSpPr>
            <p:nvPr/>
          </p:nvSpPr>
          <p:spPr bwMode="auto">
            <a:xfrm>
              <a:off x="3648"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59" name="Text Box 161"/>
            <p:cNvSpPr txBox="1">
              <a:spLocks noChangeArrowheads="1"/>
            </p:cNvSpPr>
            <p:nvPr/>
          </p:nvSpPr>
          <p:spPr bwMode="auto">
            <a:xfrm>
              <a:off x="4272"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60" name="Text Box 162"/>
            <p:cNvSpPr txBox="1">
              <a:spLocks noChangeArrowheads="1"/>
            </p:cNvSpPr>
            <p:nvPr/>
          </p:nvSpPr>
          <p:spPr bwMode="auto">
            <a:xfrm>
              <a:off x="2400"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62" name="Text Box 163"/>
            <p:cNvSpPr txBox="1">
              <a:spLocks noChangeArrowheads="1"/>
            </p:cNvSpPr>
            <p:nvPr/>
          </p:nvSpPr>
          <p:spPr bwMode="auto">
            <a:xfrm>
              <a:off x="2976"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63" name="Text Box 164"/>
            <p:cNvSpPr txBox="1">
              <a:spLocks noChangeArrowheads="1"/>
            </p:cNvSpPr>
            <p:nvPr/>
          </p:nvSpPr>
          <p:spPr bwMode="auto">
            <a:xfrm>
              <a:off x="3600"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2</a:t>
              </a:r>
              <a:endParaRPr lang="en-US" altLang="zh-CN" sz="1600">
                <a:solidFill>
                  <a:srgbClr val="000000"/>
                </a:solidFill>
                <a:ea typeface="Gulim" pitchFamily="34" charset="-127"/>
              </a:endParaRPr>
            </a:p>
          </p:txBody>
        </p:sp>
        <p:sp>
          <p:nvSpPr>
            <p:cNvPr id="64" name="Text Box 165"/>
            <p:cNvSpPr txBox="1">
              <a:spLocks noChangeArrowheads="1"/>
            </p:cNvSpPr>
            <p:nvPr/>
          </p:nvSpPr>
          <p:spPr bwMode="auto">
            <a:xfrm>
              <a:off x="4272"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65" name="Text Box 166"/>
            <p:cNvSpPr txBox="1">
              <a:spLocks noChangeArrowheads="1"/>
            </p:cNvSpPr>
            <p:nvPr/>
          </p:nvSpPr>
          <p:spPr bwMode="auto">
            <a:xfrm>
              <a:off x="2496"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0</a:t>
              </a:r>
              <a:endParaRPr lang="en-US" altLang="zh-CN" sz="1600" dirty="0">
                <a:solidFill>
                  <a:srgbClr val="000000"/>
                </a:solidFill>
                <a:ea typeface="Gulim" pitchFamily="34" charset="-127"/>
              </a:endParaRPr>
            </a:p>
          </p:txBody>
        </p:sp>
        <p:sp>
          <p:nvSpPr>
            <p:cNvPr id="66" name="Text Box 167"/>
            <p:cNvSpPr txBox="1">
              <a:spLocks noChangeArrowheads="1"/>
            </p:cNvSpPr>
            <p:nvPr/>
          </p:nvSpPr>
          <p:spPr bwMode="auto">
            <a:xfrm>
              <a:off x="3168"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1</a:t>
              </a:r>
              <a:endParaRPr lang="en-US" altLang="zh-CN" sz="1600" dirty="0">
                <a:solidFill>
                  <a:srgbClr val="000000"/>
                </a:solidFill>
                <a:ea typeface="Gulim" pitchFamily="34" charset="-127"/>
              </a:endParaRPr>
            </a:p>
          </p:txBody>
        </p:sp>
        <p:sp>
          <p:nvSpPr>
            <p:cNvPr id="67" name="Text Box 168"/>
            <p:cNvSpPr txBox="1">
              <a:spLocks noChangeArrowheads="1"/>
            </p:cNvSpPr>
            <p:nvPr/>
          </p:nvSpPr>
          <p:spPr bwMode="auto">
            <a:xfrm>
              <a:off x="3792"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68" name="Text Box 169"/>
            <p:cNvSpPr txBox="1">
              <a:spLocks noChangeArrowheads="1"/>
            </p:cNvSpPr>
            <p:nvPr/>
          </p:nvSpPr>
          <p:spPr bwMode="auto">
            <a:xfrm>
              <a:off x="4416"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3</a:t>
              </a:r>
              <a:endParaRPr lang="en-US" altLang="zh-CN" sz="1600" dirty="0">
                <a:solidFill>
                  <a:srgbClr val="000000"/>
                </a:solidFill>
                <a:ea typeface="Gulim" pitchFamily="34" charset="-127"/>
              </a:endParaRPr>
            </a:p>
          </p:txBody>
        </p:sp>
        <p:sp>
          <p:nvSpPr>
            <p:cNvPr id="69" name="Text Box 170"/>
            <p:cNvSpPr txBox="1">
              <a:spLocks noChangeArrowheads="1"/>
            </p:cNvSpPr>
            <p:nvPr/>
          </p:nvSpPr>
          <p:spPr bwMode="auto">
            <a:xfrm>
              <a:off x="1806" y="2549"/>
              <a:ext cx="531" cy="210"/>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CP</a:t>
              </a:r>
            </a:p>
          </p:txBody>
        </p:sp>
        <p:sp>
          <p:nvSpPr>
            <p:cNvPr id="70" name="Text Box 171"/>
            <p:cNvSpPr txBox="1">
              <a:spLocks noChangeArrowheads="1"/>
            </p:cNvSpPr>
            <p:nvPr/>
          </p:nvSpPr>
          <p:spPr bwMode="auto">
            <a:xfrm>
              <a:off x="1825" y="277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71" name="Line 172"/>
            <p:cNvSpPr>
              <a:spLocks noChangeShapeType="1"/>
            </p:cNvSpPr>
            <p:nvPr/>
          </p:nvSpPr>
          <p:spPr bwMode="auto">
            <a:xfrm>
              <a:off x="1886" y="2808"/>
              <a:ext cx="1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sp>
        <p:nvSpPr>
          <p:cNvPr id="113" name="TextBox 112"/>
          <p:cNvSpPr txBox="1"/>
          <p:nvPr/>
        </p:nvSpPr>
        <p:spPr>
          <a:xfrm>
            <a:off x="4943872" y="3429000"/>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14" name="TextBox 113"/>
          <p:cNvSpPr txBox="1"/>
          <p:nvPr/>
        </p:nvSpPr>
        <p:spPr>
          <a:xfrm>
            <a:off x="5731112" y="3429000"/>
            <a:ext cx="1823720" cy="404495"/>
          </a:xfrm>
          <a:prstGeom prst="rect">
            <a:avLst/>
          </a:prstGeom>
          <a:noFill/>
        </p:spPr>
        <p:txBody>
          <a:bodyPr wrap="none" rtlCol="0">
            <a:spAutoFit/>
          </a:bodyPr>
          <a:lstStyle/>
          <a:p>
            <a:pPr indent="0">
              <a:buNone/>
            </a:pPr>
            <a:r>
              <a:rPr lang="en-US" altLang="zh-CN" sz="2400" b="1" dirty="0" err="1">
                <a:solidFill>
                  <a:srgbClr val="FFC000"/>
                </a:solidFill>
              </a:rPr>
              <a:t>nop</a:t>
            </a:r>
            <a:r>
              <a:rPr lang="en-US" altLang="zh-CN" sz="2400" b="1" dirty="0">
                <a:solidFill>
                  <a:srgbClr val="FFC000"/>
                </a:solidFill>
              </a:rPr>
              <a:t>/bubble</a:t>
            </a:r>
            <a:endParaRPr lang="zh-CN" altLang="en-US" sz="2400" b="1" dirty="0">
              <a:solidFill>
                <a:srgbClr val="FFC000"/>
              </a:solidFill>
            </a:endParaRPr>
          </a:p>
        </p:txBody>
      </p:sp>
      <p:sp>
        <p:nvSpPr>
          <p:cNvPr id="115" name="TextBox 114"/>
          <p:cNvSpPr txBox="1"/>
          <p:nvPr/>
        </p:nvSpPr>
        <p:spPr>
          <a:xfrm>
            <a:off x="7493398" y="3429000"/>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sp>
        <p:nvSpPr>
          <p:cNvPr id="116" name="圆角矩形标注 115"/>
          <p:cNvSpPr/>
          <p:nvPr/>
        </p:nvSpPr>
        <p:spPr bwMode="auto">
          <a:xfrm>
            <a:off x="6528048" y="871027"/>
            <a:ext cx="1591240" cy="405785"/>
          </a:xfrm>
          <a:prstGeom prst="wedgeRoundRectCallout">
            <a:avLst>
              <a:gd name="adj1" fmla="val 71765"/>
              <a:gd name="adj2" fmla="val 65550"/>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en-US" altLang="zh-CN" dirty="0" err="1">
                <a:solidFill>
                  <a:srgbClr val="FF0000"/>
                </a:solidFill>
                <a:latin typeface="Courier New" panose="02070309020205020404" pitchFamily="49" charset="0"/>
              </a:rPr>
              <a:t>en</a:t>
            </a:r>
            <a:r>
              <a:rPr lang="en-US" altLang="zh-CN" dirty="0">
                <a:solidFill>
                  <a:srgbClr val="FF0000"/>
                </a:solidFill>
                <a:latin typeface="Courier New" panose="02070309020205020404" pitchFamily="49" charset="0"/>
              </a:rPr>
              <a:t>(enable)</a:t>
            </a:r>
            <a:endParaRPr lang="zh-CN" altLang="en-US" dirty="0">
              <a:solidFill>
                <a:srgbClr val="FF0000"/>
              </a:solidFill>
              <a:latin typeface="Courier New" panose="02070309020205020404" pitchFamily="49"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 descr="f04-41-P374493"/>
          <p:cNvPicPr>
            <a:picLocks noChangeAspect="1" noChangeArrowheads="1"/>
          </p:cNvPicPr>
          <p:nvPr/>
        </p:nvPicPr>
        <p:blipFill>
          <a:blip r:embed="rId3"/>
          <a:srcRect/>
          <a:stretch>
            <a:fillRect/>
          </a:stretch>
        </p:blipFill>
        <p:spPr bwMode="auto">
          <a:xfrm>
            <a:off x="3791744" y="3501008"/>
            <a:ext cx="5760000" cy="2654848"/>
          </a:xfrm>
          <a:prstGeom prst="rect">
            <a:avLst/>
          </a:prstGeom>
          <a:solidFill>
            <a:schemeClr val="bg1"/>
          </a:solidFill>
        </p:spPr>
      </p:pic>
      <p:sp>
        <p:nvSpPr>
          <p:cNvPr id="2" name="标题 1"/>
          <p:cNvSpPr>
            <a:spLocks noGrp="1"/>
          </p:cNvSpPr>
          <p:nvPr>
            <p:ph type="title" idx="4294967295"/>
          </p:nvPr>
        </p:nvSpPr>
        <p:spPr>
          <a:xfrm>
            <a:off x="0" y="287655"/>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407368" y="721995"/>
            <a:ext cx="8929370" cy="2707005"/>
          </a:xfrm>
        </p:spPr>
        <p:txBody>
          <a:bodyPr>
            <a:normAutofit lnSpcReduction="10000"/>
          </a:bodyPr>
          <a:lstStyle/>
          <a:p>
            <a:r>
              <a:rPr lang="zh-CN" altLang="en-US" dirty="0"/>
              <a:t>执行动作：</a:t>
            </a:r>
            <a:endParaRPr lang="en-US" altLang="zh-CN" dirty="0"/>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冻结</a:t>
            </a:r>
            <a:r>
              <a:rPr lang="en-US" altLang="zh-CN" dirty="0">
                <a:solidFill>
                  <a:srgbClr val="EAEAEA"/>
                </a:solidFill>
              </a:rPr>
              <a:t>IF/ID</a:t>
            </a:r>
            <a:r>
              <a:rPr lang="zh-CN" altLang="en-US" dirty="0">
                <a:solidFill>
                  <a:srgbClr val="EAEAEA"/>
                </a:solidFill>
              </a:rPr>
              <a:t>：</a:t>
            </a:r>
            <a:r>
              <a:rPr lang="en-US" altLang="zh-CN" dirty="0">
                <a:solidFill>
                  <a:srgbClr val="EAEAEA"/>
                </a:solidFill>
              </a:rPr>
              <a:t>sub</a:t>
            </a:r>
            <a:r>
              <a:rPr lang="zh-CN" altLang="en-US" dirty="0">
                <a:solidFill>
                  <a:srgbClr val="EAEAEA"/>
                </a:solidFill>
              </a:rPr>
              <a:t>继续被保存</a:t>
            </a:r>
            <a:endParaRPr lang="en-US" altLang="zh-CN" dirty="0">
              <a:solidFill>
                <a:srgbClr val="EAEAEA"/>
              </a:solidFill>
            </a:endParaRPr>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清除</a:t>
            </a:r>
            <a:r>
              <a:rPr lang="en-US" altLang="zh-CN" dirty="0">
                <a:solidFill>
                  <a:srgbClr val="FF0000"/>
                </a:solidFill>
                <a:sym typeface="Wingdings 2" panose="05020102010507070707"/>
              </a:rPr>
              <a:t>ID/EX</a:t>
            </a:r>
            <a:r>
              <a:rPr lang="zh-CN" altLang="en-US" dirty="0">
                <a:solidFill>
                  <a:srgbClr val="FF0000"/>
                </a:solidFill>
                <a:sym typeface="Wingdings 2" panose="05020102010507070707"/>
              </a:rPr>
              <a:t>：</a:t>
            </a:r>
            <a:r>
              <a:rPr lang="zh-CN" altLang="en-US" dirty="0">
                <a:solidFill>
                  <a:srgbClr val="FF0000"/>
                </a:solidFill>
              </a:rPr>
              <a:t>指令（控制信号）全为</a:t>
            </a:r>
            <a:r>
              <a:rPr lang="en-US" altLang="zh-CN" dirty="0">
                <a:solidFill>
                  <a:srgbClr val="FF0000"/>
                </a:solidFill>
              </a:rPr>
              <a:t>0</a:t>
            </a:r>
            <a:r>
              <a:rPr lang="zh-CN" altLang="en-US" dirty="0">
                <a:solidFill>
                  <a:srgbClr val="FF0000"/>
                </a:solidFill>
              </a:rPr>
              <a:t>，等价于插入</a:t>
            </a:r>
            <a:r>
              <a:rPr lang="en-US" altLang="zh-CN" dirty="0" err="1">
                <a:solidFill>
                  <a:srgbClr val="FF0000"/>
                </a:solidFill>
              </a:rPr>
              <a:t>NOP</a:t>
            </a:r>
            <a:endParaRPr lang="en-US" altLang="zh-CN" dirty="0">
              <a:solidFill>
                <a:srgbClr val="FF0000"/>
              </a:solidFill>
            </a:endParaRPr>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禁止</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：防止</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继续计数，</a:t>
            </a:r>
            <a:r>
              <a:rPr lang="en-US" altLang="zh-CN" dirty="0">
                <a:solidFill>
                  <a:srgbClr val="EAEAEA"/>
                </a:solidFill>
                <a:sym typeface="Wingdings 2" panose="05020102010507070707"/>
              </a:rPr>
              <a:t>PC</a:t>
            </a:r>
            <a:r>
              <a:rPr lang="zh-CN" altLang="en-US" dirty="0">
                <a:solidFill>
                  <a:srgbClr val="EAEAEA"/>
                </a:solidFill>
                <a:sym typeface="Wingdings 2" panose="05020102010507070707"/>
              </a:rPr>
              <a:t>应保持不变</a:t>
            </a:r>
            <a:endParaRPr lang="en-US" altLang="zh-CN" dirty="0">
              <a:solidFill>
                <a:srgbClr val="EAEAEA"/>
              </a:solidFill>
              <a:sym typeface="Wingdings 2" panose="05020102010507070707"/>
            </a:endParaRPr>
          </a:p>
          <a:p>
            <a:r>
              <a:rPr lang="zh-CN" altLang="en-US" dirty="0">
                <a:sym typeface="Wingdings 2" panose="05020102010507070707"/>
              </a:rPr>
              <a:t>数据通路：将</a:t>
            </a:r>
            <a:r>
              <a:rPr lang="en-US" altLang="zh-CN" dirty="0">
                <a:sym typeface="Wingdings 2" panose="05020102010507070707"/>
              </a:rPr>
              <a:t>ID/EX</a:t>
            </a:r>
            <a:r>
              <a:rPr lang="zh-CN" altLang="en-US" dirty="0">
                <a:sym typeface="Wingdings 2" panose="05020102010507070707"/>
              </a:rPr>
              <a:t>修改为</a:t>
            </a:r>
            <a:r>
              <a:rPr lang="zh-CN" altLang="en-US" dirty="0">
                <a:solidFill>
                  <a:schemeClr val="accent1"/>
                </a:solidFill>
                <a:sym typeface="Wingdings 2" panose="05020102010507070707"/>
              </a:rPr>
              <a:t>复位型</a:t>
            </a:r>
            <a:r>
              <a:rPr lang="zh-CN" altLang="en-US" dirty="0">
                <a:sym typeface="Wingdings 2" panose="05020102010507070707"/>
              </a:rPr>
              <a:t>寄存器</a:t>
            </a:r>
            <a:endParaRPr lang="en-US" altLang="zh-CN" dirty="0">
              <a:sym typeface="Wingdings 2" panose="05020102010507070707"/>
            </a:endParaRPr>
          </a:p>
          <a:p>
            <a:r>
              <a:rPr lang="zh-CN" altLang="en-US" dirty="0">
                <a:sym typeface="Wingdings 2" panose="05020102010507070707"/>
              </a:rPr>
              <a:t>控制系统：增加 </a:t>
            </a:r>
            <a:r>
              <a:rPr lang="en-US" altLang="zh-CN" dirty="0">
                <a:solidFill>
                  <a:schemeClr val="accent1"/>
                </a:solidFill>
                <a:sym typeface="Wingdings 2" panose="05020102010507070707"/>
              </a:rPr>
              <a:t>ID/</a:t>
            </a:r>
            <a:r>
              <a:rPr lang="en-US" altLang="zh-CN" dirty="0" err="1">
                <a:solidFill>
                  <a:schemeClr val="accent1"/>
                </a:solidFill>
                <a:sym typeface="Wingdings 2" panose="05020102010507070707"/>
              </a:rPr>
              <a:t>EX.clr</a:t>
            </a:r>
            <a:r>
              <a:rPr lang="en-US" altLang="zh-CN" dirty="0">
                <a:sym typeface="Wingdings 2" panose="05020102010507070707"/>
              </a:rPr>
              <a:t> </a:t>
            </a:r>
            <a:r>
              <a:rPr lang="zh-CN" altLang="en-US" dirty="0">
                <a:sym typeface="Wingdings 2" panose="05020102010507070707"/>
              </a:rPr>
              <a:t>控制信号</a:t>
            </a:r>
            <a:endParaRPr lang="en-US" altLang="zh-CN" dirty="0">
              <a:sym typeface="Wingdings 2" panose="05020102010507070707"/>
            </a:endParaRPr>
          </a:p>
          <a:p>
            <a:pPr lvl="1"/>
            <a:r>
              <a:rPr lang="zh-CN" altLang="en-US" dirty="0">
                <a:sym typeface="Wingdings 2" panose="05020102010507070707"/>
              </a:rPr>
              <a:t>当</a:t>
            </a:r>
            <a:r>
              <a:rPr lang="en-US" altLang="zh-CN" dirty="0">
                <a:sym typeface="Wingdings 2" panose="05020102010507070707"/>
              </a:rPr>
              <a:t>ID/</a:t>
            </a:r>
            <a:r>
              <a:rPr lang="en-US" altLang="zh-CN" dirty="0" err="1">
                <a:sym typeface="Wingdings 2" panose="05020102010507070707"/>
              </a:rPr>
              <a:t>EX.clr</a:t>
            </a:r>
            <a:r>
              <a:rPr lang="zh-CN" altLang="en-US" dirty="0">
                <a:sym typeface="Wingdings 2" panose="05020102010507070707"/>
              </a:rPr>
              <a:t>为</a:t>
            </a:r>
            <a:r>
              <a:rPr lang="en-US" altLang="zh-CN" dirty="0">
                <a:sym typeface="Wingdings 2" panose="05020102010507070707"/>
              </a:rPr>
              <a:t>0</a:t>
            </a:r>
            <a:r>
              <a:rPr lang="zh-CN" altLang="en-US" dirty="0">
                <a:sym typeface="Wingdings 2" panose="05020102010507070707"/>
              </a:rPr>
              <a:t>时，</a:t>
            </a:r>
            <a:r>
              <a:rPr lang="en-US" altLang="zh-CN" dirty="0">
                <a:sym typeface="Wingdings 2" panose="05020102010507070707"/>
              </a:rPr>
              <a:t>ID/EX</a:t>
            </a:r>
            <a:r>
              <a:rPr lang="zh-CN" altLang="en-US" dirty="0">
                <a:sym typeface="Wingdings 2" panose="05020102010507070707"/>
              </a:rPr>
              <a:t>在下个</a:t>
            </a:r>
            <a:r>
              <a:rPr lang="en-US" altLang="zh-CN" dirty="0">
                <a:sym typeface="Wingdings 2" panose="05020102010507070707"/>
              </a:rPr>
              <a:t>clock</a:t>
            </a:r>
            <a:r>
              <a:rPr lang="zh-CN" altLang="en-US" dirty="0">
                <a:sym typeface="Wingdings 2" panose="05020102010507070707"/>
              </a:rPr>
              <a:t>上升沿到来时被清除为</a:t>
            </a:r>
            <a:r>
              <a:rPr lang="en-US" altLang="zh-CN" dirty="0">
                <a:sym typeface="Wingdings 2" panose="05020102010507070707"/>
              </a:rPr>
              <a:t>0</a:t>
            </a:r>
            <a:r>
              <a:rPr lang="zh-CN" altLang="en-US" dirty="0">
                <a:sym typeface="Wingdings 2" panose="05020102010507070707"/>
              </a:rPr>
              <a:t>（同步复位）</a:t>
            </a:r>
            <a:endParaRPr lang="en-US" altLang="zh-CN" dirty="0"/>
          </a:p>
        </p:txBody>
      </p:sp>
      <p:sp>
        <p:nvSpPr>
          <p:cNvPr id="4" name="椭圆 3"/>
          <p:cNvSpPr/>
          <p:nvPr/>
        </p:nvSpPr>
        <p:spPr>
          <a:xfrm>
            <a:off x="6487616" y="5744214"/>
            <a:ext cx="688504" cy="411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Rectangle 75"/>
          <p:cNvSpPr/>
          <p:nvPr/>
        </p:nvSpPr>
        <p:spPr>
          <a:xfrm>
            <a:off x="4007769" y="5598377"/>
            <a:ext cx="864000" cy="57606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150" name="Isosceles Triangle 77"/>
          <p:cNvSpPr/>
          <p:nvPr/>
        </p:nvSpPr>
        <p:spPr>
          <a:xfrm>
            <a:off x="4655841" y="5958417"/>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151" name="椭圆 150"/>
          <p:cNvSpPr/>
          <p:nvPr/>
        </p:nvSpPr>
        <p:spPr>
          <a:xfrm>
            <a:off x="3791744" y="5382352"/>
            <a:ext cx="1274287" cy="10049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曲线连接符 76"/>
          <p:cNvCxnSpPr>
            <a:stCxn id="4" idx="0"/>
            <a:endCxn id="151" idx="7"/>
          </p:cNvCxnSpPr>
          <p:nvPr/>
        </p:nvCxnSpPr>
        <p:spPr>
          <a:xfrm rot="16200000" flipV="1">
            <a:off x="5748295" y="4660641"/>
            <a:ext cx="214695" cy="1952452"/>
          </a:xfrm>
          <a:prstGeom prst="curvedConnector3">
            <a:avLst>
              <a:gd name="adj1" fmla="val 275024"/>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5015880" y="6309320"/>
            <a:ext cx="1783080" cy="404495"/>
          </a:xfrm>
          <a:prstGeom prst="rect">
            <a:avLst/>
          </a:prstGeom>
          <a:noFill/>
        </p:spPr>
        <p:txBody>
          <a:bodyPr wrap="none" rtlCol="0">
            <a:spAutoFit/>
          </a:bodyPr>
          <a:lstStyle/>
          <a:p>
            <a:pPr indent="0">
              <a:buNone/>
            </a:pPr>
            <a:r>
              <a:rPr lang="en-US" altLang="zh-CN" sz="2400" b="1" dirty="0">
                <a:solidFill>
                  <a:srgbClr val="00B050"/>
                </a:solidFill>
                <a:ea typeface="黑体" panose="02010609060101010101" pitchFamily="49" charset="-122"/>
              </a:rPr>
              <a:t>ID/</a:t>
            </a:r>
            <a:r>
              <a:rPr lang="en-US" altLang="zh-CN" sz="2400" b="1" dirty="0" err="1">
                <a:solidFill>
                  <a:srgbClr val="00B050"/>
                </a:solidFill>
                <a:ea typeface="黑体" panose="02010609060101010101" pitchFamily="49" charset="-122"/>
              </a:rPr>
              <a:t>EX.clr</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
        <p:nvSpPr>
          <p:cNvPr id="65" name="Line 32"/>
          <p:cNvSpPr>
            <a:spLocks noChangeShapeType="1"/>
          </p:cNvSpPr>
          <p:nvPr/>
        </p:nvSpPr>
        <p:spPr bwMode="auto">
          <a:xfrm flipV="1">
            <a:off x="6816080" y="5985336"/>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
        <p:nvSpPr>
          <p:cNvPr id="12" name="TextBox 11"/>
          <p:cNvSpPr txBox="1"/>
          <p:nvPr/>
        </p:nvSpPr>
        <p:spPr>
          <a:xfrm>
            <a:off x="5159896" y="3312537"/>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3" name="TextBox 12"/>
          <p:cNvSpPr txBox="1"/>
          <p:nvPr/>
        </p:nvSpPr>
        <p:spPr>
          <a:xfrm>
            <a:off x="5947136" y="3312537"/>
            <a:ext cx="1823720" cy="404495"/>
          </a:xfrm>
          <a:prstGeom prst="rect">
            <a:avLst/>
          </a:prstGeom>
          <a:noFill/>
        </p:spPr>
        <p:txBody>
          <a:bodyPr wrap="none" rtlCol="0">
            <a:spAutoFit/>
          </a:bodyPr>
          <a:lstStyle/>
          <a:p>
            <a:pPr indent="0">
              <a:buNone/>
            </a:pPr>
            <a:r>
              <a:rPr lang="en-US" altLang="zh-CN" sz="2400" b="1" dirty="0" err="1">
                <a:solidFill>
                  <a:srgbClr val="FFC000"/>
                </a:solidFill>
              </a:rPr>
              <a:t>nop</a:t>
            </a:r>
            <a:r>
              <a:rPr lang="en-US" altLang="zh-CN" sz="2400" b="1" dirty="0">
                <a:solidFill>
                  <a:srgbClr val="FFC000"/>
                </a:solidFill>
              </a:rPr>
              <a:t>/bubble</a:t>
            </a:r>
            <a:endParaRPr lang="zh-CN" altLang="en-US" sz="2400" b="1" dirty="0">
              <a:solidFill>
                <a:srgbClr val="FFC000"/>
              </a:solidFill>
            </a:endParaRPr>
          </a:p>
        </p:txBody>
      </p:sp>
      <p:sp>
        <p:nvSpPr>
          <p:cNvPr id="14" name="TextBox 13"/>
          <p:cNvSpPr txBox="1"/>
          <p:nvPr/>
        </p:nvSpPr>
        <p:spPr>
          <a:xfrm>
            <a:off x="7709422" y="3312537"/>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grpSp>
        <p:nvGrpSpPr>
          <p:cNvPr id="15" name="Group 90"/>
          <p:cNvGrpSpPr>
            <a:grpSpLocks/>
          </p:cNvGrpSpPr>
          <p:nvPr/>
        </p:nvGrpSpPr>
        <p:grpSpPr bwMode="auto">
          <a:xfrm>
            <a:off x="8112224" y="692696"/>
            <a:ext cx="3960440" cy="2203574"/>
            <a:chOff x="1806" y="1776"/>
            <a:chExt cx="2946" cy="1537"/>
          </a:xfrm>
        </p:grpSpPr>
        <p:grpSp>
          <p:nvGrpSpPr>
            <p:cNvPr id="16" name="Group 91"/>
            <p:cNvGrpSpPr>
              <a:grpSpLocks/>
            </p:cNvGrpSpPr>
            <p:nvPr/>
          </p:nvGrpSpPr>
          <p:grpSpPr bwMode="auto">
            <a:xfrm>
              <a:off x="2844" y="2092"/>
              <a:ext cx="612" cy="452"/>
              <a:chOff x="2844" y="2092"/>
              <a:chExt cx="612" cy="452"/>
            </a:xfrm>
          </p:grpSpPr>
          <p:graphicFrame>
            <p:nvGraphicFramePr>
              <p:cNvPr id="93"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5286" name="Equation" r:id="rId4" imgW="114151" imgH="215619" progId="Equation.3">
                      <p:embed/>
                    </p:oleObj>
                  </mc:Choice>
                  <mc:Fallback>
                    <p:oleObj name="Equation" r:id="rId4" imgW="114151" imgH="215619" progId="Equation.3">
                      <p:embed/>
                      <p:pic>
                        <p:nvPicPr>
                          <p:cNvPr id="105"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Rectangle 93"/>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95" name="Text Box 94"/>
              <p:cNvSpPr txBox="1">
                <a:spLocks noChangeArrowheads="1"/>
              </p:cNvSpPr>
              <p:nvPr/>
            </p:nvSpPr>
            <p:spPr bwMode="auto">
              <a:xfrm>
                <a:off x="3024" y="2112"/>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p>
            </p:txBody>
          </p:sp>
          <p:sp>
            <p:nvSpPr>
              <p:cNvPr id="96"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97" name="Text Box 96"/>
              <p:cNvSpPr txBox="1">
                <a:spLocks noChangeArrowheads="1"/>
              </p:cNvSpPr>
              <p:nvPr/>
            </p:nvSpPr>
            <p:spPr bwMode="auto">
              <a:xfrm>
                <a:off x="3042" y="2325"/>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p>
            </p:txBody>
          </p:sp>
          <p:sp>
            <p:nvSpPr>
              <p:cNvPr id="98" name="Text Box 97"/>
              <p:cNvSpPr txBox="1">
                <a:spLocks noChangeArrowheads="1"/>
              </p:cNvSpPr>
              <p:nvPr/>
            </p:nvSpPr>
            <p:spPr bwMode="auto">
              <a:xfrm>
                <a:off x="3168" y="2304"/>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R</a:t>
                </a:r>
                <a:r>
                  <a:rPr lang="en-US" altLang="zh-CN" sz="1200" baseline="-25000" dirty="0">
                    <a:solidFill>
                      <a:srgbClr val="000000"/>
                    </a:solidFill>
                    <a:ea typeface="Gulim" pitchFamily="34" charset="-127"/>
                  </a:rPr>
                  <a:t>D</a:t>
                </a:r>
                <a:endParaRPr lang="en-US" altLang="zh-CN" sz="1200" dirty="0">
                  <a:solidFill>
                    <a:srgbClr val="000000"/>
                  </a:solidFill>
                  <a:ea typeface="Gulim" pitchFamily="34" charset="-127"/>
                </a:endParaRPr>
              </a:p>
            </p:txBody>
          </p:sp>
          <p:sp>
            <p:nvSpPr>
              <p:cNvPr id="99" name="Line 98"/>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100" name="Oval 99"/>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grpSp>
        <p:grpSp>
          <p:nvGrpSpPr>
            <p:cNvPr id="17" name="Group 100"/>
            <p:cNvGrpSpPr>
              <a:grpSpLocks/>
            </p:cNvGrpSpPr>
            <p:nvPr/>
          </p:nvGrpSpPr>
          <p:grpSpPr bwMode="auto">
            <a:xfrm>
              <a:off x="3468" y="2092"/>
              <a:ext cx="612" cy="452"/>
              <a:chOff x="2844" y="2092"/>
              <a:chExt cx="612" cy="452"/>
            </a:xfrm>
          </p:grpSpPr>
          <p:graphicFrame>
            <p:nvGraphicFramePr>
              <p:cNvPr id="85"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5287" name="Equation" r:id="rId6" imgW="114151" imgH="215619" progId="Equation.3">
                      <p:embed/>
                    </p:oleObj>
                  </mc:Choice>
                  <mc:Fallback>
                    <p:oleObj name="Equation" r:id="rId6" imgW="114151" imgH="215619" progId="Equation.3">
                      <p:embed/>
                      <p:pic>
                        <p:nvPicPr>
                          <p:cNvPr id="97"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 name="Rectangle 102"/>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87" name="Text Box 103"/>
              <p:cNvSpPr txBox="1">
                <a:spLocks noChangeArrowheads="1"/>
              </p:cNvSpPr>
              <p:nvPr/>
            </p:nvSpPr>
            <p:spPr bwMode="auto">
              <a:xfrm>
                <a:off x="3024" y="2112"/>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Q</a:t>
                </a:r>
              </a:p>
            </p:txBody>
          </p:sp>
          <p:sp>
            <p:nvSpPr>
              <p:cNvPr id="88"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89" name="Text Box 105"/>
              <p:cNvSpPr txBox="1">
                <a:spLocks noChangeArrowheads="1"/>
              </p:cNvSpPr>
              <p:nvPr/>
            </p:nvSpPr>
            <p:spPr bwMode="auto">
              <a:xfrm>
                <a:off x="3042" y="2325"/>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p>
            </p:txBody>
          </p:sp>
          <p:sp>
            <p:nvSpPr>
              <p:cNvPr id="90" name="Text Box 106"/>
              <p:cNvSpPr txBox="1">
                <a:spLocks noChangeArrowheads="1"/>
              </p:cNvSpPr>
              <p:nvPr/>
            </p:nvSpPr>
            <p:spPr bwMode="auto">
              <a:xfrm>
                <a:off x="3168" y="2304"/>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R</a:t>
                </a:r>
                <a:r>
                  <a:rPr lang="en-US" altLang="zh-CN" sz="1200" baseline="-25000" dirty="0">
                    <a:solidFill>
                      <a:srgbClr val="000000"/>
                    </a:solidFill>
                    <a:ea typeface="Gulim" pitchFamily="34" charset="-127"/>
                  </a:rPr>
                  <a:t>D</a:t>
                </a:r>
                <a:endParaRPr lang="en-US" altLang="zh-CN" sz="1200" dirty="0">
                  <a:solidFill>
                    <a:srgbClr val="000000"/>
                  </a:solidFill>
                  <a:ea typeface="Gulim" pitchFamily="34" charset="-127"/>
                </a:endParaRPr>
              </a:p>
            </p:txBody>
          </p:sp>
          <p:sp>
            <p:nvSpPr>
              <p:cNvPr id="91" name="Line 107"/>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92" name="Oval 108"/>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grpSp>
        <p:grpSp>
          <p:nvGrpSpPr>
            <p:cNvPr id="18" name="Group 109"/>
            <p:cNvGrpSpPr>
              <a:grpSpLocks/>
            </p:cNvGrpSpPr>
            <p:nvPr/>
          </p:nvGrpSpPr>
          <p:grpSpPr bwMode="auto">
            <a:xfrm>
              <a:off x="2208" y="2092"/>
              <a:ext cx="612" cy="452"/>
              <a:chOff x="2844" y="2092"/>
              <a:chExt cx="612" cy="452"/>
            </a:xfrm>
          </p:grpSpPr>
          <p:graphicFrame>
            <p:nvGraphicFramePr>
              <p:cNvPr id="76"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5288" name="Equation" r:id="rId7" imgW="114151" imgH="215619" progId="Equation.3">
                      <p:embed/>
                    </p:oleObj>
                  </mc:Choice>
                  <mc:Fallback>
                    <p:oleObj name="Equation" r:id="rId7" imgW="114151" imgH="215619" progId="Equation.3">
                      <p:embed/>
                      <p:pic>
                        <p:nvPicPr>
                          <p:cNvPr id="89" name="Object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Rectangle 111"/>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79" name="Text Box 112"/>
              <p:cNvSpPr txBox="1">
                <a:spLocks noChangeArrowheads="1"/>
              </p:cNvSpPr>
              <p:nvPr/>
            </p:nvSpPr>
            <p:spPr bwMode="auto">
              <a:xfrm>
                <a:off x="3024" y="2112"/>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p>
            </p:txBody>
          </p:sp>
          <p:sp>
            <p:nvSpPr>
              <p:cNvPr id="80"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81" name="Text Box 114"/>
              <p:cNvSpPr txBox="1">
                <a:spLocks noChangeArrowheads="1"/>
              </p:cNvSpPr>
              <p:nvPr/>
            </p:nvSpPr>
            <p:spPr bwMode="auto">
              <a:xfrm>
                <a:off x="3042" y="2325"/>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p>
            </p:txBody>
          </p:sp>
          <p:sp>
            <p:nvSpPr>
              <p:cNvPr id="82" name="Text Box 115"/>
              <p:cNvSpPr txBox="1">
                <a:spLocks noChangeArrowheads="1"/>
              </p:cNvSpPr>
              <p:nvPr/>
            </p:nvSpPr>
            <p:spPr bwMode="auto">
              <a:xfrm>
                <a:off x="3168" y="2304"/>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R</a:t>
                </a:r>
                <a:r>
                  <a:rPr lang="en-US" altLang="zh-CN" sz="1200" baseline="-25000">
                    <a:solidFill>
                      <a:srgbClr val="000000"/>
                    </a:solidFill>
                    <a:ea typeface="Gulim" pitchFamily="34" charset="-127"/>
                  </a:rPr>
                  <a:t>D</a:t>
                </a:r>
                <a:endParaRPr lang="en-US" altLang="zh-CN" sz="1200">
                  <a:solidFill>
                    <a:srgbClr val="000000"/>
                  </a:solidFill>
                  <a:ea typeface="Gulim" pitchFamily="34" charset="-127"/>
                </a:endParaRPr>
              </a:p>
            </p:txBody>
          </p:sp>
          <p:sp>
            <p:nvSpPr>
              <p:cNvPr id="83" name="Line 116"/>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84" name="Oval 117"/>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grpSp>
        <p:grpSp>
          <p:nvGrpSpPr>
            <p:cNvPr id="19" name="Group 118"/>
            <p:cNvGrpSpPr>
              <a:grpSpLocks/>
            </p:cNvGrpSpPr>
            <p:nvPr/>
          </p:nvGrpSpPr>
          <p:grpSpPr bwMode="auto">
            <a:xfrm>
              <a:off x="4092" y="2092"/>
              <a:ext cx="612" cy="452"/>
              <a:chOff x="2844" y="2092"/>
              <a:chExt cx="612" cy="452"/>
            </a:xfrm>
          </p:grpSpPr>
          <p:graphicFrame>
            <p:nvGraphicFramePr>
              <p:cNvPr id="68"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5289" name="Equation" r:id="rId8" imgW="114151" imgH="215619" progId="Equation.3">
                      <p:embed/>
                    </p:oleObj>
                  </mc:Choice>
                  <mc:Fallback>
                    <p:oleObj name="Equation" r:id="rId8" imgW="114151" imgH="215619" progId="Equation.3">
                      <p:embed/>
                      <p:pic>
                        <p:nvPicPr>
                          <p:cNvPr id="8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 name="Rectangle 120"/>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70" name="Text Box 121"/>
              <p:cNvSpPr txBox="1">
                <a:spLocks noChangeArrowheads="1"/>
              </p:cNvSpPr>
              <p:nvPr/>
            </p:nvSpPr>
            <p:spPr bwMode="auto">
              <a:xfrm>
                <a:off x="3024" y="2112"/>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p>
            </p:txBody>
          </p:sp>
          <p:sp>
            <p:nvSpPr>
              <p:cNvPr id="71"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72" name="Text Box 123"/>
              <p:cNvSpPr txBox="1">
                <a:spLocks noChangeArrowheads="1"/>
              </p:cNvSpPr>
              <p:nvPr/>
            </p:nvSpPr>
            <p:spPr bwMode="auto">
              <a:xfrm>
                <a:off x="3042" y="2325"/>
                <a:ext cx="240"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p>
            </p:txBody>
          </p:sp>
          <p:sp>
            <p:nvSpPr>
              <p:cNvPr id="73" name="Text Box 124"/>
              <p:cNvSpPr txBox="1">
                <a:spLocks noChangeArrowheads="1"/>
              </p:cNvSpPr>
              <p:nvPr/>
            </p:nvSpPr>
            <p:spPr bwMode="auto">
              <a:xfrm>
                <a:off x="3168" y="2304"/>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R</a:t>
                </a:r>
                <a:r>
                  <a:rPr lang="en-US" altLang="zh-CN" sz="1200" baseline="-25000">
                    <a:solidFill>
                      <a:srgbClr val="000000"/>
                    </a:solidFill>
                    <a:ea typeface="Gulim" pitchFamily="34" charset="-127"/>
                  </a:rPr>
                  <a:t>D</a:t>
                </a:r>
                <a:endParaRPr lang="en-US" altLang="zh-CN" sz="1200">
                  <a:solidFill>
                    <a:srgbClr val="000000"/>
                  </a:solidFill>
                  <a:ea typeface="Gulim" pitchFamily="34" charset="-127"/>
                </a:endParaRPr>
              </a:p>
            </p:txBody>
          </p:sp>
          <p:sp>
            <p:nvSpPr>
              <p:cNvPr id="74" name="Line 125"/>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75" name="Oval 126"/>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grpSp>
        <p:sp>
          <p:nvSpPr>
            <p:cNvPr id="20" name="Line 127"/>
            <p:cNvSpPr>
              <a:spLocks noChangeShapeType="1"/>
            </p:cNvSpPr>
            <p:nvPr/>
          </p:nvSpPr>
          <p:spPr bwMode="auto">
            <a:xfrm>
              <a:off x="4176" y="232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21" name="Line 128"/>
            <p:cNvSpPr>
              <a:spLocks noChangeShapeType="1"/>
            </p:cNvSpPr>
            <p:nvPr/>
          </p:nvSpPr>
          <p:spPr bwMode="auto">
            <a:xfrm>
              <a:off x="4176" y="2322"/>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22" name="Line 129"/>
            <p:cNvSpPr>
              <a:spLocks noChangeShapeType="1"/>
            </p:cNvSpPr>
            <p:nvPr/>
          </p:nvSpPr>
          <p:spPr bwMode="auto">
            <a:xfrm flipH="1">
              <a:off x="2064" y="2706"/>
              <a:ext cx="211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grpSp>
          <p:nvGrpSpPr>
            <p:cNvPr id="23" name="Group 130"/>
            <p:cNvGrpSpPr>
              <a:grpSpLocks/>
            </p:cNvGrpSpPr>
            <p:nvPr/>
          </p:nvGrpSpPr>
          <p:grpSpPr bwMode="auto">
            <a:xfrm>
              <a:off x="2304" y="2322"/>
              <a:ext cx="84" cy="384"/>
              <a:chOff x="2304" y="2304"/>
              <a:chExt cx="84" cy="384"/>
            </a:xfrm>
          </p:grpSpPr>
          <p:sp>
            <p:nvSpPr>
              <p:cNvPr id="64" name="Line 131"/>
              <p:cNvSpPr>
                <a:spLocks noChangeShapeType="1"/>
              </p:cNvSpPr>
              <p:nvPr/>
            </p:nvSpPr>
            <p:spPr bwMode="auto">
              <a:xfrm flipH="1">
                <a:off x="2304" y="2304"/>
                <a:ext cx="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66" name="Line 132"/>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grpSp>
        <p:grpSp>
          <p:nvGrpSpPr>
            <p:cNvPr id="24" name="Group 133"/>
            <p:cNvGrpSpPr>
              <a:grpSpLocks/>
            </p:cNvGrpSpPr>
            <p:nvPr/>
          </p:nvGrpSpPr>
          <p:grpSpPr bwMode="auto">
            <a:xfrm>
              <a:off x="2928" y="2322"/>
              <a:ext cx="96" cy="384"/>
              <a:chOff x="2304" y="2304"/>
              <a:chExt cx="96" cy="384"/>
            </a:xfrm>
          </p:grpSpPr>
          <p:sp>
            <p:nvSpPr>
              <p:cNvPr id="62" name="Line 134"/>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63" name="Line 135"/>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grpSp>
        <p:grpSp>
          <p:nvGrpSpPr>
            <p:cNvPr id="25" name="Group 136"/>
            <p:cNvGrpSpPr>
              <a:grpSpLocks/>
            </p:cNvGrpSpPr>
            <p:nvPr/>
          </p:nvGrpSpPr>
          <p:grpSpPr bwMode="auto">
            <a:xfrm>
              <a:off x="3552" y="2322"/>
              <a:ext cx="96" cy="384"/>
              <a:chOff x="2304" y="2304"/>
              <a:chExt cx="96" cy="384"/>
            </a:xfrm>
          </p:grpSpPr>
          <p:sp>
            <p:nvSpPr>
              <p:cNvPr id="60" name="Line 137"/>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61" name="Line 138"/>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grpSp>
        <p:sp>
          <p:nvSpPr>
            <p:cNvPr id="26" name="Oval 139"/>
            <p:cNvSpPr>
              <a:spLocks noChangeArrowheads="1"/>
            </p:cNvSpPr>
            <p:nvPr/>
          </p:nvSpPr>
          <p:spPr bwMode="auto">
            <a:xfrm>
              <a:off x="2286"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27" name="Oval 140"/>
            <p:cNvSpPr>
              <a:spLocks noChangeArrowheads="1"/>
            </p:cNvSpPr>
            <p:nvPr/>
          </p:nvSpPr>
          <p:spPr bwMode="auto">
            <a:xfrm>
              <a:off x="2910"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28" name="Oval 141"/>
            <p:cNvSpPr>
              <a:spLocks noChangeArrowheads="1"/>
            </p:cNvSpPr>
            <p:nvPr/>
          </p:nvSpPr>
          <p:spPr bwMode="auto">
            <a:xfrm>
              <a:off x="3525"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29" name="Line 142"/>
            <p:cNvSpPr>
              <a:spLocks noChangeShapeType="1"/>
            </p:cNvSpPr>
            <p:nvPr/>
          </p:nvSpPr>
          <p:spPr bwMode="auto">
            <a:xfrm>
              <a:off x="4542"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0" name="Line 143"/>
            <p:cNvSpPr>
              <a:spLocks noChangeShapeType="1"/>
            </p:cNvSpPr>
            <p:nvPr/>
          </p:nvSpPr>
          <p:spPr bwMode="auto">
            <a:xfrm flipH="1">
              <a:off x="2064" y="2832"/>
              <a:ext cx="247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1" name="Line 144"/>
            <p:cNvSpPr>
              <a:spLocks noChangeShapeType="1"/>
            </p:cNvSpPr>
            <p:nvPr/>
          </p:nvSpPr>
          <p:spPr bwMode="auto">
            <a:xfrm>
              <a:off x="391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2" name="Line 145"/>
            <p:cNvSpPr>
              <a:spLocks noChangeShapeType="1"/>
            </p:cNvSpPr>
            <p:nvPr/>
          </p:nvSpPr>
          <p:spPr bwMode="auto">
            <a:xfrm>
              <a:off x="3285"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3" name="Line 146"/>
            <p:cNvSpPr>
              <a:spLocks noChangeShapeType="1"/>
            </p:cNvSpPr>
            <p:nvPr/>
          </p:nvSpPr>
          <p:spPr bwMode="auto">
            <a:xfrm>
              <a:off x="265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4" name="Oval 147"/>
            <p:cNvSpPr>
              <a:spLocks noChangeArrowheads="1"/>
            </p:cNvSpPr>
            <p:nvPr/>
          </p:nvSpPr>
          <p:spPr bwMode="auto">
            <a:xfrm>
              <a:off x="3888" y="280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35" name="Oval 148"/>
            <p:cNvSpPr>
              <a:spLocks noChangeArrowheads="1"/>
            </p:cNvSpPr>
            <p:nvPr/>
          </p:nvSpPr>
          <p:spPr bwMode="auto">
            <a:xfrm>
              <a:off x="3258"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36" name="Oval 149"/>
            <p:cNvSpPr>
              <a:spLocks noChangeArrowheads="1"/>
            </p:cNvSpPr>
            <p:nvPr/>
          </p:nvSpPr>
          <p:spPr bwMode="auto">
            <a:xfrm>
              <a:off x="2634"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200">
                <a:solidFill>
                  <a:srgbClr val="000000"/>
                </a:solidFill>
                <a:latin typeface="Arial" charset="0"/>
                <a:ea typeface="Gulim" pitchFamily="34" charset="-127"/>
              </a:endParaRPr>
            </a:p>
          </p:txBody>
        </p:sp>
        <p:sp>
          <p:nvSpPr>
            <p:cNvPr id="37" name="Line 150"/>
            <p:cNvSpPr>
              <a:spLocks noChangeShapeType="1"/>
            </p:cNvSpPr>
            <p:nvPr/>
          </p:nvSpPr>
          <p:spPr bwMode="auto">
            <a:xfrm>
              <a:off x="248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8" name="Line 151"/>
            <p:cNvSpPr>
              <a:spLocks noChangeShapeType="1"/>
            </p:cNvSpPr>
            <p:nvPr/>
          </p:nvSpPr>
          <p:spPr bwMode="auto">
            <a:xfrm>
              <a:off x="3120"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39" name="Line 152"/>
            <p:cNvSpPr>
              <a:spLocks noChangeShapeType="1"/>
            </p:cNvSpPr>
            <p:nvPr/>
          </p:nvSpPr>
          <p:spPr bwMode="auto">
            <a:xfrm>
              <a:off x="374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0" name="Line 153"/>
            <p:cNvSpPr>
              <a:spLocks noChangeShapeType="1"/>
            </p:cNvSpPr>
            <p:nvPr/>
          </p:nvSpPr>
          <p:spPr bwMode="auto">
            <a:xfrm>
              <a:off x="4368"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1" name="Line 154"/>
            <p:cNvSpPr>
              <a:spLocks noChangeShapeType="1"/>
            </p:cNvSpPr>
            <p:nvPr/>
          </p:nvSpPr>
          <p:spPr bwMode="auto">
            <a:xfrm>
              <a:off x="2496"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2" name="Line 155"/>
            <p:cNvSpPr>
              <a:spLocks noChangeShapeType="1"/>
            </p:cNvSpPr>
            <p:nvPr/>
          </p:nvSpPr>
          <p:spPr bwMode="auto">
            <a:xfrm>
              <a:off x="3120"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3" name="Line 156"/>
            <p:cNvSpPr>
              <a:spLocks noChangeShapeType="1"/>
            </p:cNvSpPr>
            <p:nvPr/>
          </p:nvSpPr>
          <p:spPr bwMode="auto">
            <a:xfrm>
              <a:off x="3744"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4" name="Line 157"/>
            <p:cNvSpPr>
              <a:spLocks noChangeShapeType="1"/>
            </p:cNvSpPr>
            <p:nvPr/>
          </p:nvSpPr>
          <p:spPr bwMode="auto">
            <a:xfrm>
              <a:off x="4368"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sp>
          <p:nvSpPr>
            <p:cNvPr id="45" name="Text Box 158"/>
            <p:cNvSpPr txBox="1">
              <a:spLocks noChangeArrowheads="1"/>
            </p:cNvSpPr>
            <p:nvPr/>
          </p:nvSpPr>
          <p:spPr bwMode="auto">
            <a:xfrm>
              <a:off x="2400" y="3120"/>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r>
                <a:rPr lang="en-US" altLang="zh-CN" sz="1200" baseline="-25000">
                  <a:solidFill>
                    <a:srgbClr val="000000"/>
                  </a:solidFill>
                  <a:ea typeface="Gulim" pitchFamily="34" charset="-127"/>
                </a:rPr>
                <a:t>0</a:t>
              </a:r>
              <a:endParaRPr lang="en-US" altLang="zh-CN" sz="1200">
                <a:solidFill>
                  <a:srgbClr val="000000"/>
                </a:solidFill>
                <a:ea typeface="Gulim" pitchFamily="34" charset="-127"/>
              </a:endParaRPr>
            </a:p>
          </p:txBody>
        </p:sp>
        <p:sp>
          <p:nvSpPr>
            <p:cNvPr id="46" name="Text Box 159"/>
            <p:cNvSpPr txBox="1">
              <a:spLocks noChangeArrowheads="1"/>
            </p:cNvSpPr>
            <p:nvPr/>
          </p:nvSpPr>
          <p:spPr bwMode="auto">
            <a:xfrm>
              <a:off x="3024" y="3120"/>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r>
                <a:rPr lang="en-US" altLang="zh-CN" sz="1200" baseline="-25000">
                  <a:solidFill>
                    <a:srgbClr val="000000"/>
                  </a:solidFill>
                  <a:ea typeface="Gulim" pitchFamily="34" charset="-127"/>
                </a:rPr>
                <a:t>1</a:t>
              </a:r>
              <a:endParaRPr lang="en-US" altLang="zh-CN" sz="1200">
                <a:solidFill>
                  <a:srgbClr val="000000"/>
                </a:solidFill>
                <a:ea typeface="Gulim" pitchFamily="34" charset="-127"/>
              </a:endParaRPr>
            </a:p>
          </p:txBody>
        </p:sp>
        <p:sp>
          <p:nvSpPr>
            <p:cNvPr id="47" name="Text Box 160"/>
            <p:cNvSpPr txBox="1">
              <a:spLocks noChangeArrowheads="1"/>
            </p:cNvSpPr>
            <p:nvPr/>
          </p:nvSpPr>
          <p:spPr bwMode="auto">
            <a:xfrm>
              <a:off x="3648" y="3120"/>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D</a:t>
              </a:r>
              <a:r>
                <a:rPr lang="en-US" altLang="zh-CN" sz="1200" baseline="-25000" dirty="0">
                  <a:solidFill>
                    <a:srgbClr val="000000"/>
                  </a:solidFill>
                  <a:ea typeface="Gulim" pitchFamily="34" charset="-127"/>
                </a:rPr>
                <a:t>2</a:t>
              </a:r>
              <a:endParaRPr lang="en-US" altLang="zh-CN" sz="1200" dirty="0">
                <a:solidFill>
                  <a:srgbClr val="000000"/>
                </a:solidFill>
                <a:ea typeface="Gulim" pitchFamily="34" charset="-127"/>
              </a:endParaRPr>
            </a:p>
          </p:txBody>
        </p:sp>
        <p:sp>
          <p:nvSpPr>
            <p:cNvPr id="48" name="Text Box 161"/>
            <p:cNvSpPr txBox="1">
              <a:spLocks noChangeArrowheads="1"/>
            </p:cNvSpPr>
            <p:nvPr/>
          </p:nvSpPr>
          <p:spPr bwMode="auto">
            <a:xfrm>
              <a:off x="4272" y="3120"/>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D</a:t>
              </a:r>
              <a:r>
                <a:rPr lang="en-US" altLang="zh-CN" sz="1200" baseline="-25000">
                  <a:solidFill>
                    <a:srgbClr val="000000"/>
                  </a:solidFill>
                  <a:ea typeface="Gulim" pitchFamily="34" charset="-127"/>
                </a:rPr>
                <a:t>3</a:t>
              </a:r>
              <a:endParaRPr lang="en-US" altLang="zh-CN" sz="1200">
                <a:solidFill>
                  <a:srgbClr val="000000"/>
                </a:solidFill>
                <a:ea typeface="Gulim" pitchFamily="34" charset="-127"/>
              </a:endParaRPr>
            </a:p>
          </p:txBody>
        </p:sp>
        <p:sp>
          <p:nvSpPr>
            <p:cNvPr id="49" name="Text Box 162"/>
            <p:cNvSpPr txBox="1">
              <a:spLocks noChangeArrowheads="1"/>
            </p:cNvSpPr>
            <p:nvPr/>
          </p:nvSpPr>
          <p:spPr bwMode="auto">
            <a:xfrm>
              <a:off x="2400" y="1776"/>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r>
                <a:rPr lang="en-US" altLang="zh-CN" sz="1200" baseline="-25000">
                  <a:solidFill>
                    <a:srgbClr val="000000"/>
                  </a:solidFill>
                  <a:ea typeface="Gulim" pitchFamily="34" charset="-127"/>
                </a:rPr>
                <a:t>0</a:t>
              </a:r>
              <a:endParaRPr lang="en-US" altLang="zh-CN" sz="1200">
                <a:solidFill>
                  <a:srgbClr val="000000"/>
                </a:solidFill>
                <a:ea typeface="Gulim" pitchFamily="34" charset="-127"/>
              </a:endParaRPr>
            </a:p>
          </p:txBody>
        </p:sp>
        <p:sp>
          <p:nvSpPr>
            <p:cNvPr id="50" name="Text Box 163"/>
            <p:cNvSpPr txBox="1">
              <a:spLocks noChangeArrowheads="1"/>
            </p:cNvSpPr>
            <p:nvPr/>
          </p:nvSpPr>
          <p:spPr bwMode="auto">
            <a:xfrm>
              <a:off x="2976" y="1776"/>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r>
                <a:rPr lang="en-US" altLang="zh-CN" sz="1200" baseline="-25000">
                  <a:solidFill>
                    <a:srgbClr val="000000"/>
                  </a:solidFill>
                  <a:ea typeface="Gulim" pitchFamily="34" charset="-127"/>
                </a:rPr>
                <a:t>1</a:t>
              </a:r>
              <a:endParaRPr lang="en-US" altLang="zh-CN" sz="1200">
                <a:solidFill>
                  <a:srgbClr val="000000"/>
                </a:solidFill>
                <a:ea typeface="Gulim" pitchFamily="34" charset="-127"/>
              </a:endParaRPr>
            </a:p>
          </p:txBody>
        </p:sp>
        <p:sp>
          <p:nvSpPr>
            <p:cNvPr id="51" name="Text Box 164"/>
            <p:cNvSpPr txBox="1">
              <a:spLocks noChangeArrowheads="1"/>
            </p:cNvSpPr>
            <p:nvPr/>
          </p:nvSpPr>
          <p:spPr bwMode="auto">
            <a:xfrm>
              <a:off x="3600" y="1776"/>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r>
                <a:rPr lang="en-US" altLang="zh-CN" sz="1200" baseline="-25000">
                  <a:solidFill>
                    <a:srgbClr val="000000"/>
                  </a:solidFill>
                  <a:ea typeface="Gulim" pitchFamily="34" charset="-127"/>
                </a:rPr>
                <a:t>2</a:t>
              </a:r>
              <a:endParaRPr lang="en-US" altLang="zh-CN" sz="1200">
                <a:solidFill>
                  <a:srgbClr val="000000"/>
                </a:solidFill>
                <a:ea typeface="Gulim" pitchFamily="34" charset="-127"/>
              </a:endParaRPr>
            </a:p>
          </p:txBody>
        </p:sp>
        <p:sp>
          <p:nvSpPr>
            <p:cNvPr id="52" name="Text Box 165"/>
            <p:cNvSpPr txBox="1">
              <a:spLocks noChangeArrowheads="1"/>
            </p:cNvSpPr>
            <p:nvPr/>
          </p:nvSpPr>
          <p:spPr bwMode="auto">
            <a:xfrm>
              <a:off x="4272" y="1776"/>
              <a:ext cx="288"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a:solidFill>
                    <a:srgbClr val="000000"/>
                  </a:solidFill>
                  <a:ea typeface="Gulim" pitchFamily="34" charset="-127"/>
                </a:rPr>
                <a:t>Q</a:t>
              </a:r>
              <a:r>
                <a:rPr lang="en-US" altLang="zh-CN" sz="1200" baseline="-25000">
                  <a:solidFill>
                    <a:srgbClr val="000000"/>
                  </a:solidFill>
                  <a:ea typeface="Gulim" pitchFamily="34" charset="-127"/>
                </a:rPr>
                <a:t>3</a:t>
              </a:r>
              <a:endParaRPr lang="en-US" altLang="zh-CN" sz="1200">
                <a:solidFill>
                  <a:srgbClr val="000000"/>
                </a:solidFill>
                <a:ea typeface="Gulim" pitchFamily="34" charset="-127"/>
              </a:endParaRPr>
            </a:p>
          </p:txBody>
        </p:sp>
        <p:sp>
          <p:nvSpPr>
            <p:cNvPr id="53" name="Text Box 166"/>
            <p:cNvSpPr txBox="1">
              <a:spLocks noChangeArrowheads="1"/>
            </p:cNvSpPr>
            <p:nvPr/>
          </p:nvSpPr>
          <p:spPr bwMode="auto">
            <a:xfrm>
              <a:off x="2496" y="1920"/>
              <a:ext cx="336"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D</a:t>
              </a:r>
              <a:r>
                <a:rPr lang="en-US" altLang="zh-CN" sz="1200" baseline="-25000" dirty="0">
                  <a:solidFill>
                    <a:srgbClr val="000000"/>
                  </a:solidFill>
                  <a:ea typeface="Gulim" pitchFamily="34" charset="-127"/>
                </a:rPr>
                <a:t>0</a:t>
              </a:r>
              <a:endParaRPr lang="en-US" altLang="zh-CN" sz="1200" dirty="0">
                <a:solidFill>
                  <a:srgbClr val="000000"/>
                </a:solidFill>
                <a:ea typeface="Gulim" pitchFamily="34" charset="-127"/>
              </a:endParaRPr>
            </a:p>
          </p:txBody>
        </p:sp>
        <p:sp>
          <p:nvSpPr>
            <p:cNvPr id="54" name="Text Box 167"/>
            <p:cNvSpPr txBox="1">
              <a:spLocks noChangeArrowheads="1"/>
            </p:cNvSpPr>
            <p:nvPr/>
          </p:nvSpPr>
          <p:spPr bwMode="auto">
            <a:xfrm>
              <a:off x="3168" y="1920"/>
              <a:ext cx="336"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D</a:t>
              </a:r>
              <a:r>
                <a:rPr lang="en-US" altLang="zh-CN" sz="1200" baseline="-25000" dirty="0">
                  <a:solidFill>
                    <a:srgbClr val="000000"/>
                  </a:solidFill>
                  <a:ea typeface="Gulim" pitchFamily="34" charset="-127"/>
                </a:rPr>
                <a:t>1</a:t>
              </a:r>
              <a:endParaRPr lang="en-US" altLang="zh-CN" sz="1200" dirty="0">
                <a:solidFill>
                  <a:srgbClr val="000000"/>
                </a:solidFill>
                <a:ea typeface="Gulim" pitchFamily="34" charset="-127"/>
              </a:endParaRPr>
            </a:p>
          </p:txBody>
        </p:sp>
        <p:sp>
          <p:nvSpPr>
            <p:cNvPr id="55" name="Text Box 168"/>
            <p:cNvSpPr txBox="1">
              <a:spLocks noChangeArrowheads="1"/>
            </p:cNvSpPr>
            <p:nvPr/>
          </p:nvSpPr>
          <p:spPr bwMode="auto">
            <a:xfrm>
              <a:off x="3792" y="1920"/>
              <a:ext cx="336"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D</a:t>
              </a:r>
              <a:r>
                <a:rPr lang="en-US" altLang="zh-CN" sz="1200" baseline="-25000" dirty="0">
                  <a:solidFill>
                    <a:srgbClr val="000000"/>
                  </a:solidFill>
                  <a:ea typeface="Gulim" pitchFamily="34" charset="-127"/>
                </a:rPr>
                <a:t>2</a:t>
              </a:r>
              <a:endParaRPr lang="en-US" altLang="zh-CN" sz="1200" dirty="0">
                <a:solidFill>
                  <a:srgbClr val="000000"/>
                </a:solidFill>
                <a:ea typeface="Gulim" pitchFamily="34" charset="-127"/>
              </a:endParaRPr>
            </a:p>
          </p:txBody>
        </p:sp>
        <p:sp>
          <p:nvSpPr>
            <p:cNvPr id="56" name="Text Box 169"/>
            <p:cNvSpPr txBox="1">
              <a:spLocks noChangeArrowheads="1"/>
            </p:cNvSpPr>
            <p:nvPr/>
          </p:nvSpPr>
          <p:spPr bwMode="auto">
            <a:xfrm>
              <a:off x="4416" y="1920"/>
              <a:ext cx="336"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D</a:t>
              </a:r>
              <a:r>
                <a:rPr lang="en-US" altLang="zh-CN" sz="1200" baseline="-25000" dirty="0">
                  <a:solidFill>
                    <a:srgbClr val="000000"/>
                  </a:solidFill>
                  <a:ea typeface="Gulim" pitchFamily="34" charset="-127"/>
                </a:rPr>
                <a:t>3</a:t>
              </a:r>
              <a:endParaRPr lang="en-US" altLang="zh-CN" sz="1200" dirty="0">
                <a:solidFill>
                  <a:srgbClr val="000000"/>
                </a:solidFill>
                <a:ea typeface="Gulim" pitchFamily="34" charset="-127"/>
              </a:endParaRPr>
            </a:p>
          </p:txBody>
        </p:sp>
        <p:sp>
          <p:nvSpPr>
            <p:cNvPr id="57" name="Text Box 170"/>
            <p:cNvSpPr txBox="1">
              <a:spLocks noChangeArrowheads="1"/>
            </p:cNvSpPr>
            <p:nvPr/>
          </p:nvSpPr>
          <p:spPr bwMode="auto">
            <a:xfrm>
              <a:off x="1806" y="2549"/>
              <a:ext cx="531" cy="19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CP</a:t>
              </a:r>
            </a:p>
          </p:txBody>
        </p:sp>
        <p:sp>
          <p:nvSpPr>
            <p:cNvPr id="58" name="Text Box 171"/>
            <p:cNvSpPr txBox="1">
              <a:spLocks noChangeArrowheads="1"/>
            </p:cNvSpPr>
            <p:nvPr/>
          </p:nvSpPr>
          <p:spPr bwMode="auto">
            <a:xfrm>
              <a:off x="1825" y="2770"/>
              <a:ext cx="336" cy="19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200" dirty="0">
                  <a:solidFill>
                    <a:srgbClr val="000000"/>
                  </a:solidFill>
                  <a:ea typeface="Gulim" pitchFamily="34" charset="-127"/>
                </a:rPr>
                <a:t>R</a:t>
              </a:r>
              <a:r>
                <a:rPr lang="en-US" altLang="zh-CN" sz="1200" baseline="-25000" dirty="0">
                  <a:solidFill>
                    <a:srgbClr val="000000"/>
                  </a:solidFill>
                  <a:ea typeface="Gulim" pitchFamily="34" charset="-127"/>
                </a:rPr>
                <a:t>D</a:t>
              </a:r>
              <a:endParaRPr lang="en-US" altLang="zh-CN" sz="1200" dirty="0">
                <a:solidFill>
                  <a:srgbClr val="000000"/>
                </a:solidFill>
                <a:ea typeface="Gulim" pitchFamily="34" charset="-127"/>
              </a:endParaRPr>
            </a:p>
          </p:txBody>
        </p:sp>
        <p:sp>
          <p:nvSpPr>
            <p:cNvPr id="59" name="Line 172"/>
            <p:cNvSpPr>
              <a:spLocks noChangeShapeType="1"/>
            </p:cNvSpPr>
            <p:nvPr/>
          </p:nvSpPr>
          <p:spPr bwMode="auto">
            <a:xfrm>
              <a:off x="1886" y="2808"/>
              <a:ext cx="1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200">
                <a:solidFill>
                  <a:srgbClr val="000000"/>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7655"/>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299085" y="720090"/>
            <a:ext cx="8929370" cy="2707005"/>
          </a:xfrm>
        </p:spPr>
        <p:txBody>
          <a:bodyPr>
            <a:normAutofit lnSpcReduction="10000"/>
          </a:bodyPr>
          <a:lstStyle/>
          <a:p>
            <a:r>
              <a:rPr lang="zh-CN" altLang="en-US" dirty="0"/>
              <a:t>执行动作：</a:t>
            </a:r>
            <a:endParaRPr lang="en-US" altLang="zh-CN" dirty="0"/>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冻结</a:t>
            </a:r>
            <a:r>
              <a:rPr lang="en-US" altLang="zh-CN" dirty="0">
                <a:solidFill>
                  <a:srgbClr val="EAEAEA"/>
                </a:solidFill>
              </a:rPr>
              <a:t>IF/ID</a:t>
            </a:r>
            <a:r>
              <a:rPr lang="zh-CN" altLang="en-US" dirty="0">
                <a:solidFill>
                  <a:srgbClr val="EAEAEA"/>
                </a:solidFill>
              </a:rPr>
              <a:t>：</a:t>
            </a:r>
            <a:r>
              <a:rPr lang="en-US" altLang="zh-CN" dirty="0">
                <a:solidFill>
                  <a:srgbClr val="EAEAEA"/>
                </a:solidFill>
              </a:rPr>
              <a:t>sub</a:t>
            </a:r>
            <a:r>
              <a:rPr lang="zh-CN" altLang="en-US" dirty="0">
                <a:solidFill>
                  <a:srgbClr val="EAEAEA"/>
                </a:solidFill>
              </a:rPr>
              <a:t>继续被保存</a:t>
            </a:r>
            <a:endParaRPr lang="en-US" altLang="zh-CN" dirty="0">
              <a:solidFill>
                <a:srgbClr val="EAEAEA"/>
              </a:solidFill>
            </a:endParaRPr>
          </a:p>
          <a:p>
            <a:pPr lvl="1"/>
            <a:r>
              <a:rPr lang="en-US" altLang="zh-CN" dirty="0">
                <a:solidFill>
                  <a:srgbClr val="EAEAEA"/>
                </a:solidFill>
                <a:sym typeface="Wingdings 2" panose="05020102010507070707"/>
              </a:rPr>
              <a:t></a:t>
            </a:r>
            <a:r>
              <a:rPr lang="zh-CN" altLang="en-US" dirty="0">
                <a:solidFill>
                  <a:srgbClr val="EAEAEA"/>
                </a:solidFill>
                <a:sym typeface="Wingdings 2" panose="05020102010507070707"/>
              </a:rPr>
              <a:t>清除</a:t>
            </a:r>
            <a:r>
              <a:rPr lang="en-US" altLang="zh-CN" dirty="0">
                <a:solidFill>
                  <a:srgbClr val="EAEAEA"/>
                </a:solidFill>
                <a:sym typeface="Wingdings 2" panose="05020102010507070707"/>
              </a:rPr>
              <a:t>ID/EX</a:t>
            </a:r>
            <a:r>
              <a:rPr lang="zh-CN" altLang="en-US" dirty="0">
                <a:solidFill>
                  <a:srgbClr val="EAEAEA"/>
                </a:solidFill>
                <a:sym typeface="Wingdings 2" panose="05020102010507070707"/>
              </a:rPr>
              <a:t>：</a:t>
            </a:r>
            <a:r>
              <a:rPr lang="zh-CN" altLang="en-US" dirty="0">
                <a:solidFill>
                  <a:srgbClr val="EAEAEA"/>
                </a:solidFill>
              </a:rPr>
              <a:t>指令全为</a:t>
            </a:r>
            <a:r>
              <a:rPr lang="en-US" altLang="zh-CN" dirty="0">
                <a:solidFill>
                  <a:srgbClr val="EAEAEA"/>
                </a:solidFill>
              </a:rPr>
              <a:t>0</a:t>
            </a:r>
            <a:r>
              <a:rPr lang="zh-CN" altLang="en-US" dirty="0">
                <a:solidFill>
                  <a:srgbClr val="EAEAEA"/>
                </a:solidFill>
              </a:rPr>
              <a:t>，等价于插入</a:t>
            </a:r>
            <a:r>
              <a:rPr lang="en-US" altLang="zh-CN" dirty="0" err="1">
                <a:solidFill>
                  <a:srgbClr val="EAEAEA"/>
                </a:solidFill>
              </a:rPr>
              <a:t>NOP</a:t>
            </a:r>
            <a:endParaRPr lang="en-US" altLang="zh-CN" dirty="0">
              <a:solidFill>
                <a:srgbClr val="EAEAEA"/>
              </a:solidFill>
            </a:endParaRPr>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禁止</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：防止</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继续计数，</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应保持不变</a:t>
            </a:r>
            <a:endParaRPr lang="en-US" altLang="zh-CN" dirty="0">
              <a:solidFill>
                <a:srgbClr val="FF0000"/>
              </a:solidFill>
              <a:sym typeface="Wingdings 2" panose="05020102010507070707"/>
            </a:endParaRPr>
          </a:p>
          <a:p>
            <a:r>
              <a:rPr lang="zh-CN" altLang="en-US" dirty="0">
                <a:sym typeface="Wingdings 2" panose="05020102010507070707"/>
              </a:rPr>
              <a:t>数据通路：将</a:t>
            </a:r>
            <a:r>
              <a:rPr lang="en-US" altLang="zh-CN" dirty="0">
                <a:ea typeface="宋体" pitchFamily="2" charset="-122"/>
                <a:sym typeface="Wingdings 2" panose="05020102010507070707"/>
              </a:rPr>
              <a:t>PC</a:t>
            </a:r>
            <a:r>
              <a:rPr lang="zh-CN" altLang="en-US" dirty="0">
                <a:sym typeface="Wingdings 2" panose="05020102010507070707"/>
              </a:rPr>
              <a:t>修改为</a:t>
            </a:r>
            <a:r>
              <a:rPr lang="zh-CN" altLang="en-US" dirty="0">
                <a:solidFill>
                  <a:schemeClr val="accent1"/>
                </a:solidFill>
                <a:sym typeface="Wingdings 2" panose="05020102010507070707"/>
              </a:rPr>
              <a:t>使能</a:t>
            </a:r>
            <a:r>
              <a:rPr lang="zh-CN" altLang="en-US" dirty="0">
                <a:sym typeface="Wingdings 2" panose="05020102010507070707"/>
              </a:rPr>
              <a:t>型寄存器</a:t>
            </a:r>
            <a:endParaRPr lang="en-US" altLang="zh-CN" dirty="0">
              <a:sym typeface="Wingdings 2" panose="05020102010507070707"/>
            </a:endParaRPr>
          </a:p>
          <a:p>
            <a:r>
              <a:rPr lang="zh-CN" altLang="en-US" dirty="0">
                <a:sym typeface="Wingdings 2" panose="05020102010507070707"/>
              </a:rPr>
              <a:t>控制系统：增加</a:t>
            </a:r>
            <a:r>
              <a:rPr lang="en-US" altLang="zh-CN" dirty="0">
                <a:ea typeface="宋体" pitchFamily="2" charset="-122"/>
                <a:sym typeface="Wingdings 2" panose="05020102010507070707"/>
              </a:rPr>
              <a:t> </a:t>
            </a:r>
            <a:r>
              <a:rPr lang="en-US" altLang="zh-CN" dirty="0" err="1">
                <a:solidFill>
                  <a:schemeClr val="accent1"/>
                </a:solidFill>
                <a:ea typeface="宋体" pitchFamily="2" charset="-122"/>
                <a:sym typeface="Wingdings 2" panose="05020102010507070707"/>
              </a:rPr>
              <a:t>PC.en</a:t>
            </a:r>
            <a:r>
              <a:rPr lang="en-US" altLang="zh-CN" dirty="0">
                <a:ea typeface="宋体" pitchFamily="2" charset="-122"/>
                <a:sym typeface="Wingdings 2" panose="05020102010507070707"/>
              </a:rPr>
              <a:t> </a:t>
            </a:r>
            <a:r>
              <a:rPr lang="zh-CN" altLang="en-US" dirty="0">
                <a:sym typeface="Wingdings 2" panose="05020102010507070707"/>
              </a:rPr>
              <a:t>控制信号</a:t>
            </a:r>
            <a:endParaRPr lang="en-US" altLang="zh-CN" dirty="0">
              <a:sym typeface="Wingdings 2" panose="05020102010507070707"/>
            </a:endParaRPr>
          </a:p>
          <a:p>
            <a:pPr lvl="1"/>
            <a:r>
              <a:rPr lang="zh-CN" altLang="en-US" dirty="0">
                <a:ea typeface="宋体" pitchFamily="2" charset="-122"/>
                <a:sym typeface="Wingdings 2" panose="05020102010507070707"/>
              </a:rPr>
              <a:t>当</a:t>
            </a:r>
            <a:r>
              <a:rPr lang="en-US" altLang="zh-CN" dirty="0" err="1">
                <a:ea typeface="宋体" pitchFamily="2" charset="-122"/>
                <a:sym typeface="Wingdings 2" panose="05020102010507070707"/>
              </a:rPr>
              <a:t>PC.en</a:t>
            </a:r>
            <a:r>
              <a:rPr lang="zh-CN" altLang="en-US" dirty="0">
                <a:ea typeface="宋体" pitchFamily="2" charset="-122"/>
                <a:sym typeface="Wingdings 2" panose="05020102010507070707"/>
              </a:rPr>
              <a:t>为</a:t>
            </a:r>
            <a:r>
              <a:rPr lang="en-US" altLang="zh-CN" dirty="0">
                <a:ea typeface="宋体" pitchFamily="2" charset="-122"/>
                <a:sym typeface="Wingdings 2" panose="05020102010507070707"/>
              </a:rPr>
              <a:t>0</a:t>
            </a:r>
            <a:r>
              <a:rPr lang="zh-CN" altLang="en-US" dirty="0">
                <a:ea typeface="宋体" pitchFamily="2" charset="-122"/>
                <a:sym typeface="Wingdings 2" panose="05020102010507070707"/>
              </a:rPr>
              <a:t>时，</a:t>
            </a:r>
            <a:r>
              <a:rPr lang="en-US" altLang="zh-CN" dirty="0">
                <a:ea typeface="宋体" pitchFamily="2" charset="-122"/>
                <a:sym typeface="Wingdings 2" panose="05020102010507070707"/>
              </a:rPr>
              <a:t>PC</a:t>
            </a:r>
            <a:r>
              <a:rPr lang="zh-CN" altLang="en-US" dirty="0">
                <a:ea typeface="宋体" pitchFamily="2" charset="-122"/>
                <a:sym typeface="Wingdings 2" panose="05020102010507070707"/>
              </a:rPr>
              <a:t>在下个</a:t>
            </a:r>
            <a:r>
              <a:rPr lang="en-US" altLang="zh-CN" dirty="0">
                <a:ea typeface="宋体" pitchFamily="2" charset="-122"/>
                <a:sym typeface="Wingdings 2" panose="05020102010507070707"/>
              </a:rPr>
              <a:t>clock</a:t>
            </a:r>
            <a:r>
              <a:rPr lang="zh-CN" altLang="en-US" dirty="0">
                <a:ea typeface="宋体" pitchFamily="2" charset="-122"/>
                <a:sym typeface="Wingdings 2" panose="05020102010507070707"/>
              </a:rPr>
              <a:t>上升沿到来时保持不变</a:t>
            </a:r>
            <a:endParaRPr lang="en-US" altLang="zh-CN" dirty="0"/>
          </a:p>
        </p:txBody>
      </p:sp>
      <p:sp>
        <p:nvSpPr>
          <p:cNvPr id="12" name="椭圆 11"/>
          <p:cNvSpPr/>
          <p:nvPr/>
        </p:nvSpPr>
        <p:spPr>
          <a:xfrm>
            <a:off x="4090703" y="4507942"/>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曲线连接符 12"/>
          <p:cNvCxnSpPr>
            <a:stCxn id="15" idx="4"/>
          </p:cNvCxnSpPr>
          <p:nvPr/>
        </p:nvCxnSpPr>
        <p:spPr>
          <a:xfrm rot="16200000" flipH="1">
            <a:off x="4964132" y="4032954"/>
            <a:ext cx="792973" cy="463929"/>
          </a:xfrm>
          <a:prstGeom prst="curvedConnector3">
            <a:avLst>
              <a:gd name="adj1" fmla="val 50000"/>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89856" y="6209013"/>
            <a:ext cx="2323705" cy="327782"/>
          </a:xfrm>
          <a:prstGeom prst="rect">
            <a:avLst/>
          </a:prstGeom>
          <a:noFill/>
        </p:spPr>
        <p:txBody>
          <a:bodyPr wrap="square" rtlCol="0">
            <a:spAutoFit/>
          </a:bodyPr>
          <a:lstStyle/>
          <a:p>
            <a:pPr>
              <a:buNone/>
            </a:pPr>
            <a:r>
              <a:rPr lang="zh-CN" altLang="en-US" dirty="0">
                <a:latin typeface="黑体" panose="02010609060101010101" pitchFamily="49" charset="-122"/>
                <a:ea typeface="黑体" panose="02010609060101010101" pitchFamily="49" charset="-122"/>
              </a:rPr>
              <a:t>使能型寄存器</a:t>
            </a:r>
          </a:p>
        </p:txBody>
      </p:sp>
      <p:sp>
        <p:nvSpPr>
          <p:cNvPr id="15" name="椭圆 14"/>
          <p:cNvSpPr/>
          <p:nvPr/>
        </p:nvSpPr>
        <p:spPr>
          <a:xfrm>
            <a:off x="4955439" y="3582464"/>
            <a:ext cx="346429" cy="2859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6" descr="f04-41-P374493"/>
          <p:cNvPicPr>
            <a:picLocks noChangeAspect="1" noChangeArrowheads="1"/>
          </p:cNvPicPr>
          <p:nvPr/>
        </p:nvPicPr>
        <p:blipFill>
          <a:blip r:embed="rId2"/>
          <a:srcRect/>
          <a:stretch>
            <a:fillRect/>
          </a:stretch>
        </p:blipFill>
        <p:spPr bwMode="auto">
          <a:xfrm>
            <a:off x="3791744" y="3501008"/>
            <a:ext cx="5760000" cy="2654848"/>
          </a:xfrm>
          <a:prstGeom prst="rect">
            <a:avLst/>
          </a:prstGeom>
          <a:solidFill>
            <a:schemeClr val="bg1"/>
          </a:solidFill>
        </p:spPr>
      </p:pic>
      <p:sp>
        <p:nvSpPr>
          <p:cNvPr id="17" name="椭圆 16"/>
          <p:cNvSpPr/>
          <p:nvPr/>
        </p:nvSpPr>
        <p:spPr>
          <a:xfrm>
            <a:off x="4090702" y="4745103"/>
            <a:ext cx="349113" cy="268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曲线连接符 17"/>
          <p:cNvCxnSpPr>
            <a:stCxn id="17" idx="2"/>
            <a:endCxn id="22" idx="7"/>
          </p:cNvCxnSpPr>
          <p:nvPr/>
        </p:nvCxnSpPr>
        <p:spPr>
          <a:xfrm rot="10800000" flipV="1">
            <a:off x="3173082" y="4879140"/>
            <a:ext cx="917621" cy="250336"/>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Line 32"/>
          <p:cNvSpPr>
            <a:spLocks noChangeShapeType="1"/>
          </p:cNvSpPr>
          <p:nvPr/>
        </p:nvSpPr>
        <p:spPr bwMode="auto">
          <a:xfrm flipV="1">
            <a:off x="4265258" y="4828432"/>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
        <p:nvSpPr>
          <p:cNvPr id="20" name="Rectangle 75"/>
          <p:cNvSpPr/>
          <p:nvPr/>
        </p:nvSpPr>
        <p:spPr>
          <a:xfrm>
            <a:off x="2279193" y="5188047"/>
            <a:ext cx="864000" cy="79208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EN</a:t>
            </a:r>
            <a:endParaRPr lang="en-US" sz="2400" dirty="0">
              <a:solidFill>
                <a:prstClr val="white"/>
              </a:solidFill>
            </a:endParaRPr>
          </a:p>
        </p:txBody>
      </p:sp>
      <p:sp>
        <p:nvSpPr>
          <p:cNvPr id="21" name="Isosceles Triangle 77"/>
          <p:cNvSpPr/>
          <p:nvPr/>
        </p:nvSpPr>
        <p:spPr>
          <a:xfrm>
            <a:off x="2927265" y="5764111"/>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22" name="椭圆 21"/>
          <p:cNvSpPr/>
          <p:nvPr/>
        </p:nvSpPr>
        <p:spPr>
          <a:xfrm>
            <a:off x="2085409" y="4941168"/>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719736" y="5445224"/>
            <a:ext cx="1393825" cy="404495"/>
          </a:xfrm>
          <a:prstGeom prst="rect">
            <a:avLst/>
          </a:prstGeom>
          <a:noFill/>
        </p:spPr>
        <p:txBody>
          <a:bodyPr wrap="none" rtlCol="0">
            <a:spAutoFit/>
          </a:bodyPr>
          <a:lstStyle/>
          <a:p>
            <a:pPr indent="0">
              <a:buNone/>
            </a:pPr>
            <a:r>
              <a:rPr lang="en-US" altLang="zh-CN" sz="2400" b="1" dirty="0" err="1">
                <a:solidFill>
                  <a:srgbClr val="00B050"/>
                </a:solidFill>
                <a:ea typeface="黑体" panose="02010609060101010101" pitchFamily="49" charset="-122"/>
              </a:rPr>
              <a:t>PC.en</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Tree>
    <p:extLst>
      <p:ext uri="{BB962C8B-B14F-4D97-AF65-F5344CB8AC3E}">
        <p14:creationId xmlns:p14="http://schemas.microsoft.com/office/powerpoint/2010/main" val="2504276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0353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466090" y="1222375"/>
            <a:ext cx="4176395" cy="2303145"/>
          </a:xfrm>
          <a:ln>
            <a:noFill/>
          </a:ln>
        </p:spPr>
        <p:txBody>
          <a:bodyPr>
            <a:normAutofit/>
          </a:bodyPr>
          <a:lstStyle/>
          <a:p>
            <a:r>
              <a:rPr lang="en-US" altLang="zh-CN" dirty="0" err="1"/>
              <a:t>lw</a:t>
            </a:r>
            <a:r>
              <a:rPr lang="zh-CN" altLang="en-US" dirty="0"/>
              <a:t>冒险处理示例伪代码</a:t>
            </a:r>
            <a:endParaRPr lang="en-US" altLang="zh-CN" dirty="0"/>
          </a:p>
          <a:p>
            <a:pPr algn="just"/>
            <a:r>
              <a:rPr lang="zh-CN" altLang="en-US" dirty="0"/>
              <a:t>注意：时序关系</a:t>
            </a:r>
            <a:endParaRPr lang="en-US" altLang="zh-CN" dirty="0"/>
          </a:p>
          <a:p>
            <a:pPr lvl="1" algn="just"/>
            <a:r>
              <a:rPr lang="en-US" altLang="zh-CN" dirty="0"/>
              <a:t>NOP</a:t>
            </a:r>
            <a:r>
              <a:rPr lang="zh-CN" altLang="en-US" dirty="0"/>
              <a:t>是在</a:t>
            </a:r>
            <a:r>
              <a:rPr lang="en-US" altLang="zh-CN" dirty="0" err="1"/>
              <a:t>clk3</a:t>
            </a:r>
            <a:r>
              <a:rPr lang="zh-CN" altLang="en-US" dirty="0"/>
              <a:t>上升沿后发生，即寄存器值在</a:t>
            </a:r>
            <a:r>
              <a:rPr lang="en-US" altLang="zh-CN" dirty="0" err="1"/>
              <a:t>clk3</a:t>
            </a:r>
            <a:r>
              <a:rPr lang="zh-CN" altLang="en-US" dirty="0"/>
              <a:t>上升沿到来时发生变化</a:t>
            </a:r>
            <a:r>
              <a:rPr lang="en-US" altLang="zh-CN" dirty="0"/>
              <a:t>(</a:t>
            </a:r>
            <a:r>
              <a:rPr lang="zh-CN" altLang="en-US" dirty="0"/>
              <a:t>或保持不变</a:t>
            </a:r>
            <a:r>
              <a:rPr lang="en-US" altLang="zh-CN" dirty="0"/>
              <a:t>)</a:t>
            </a:r>
            <a:endParaRPr lang="zh-CN" altLang="en-US" dirty="0"/>
          </a:p>
        </p:txBody>
      </p:sp>
      <p:sp>
        <p:nvSpPr>
          <p:cNvPr id="4" name="TextBox 3"/>
          <p:cNvSpPr txBox="1"/>
          <p:nvPr/>
        </p:nvSpPr>
        <p:spPr>
          <a:xfrm>
            <a:off x="5548892" y="1125781"/>
            <a:ext cx="5543550" cy="2276475"/>
          </a:xfrm>
          <a:prstGeom prst="rect">
            <a:avLst/>
          </a:prstGeom>
          <a:noFill/>
          <a:ln w="19050">
            <a:solidFill>
              <a:schemeClr val="tx1"/>
            </a:solidFill>
            <a:prstDash val="lgDash"/>
          </a:ln>
          <a:effectLst/>
        </p:spPr>
        <p:style>
          <a:lnRef idx="1">
            <a:schemeClr val="accent5"/>
          </a:lnRef>
          <a:fillRef idx="3">
            <a:schemeClr val="accent5"/>
          </a:fillRef>
          <a:effectRef idx="2">
            <a:schemeClr val="accent5"/>
          </a:effectRef>
          <a:fontRef idx="minor">
            <a:schemeClr val="lt1"/>
          </a:fontRef>
        </p:style>
        <p:txBody>
          <a:bodyPr wrap="none" rtlCol="0">
            <a:spAutoFit/>
          </a:bodyPr>
          <a:lstStyle/>
          <a:p>
            <a:pPr>
              <a:buNone/>
            </a:pPr>
            <a:r>
              <a:rPr lang="en-US" altLang="zh-CN" sz="2000" b="1" dirty="0">
                <a:solidFill>
                  <a:schemeClr val="tx1"/>
                </a:solidFill>
                <a:latin typeface="Courier New" panose="02070309020205020404" pitchFamily="49" charset="0"/>
                <a:cs typeface="Courier New" panose="02070309020205020404" pitchFamily="49" charset="0"/>
              </a:rPr>
              <a:t>If((ID/</a:t>
            </a:r>
            <a:r>
              <a:rPr lang="en-US" altLang="zh-CN" sz="2000" b="1" dirty="0" err="1">
                <a:solidFill>
                  <a:schemeClr val="tx1"/>
                </a:solidFill>
                <a:latin typeface="Courier New" panose="02070309020205020404" pitchFamily="49" charset="0"/>
                <a:cs typeface="Courier New" panose="02070309020205020404" pitchFamily="49" charset="0"/>
              </a:rPr>
              <a:t>EX.MemRead</a:t>
            </a:r>
            <a:r>
              <a:rPr lang="en-US" altLang="zh-CN" sz="2000" b="1" dirty="0">
                <a:solidFill>
                  <a:schemeClr val="tx1"/>
                </a:solidFill>
                <a:latin typeface="Courier New" panose="02070309020205020404" pitchFamily="49" charset="0"/>
                <a:cs typeface="Courier New" panose="02070309020205020404" pitchFamily="49" charset="0"/>
              </a:rPr>
              <a:t>) &amp; //</a:t>
            </a:r>
            <a:r>
              <a:rPr lang="zh-CN" altLang="en-US" b="1" dirty="0">
                <a:solidFill>
                  <a:schemeClr val="tx1"/>
                </a:solidFill>
                <a:latin typeface="Courier New" panose="02070309020205020404" pitchFamily="49" charset="0"/>
                <a:cs typeface="Courier New" panose="02070309020205020404" pitchFamily="49" charset="0"/>
              </a:rPr>
              <a:t>前一条指令是</a:t>
            </a:r>
            <a:r>
              <a:rPr lang="en-US" altLang="zh-CN" b="1" dirty="0" err="1">
                <a:solidFill>
                  <a:schemeClr val="tx1"/>
                </a:solidFill>
                <a:latin typeface="Courier New" panose="02070309020205020404" pitchFamily="49" charset="0"/>
                <a:cs typeface="Courier New" panose="02070309020205020404" pitchFamily="49" charset="0"/>
              </a:rPr>
              <a:t>lw</a:t>
            </a:r>
            <a:endParaRPr lang="en-US" altLang="zh-CN" b="1" dirty="0">
              <a:solidFill>
                <a:schemeClr val="tx1"/>
              </a:solidFill>
              <a:latin typeface="Courier New" panose="02070309020205020404" pitchFamily="49" charset="0"/>
              <a:cs typeface="Courier New" panose="02070309020205020404" pitchFamily="49" charset="0"/>
            </a:endParaRP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EX.rt</a:t>
            </a:r>
            <a:r>
              <a:rPr lang="en-US" altLang="zh-CN" sz="2000" b="1" dirty="0">
                <a:solidFill>
                  <a:schemeClr val="tx1"/>
                </a:solidFill>
                <a:latin typeface="Courier New" panose="02070309020205020404" pitchFamily="49" charset="0"/>
                <a:cs typeface="Courier New" panose="02070309020205020404" pitchFamily="49" charset="0"/>
              </a:rPr>
              <a:t> == IF/</a:t>
            </a:r>
            <a:r>
              <a:rPr lang="en-US" altLang="zh-CN" sz="2000" b="1" dirty="0" err="1">
                <a:solidFill>
                  <a:schemeClr val="tx1"/>
                </a:solidFill>
                <a:latin typeface="Courier New" panose="02070309020205020404" pitchFamily="49" charset="0"/>
                <a:cs typeface="Courier New" panose="02070309020205020404" pitchFamily="49" charset="0"/>
              </a:rPr>
              <a:t>ID.rs</a:t>
            </a:r>
            <a:r>
              <a:rPr lang="en-US" altLang="zh-CN" sz="2000" b="1" dirty="0">
                <a:solidFill>
                  <a:schemeClr val="tx1"/>
                </a:solidFill>
                <a:latin typeface="Courier New" panose="02070309020205020404" pitchFamily="49" charset="0"/>
                <a:cs typeface="Courier New" panose="02070309020205020404" pitchFamily="49" charset="0"/>
              </a:rPr>
              <a:t>) |</a:t>
            </a: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EX.rt</a:t>
            </a:r>
            <a:r>
              <a:rPr lang="en-US" altLang="zh-CN" sz="2000" b="1" dirty="0">
                <a:solidFill>
                  <a:schemeClr val="tx1"/>
                </a:solidFill>
                <a:latin typeface="Courier New" panose="02070309020205020404" pitchFamily="49" charset="0"/>
                <a:cs typeface="Courier New" panose="02070309020205020404" pitchFamily="49" charset="0"/>
              </a:rPr>
              <a:t> == IF/</a:t>
            </a:r>
            <a:r>
              <a:rPr lang="en-US" altLang="zh-CN" sz="2000" b="1" dirty="0" err="1">
                <a:solidFill>
                  <a:schemeClr val="tx1"/>
                </a:solidFill>
                <a:latin typeface="Courier New" panose="02070309020205020404" pitchFamily="49" charset="0"/>
                <a:cs typeface="Courier New" panose="02070309020205020404" pitchFamily="49" charset="0"/>
              </a:rPr>
              <a:t>ID.rt</a:t>
            </a:r>
            <a:r>
              <a:rPr lang="en-US" altLang="zh-CN" sz="2000" b="1" dirty="0">
                <a:solidFill>
                  <a:schemeClr val="tx1"/>
                </a:solidFill>
                <a:latin typeface="Courier New" panose="02070309020205020404" pitchFamily="49" charset="0"/>
                <a:cs typeface="Courier New" panose="02070309020205020404" pitchFamily="49" charset="0"/>
              </a:rPr>
              <a:t>)))</a:t>
            </a:r>
          </a:p>
          <a:p>
            <a:pPr>
              <a:buNone/>
            </a:pPr>
            <a:r>
              <a:rPr lang="en-US" altLang="zh-CN" sz="2000" b="1" dirty="0">
                <a:solidFill>
                  <a:schemeClr val="tx1"/>
                </a:solidFill>
                <a:latin typeface="Courier New" panose="02070309020205020404" pitchFamily="49" charset="0"/>
                <a:cs typeface="Courier New" panose="02070309020205020404" pitchFamily="49" charset="0"/>
              </a:rPr>
              <a:t>    IF/</a:t>
            </a:r>
            <a:r>
              <a:rPr lang="en-US" altLang="zh-CN" sz="2000" b="1" dirty="0" err="1">
                <a:solidFill>
                  <a:schemeClr val="tx1"/>
                </a:solidFill>
                <a:latin typeface="Courier New" panose="02070309020205020404" pitchFamily="49" charset="0"/>
                <a:cs typeface="Courier New" panose="02070309020205020404" pitchFamily="49" charset="0"/>
              </a:rPr>
              <a:t>ID.en</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禁止</a:t>
            </a:r>
            <a:r>
              <a:rPr lang="en-US" altLang="zh-CN" sz="2000" b="1" dirty="0">
                <a:solidFill>
                  <a:schemeClr val="tx1"/>
                </a:solidFill>
                <a:latin typeface="Courier New" panose="02070309020205020404" pitchFamily="49" charset="0"/>
                <a:cs typeface="Courier New" panose="02070309020205020404" pitchFamily="49" charset="0"/>
              </a:rPr>
              <a:t>(disable)</a:t>
            </a: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EX.clr</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清除</a:t>
            </a:r>
            <a:r>
              <a:rPr lang="en-US" altLang="zh-CN" sz="2000" b="1" dirty="0">
                <a:solidFill>
                  <a:schemeClr val="tx1"/>
                </a:solidFill>
                <a:latin typeface="Courier New" panose="02070309020205020404" pitchFamily="49" charset="0"/>
                <a:cs typeface="Courier New" panose="02070309020205020404" pitchFamily="49" charset="0"/>
              </a:rPr>
              <a:t>(reset)</a:t>
            </a:r>
          </a:p>
          <a:p>
            <a:pPr>
              <a:buNone/>
            </a:pP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err="1">
                <a:solidFill>
                  <a:schemeClr val="tx1"/>
                </a:solidFill>
                <a:latin typeface="Courier New" panose="02070309020205020404" pitchFamily="49" charset="0"/>
                <a:cs typeface="Courier New" panose="02070309020205020404" pitchFamily="49" charset="0"/>
              </a:rPr>
              <a:t>PC.en</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禁止</a:t>
            </a:r>
            <a:r>
              <a:rPr lang="en-US" altLang="zh-CN" sz="2000" b="1" dirty="0">
                <a:solidFill>
                  <a:schemeClr val="tx1"/>
                </a:solidFill>
                <a:latin typeface="Courier New" panose="02070309020205020404" pitchFamily="49" charset="0"/>
                <a:cs typeface="Courier New" panose="02070309020205020404" pitchFamily="49" charset="0"/>
              </a:rPr>
              <a:t>(disable)</a:t>
            </a:r>
          </a:p>
        </p:txBody>
      </p:sp>
      <p:graphicFrame>
        <p:nvGraphicFramePr>
          <p:cNvPr id="31" name="表格 30"/>
          <p:cNvGraphicFramePr>
            <a:graphicFrameLocks noGrp="1"/>
          </p:cNvGraphicFramePr>
          <p:nvPr>
            <p:custDataLst>
              <p:tags r:id="rId1"/>
            </p:custDataLst>
            <p:extLst>
              <p:ext uri="{D42A27DB-BD31-4B8C-83A1-F6EECF244321}">
                <p14:modId xmlns:p14="http://schemas.microsoft.com/office/powerpoint/2010/main" val="1568070837"/>
              </p:ext>
            </p:extLst>
          </p:nvPr>
        </p:nvGraphicFramePr>
        <p:xfrm>
          <a:off x="1701989" y="4237371"/>
          <a:ext cx="8983345" cy="214122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21687">
                  <a:extLst>
                    <a:ext uri="{9D8B030D-6E8A-4147-A177-3AD203B41FA5}">
                      <a16:colId xmlns:a16="http://schemas.microsoft.com/office/drawing/2014/main" val="20003"/>
                    </a:ext>
                  </a:extLst>
                </a:gridCol>
                <a:gridCol w="1003608">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710222">
                  <a:extLst>
                    <a:ext uri="{9D8B030D-6E8A-4147-A177-3AD203B41FA5}">
                      <a16:colId xmlns:a16="http://schemas.microsoft.com/office/drawing/2014/main" val="20006"/>
                    </a:ext>
                  </a:extLst>
                </a:gridCol>
                <a:gridCol w="902678">
                  <a:extLst>
                    <a:ext uri="{9D8B030D-6E8A-4147-A177-3AD203B41FA5}">
                      <a16:colId xmlns:a16="http://schemas.microsoft.com/office/drawing/2014/main" val="20007"/>
                    </a:ext>
                  </a:extLst>
                </a:gridCol>
                <a:gridCol w="93599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RF</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4998">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4998">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4998">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600" b="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4998">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4998">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0035"/>
            <a:ext cx="7010400" cy="371475"/>
          </a:xfrm>
        </p:spPr>
        <p:txBody>
          <a:bodyPr/>
          <a:lstStyle/>
          <a:p>
            <a:r>
              <a:rPr lang="zh-CN" altLang="en-US" dirty="0"/>
              <a:t>存在转发电路</a:t>
            </a:r>
          </a:p>
        </p:txBody>
      </p:sp>
      <p:sp>
        <p:nvSpPr>
          <p:cNvPr id="3" name="内容占位符 2"/>
          <p:cNvSpPr>
            <a:spLocks noGrp="1"/>
          </p:cNvSpPr>
          <p:nvPr>
            <p:ph idx="4294967295"/>
          </p:nvPr>
        </p:nvSpPr>
        <p:spPr>
          <a:xfrm>
            <a:off x="1631504" y="802640"/>
            <a:ext cx="9432925" cy="612775"/>
          </a:xfrm>
        </p:spPr>
        <p:txBody>
          <a:bodyPr>
            <a:normAutofit/>
          </a:bodyPr>
          <a:lstStyle/>
          <a:p>
            <a:r>
              <a:rPr lang="zh-CN" altLang="en-US" dirty="0"/>
              <a:t>如果有转发电路，</a:t>
            </a:r>
            <a:r>
              <a:rPr lang="en-US" altLang="zh-CN" dirty="0" err="1"/>
              <a:t>lw</a:t>
            </a:r>
            <a:r>
              <a:rPr lang="zh-CN" altLang="en-US" dirty="0"/>
              <a:t>指令需要插入几个</a:t>
            </a:r>
            <a:r>
              <a:rPr lang="en-US" altLang="zh-CN" dirty="0"/>
              <a:t>NOP</a:t>
            </a:r>
            <a:r>
              <a:rPr lang="zh-CN" altLang="en-US" dirty="0"/>
              <a:t>指令？</a:t>
            </a:r>
            <a:endParaRPr lang="en-US" altLang="zh-CN" dirty="0"/>
          </a:p>
        </p:txBody>
      </p:sp>
      <p:pic>
        <p:nvPicPr>
          <p:cNvPr id="5" name="Picture 6" descr="f04-54-P374493-bottom"/>
          <p:cNvPicPr>
            <a:picLocks noChangeAspect="1" noChangeArrowheads="1"/>
          </p:cNvPicPr>
          <p:nvPr/>
        </p:nvPicPr>
        <p:blipFill>
          <a:blip r:embed="rId3"/>
          <a:srcRect b="4104"/>
          <a:stretch>
            <a:fillRect/>
          </a:stretch>
        </p:blipFill>
        <p:spPr bwMode="auto">
          <a:xfrm>
            <a:off x="1631504" y="2450350"/>
            <a:ext cx="6264696" cy="4003155"/>
          </a:xfrm>
          <a:prstGeom prst="rect">
            <a:avLst/>
          </a:prstGeom>
          <a:noFill/>
        </p:spPr>
      </p:pic>
      <p:sp>
        <p:nvSpPr>
          <p:cNvPr id="6" name="矩形 5"/>
          <p:cNvSpPr/>
          <p:nvPr/>
        </p:nvSpPr>
        <p:spPr>
          <a:xfrm>
            <a:off x="8698329" y="1664703"/>
            <a:ext cx="2627784" cy="617220"/>
          </a:xfrm>
          <a:prstGeom prst="rect">
            <a:avLst/>
          </a:prstGeom>
        </p:spPr>
        <p:txBody>
          <a:bodyPr wrap="square">
            <a:spAutoFit/>
          </a:bodyPr>
          <a:lstStyle/>
          <a:p>
            <a:pPr indent="0" defTabSz="628650">
              <a:spcBef>
                <a:spcPct val="20000"/>
              </a:spcBef>
              <a:buNone/>
            </a:pPr>
            <a:r>
              <a:rPr lang="en-US" altLang="zh-CN" b="1" dirty="0" err="1">
                <a:latin typeface="Courier New" panose="02070309020205020404" pitchFamily="49" charset="0"/>
                <a:cs typeface="Courier New" panose="02070309020205020404" pitchFamily="49" charset="0"/>
              </a:rPr>
              <a:t>lw</a:t>
            </a:r>
            <a:r>
              <a:rPr lang="en-US" altLang="zh-CN" b="1" dirty="0">
                <a:latin typeface="Courier New" panose="02070309020205020404" pitchFamily="49" charset="0"/>
                <a:cs typeface="Courier New" panose="02070309020205020404" pitchFamily="49" charset="0"/>
              </a:rPr>
              <a:t>	</a:t>
            </a:r>
            <a:r>
              <a:rPr lang="en-US" altLang="zh-CN" b="1" dirty="0">
                <a:solidFill>
                  <a:schemeClr val="accent1"/>
                </a:solidFill>
                <a:latin typeface="Courier New" panose="02070309020205020404" pitchFamily="49" charset="0"/>
                <a:cs typeface="Courier New" panose="02070309020205020404" pitchFamily="49" charset="0"/>
              </a:rPr>
              <a:t>$t2</a:t>
            </a:r>
            <a:r>
              <a:rPr lang="en-US" altLang="zh-CN" b="1" dirty="0">
                <a:latin typeface="Courier New" panose="02070309020205020404" pitchFamily="49" charset="0"/>
                <a:cs typeface="Courier New" panose="02070309020205020404" pitchFamily="49" charset="0"/>
              </a:rPr>
              <a:t>, 4($t0)</a:t>
            </a:r>
          </a:p>
          <a:p>
            <a:pPr indent="0" defTabSz="628650">
              <a:spcBef>
                <a:spcPct val="20000"/>
              </a:spcBef>
              <a:buNone/>
            </a:pPr>
            <a:r>
              <a:rPr lang="en-US" altLang="zh-CN" b="1" dirty="0">
                <a:latin typeface="Courier New" panose="02070309020205020404" pitchFamily="49" charset="0"/>
                <a:cs typeface="Courier New" panose="02070309020205020404" pitchFamily="49" charset="0"/>
              </a:rPr>
              <a:t>add	$t3, $t1, </a:t>
            </a:r>
            <a:r>
              <a:rPr lang="en-US" altLang="zh-CN" b="1" dirty="0">
                <a:solidFill>
                  <a:schemeClr val="accent1"/>
                </a:solidFill>
                <a:latin typeface="Courier New" panose="02070309020205020404" pitchFamily="49" charset="0"/>
                <a:cs typeface="Courier New" panose="02070309020205020404" pitchFamily="49" charset="0"/>
              </a:rPr>
              <a:t>$t2</a:t>
            </a:r>
          </a:p>
        </p:txBody>
      </p:sp>
      <p:sp>
        <p:nvSpPr>
          <p:cNvPr id="8" name="矩形 7"/>
          <p:cNvSpPr/>
          <p:nvPr/>
        </p:nvSpPr>
        <p:spPr>
          <a:xfrm>
            <a:off x="8698329" y="3000825"/>
            <a:ext cx="2627784" cy="919867"/>
          </a:xfrm>
          <a:prstGeom prst="rect">
            <a:avLst/>
          </a:prstGeom>
        </p:spPr>
        <p:txBody>
          <a:bodyPr wrap="square">
            <a:spAutoFit/>
          </a:bodyPr>
          <a:lstStyle/>
          <a:p>
            <a:pPr indent="0" defTabSz="628650">
              <a:spcBef>
                <a:spcPct val="20000"/>
              </a:spcBef>
              <a:buNone/>
            </a:pPr>
            <a:r>
              <a:rPr lang="en-US" altLang="zh-CN" b="1" dirty="0">
                <a:latin typeface="Courier New" panose="02070309020205020404" pitchFamily="49" charset="0"/>
                <a:cs typeface="Courier New" panose="02070309020205020404" pitchFamily="49" charset="0"/>
              </a:rPr>
              <a:t>add	</a:t>
            </a:r>
            <a:r>
              <a:rPr lang="en-US" altLang="zh-CN" b="1" dirty="0">
                <a:solidFill>
                  <a:schemeClr val="accent1"/>
                </a:solidFill>
                <a:latin typeface="Courier New" panose="02070309020205020404" pitchFamily="49" charset="0"/>
                <a:cs typeface="Courier New" panose="02070309020205020404" pitchFamily="49" charset="0"/>
              </a:rPr>
              <a:t>$t2</a:t>
            </a:r>
            <a:r>
              <a:rPr lang="en-US" altLang="zh-CN" b="1" dirty="0">
                <a:latin typeface="Courier New" panose="02070309020205020404" pitchFamily="49" charset="0"/>
                <a:cs typeface="Courier New" panose="02070309020205020404" pitchFamily="49" charset="0"/>
              </a:rPr>
              <a:t>, $t8,$t9</a:t>
            </a:r>
          </a:p>
          <a:p>
            <a:pPr indent="0" defTabSz="628650">
              <a:spcBef>
                <a:spcPct val="20000"/>
              </a:spcBef>
              <a:buNone/>
            </a:pPr>
            <a:r>
              <a:rPr lang="en-US" altLang="zh-CN" b="1" dirty="0">
                <a:latin typeface="Courier New" panose="02070309020205020404" pitchFamily="49" charset="0"/>
                <a:cs typeface="Courier New" panose="02070309020205020404" pitchFamily="49" charset="0"/>
              </a:rPr>
              <a:t>sub	$t3, $t1, </a:t>
            </a:r>
            <a:r>
              <a:rPr lang="en-US" altLang="zh-CN" b="1" dirty="0">
                <a:solidFill>
                  <a:schemeClr val="accent1"/>
                </a:solidFill>
                <a:latin typeface="Courier New" panose="02070309020205020404" pitchFamily="49" charset="0"/>
                <a:cs typeface="Courier New" panose="02070309020205020404" pitchFamily="49" charset="0"/>
              </a:rPr>
              <a:t>$t2</a:t>
            </a:r>
          </a:p>
          <a:p>
            <a:pPr defTabSz="628650">
              <a:spcBef>
                <a:spcPct val="20000"/>
              </a:spcBef>
              <a:buNone/>
            </a:pPr>
            <a:r>
              <a:rPr lang="en-US" altLang="zh-CN" dirty="0">
                <a:latin typeface="Courier New" panose="02070309020205020404" pitchFamily="49" charset="0"/>
                <a:cs typeface="Courier New" panose="02070309020205020404" pitchFamily="49" charset="0"/>
              </a:rPr>
              <a:t>or	$t4, </a:t>
            </a:r>
            <a:r>
              <a:rPr lang="en-US" altLang="zh-CN" dirty="0">
                <a:solidFill>
                  <a:schemeClr val="accent1"/>
                </a:solidFill>
                <a:latin typeface="Courier New" panose="02070309020205020404" pitchFamily="49" charset="0"/>
                <a:cs typeface="Courier New" panose="02070309020205020404" pitchFamily="49" charset="0"/>
              </a:rPr>
              <a:t>$t2</a:t>
            </a:r>
            <a:r>
              <a:rPr lang="en-US" altLang="zh-CN" dirty="0">
                <a:latin typeface="Courier New" panose="02070309020205020404" pitchFamily="49" charset="0"/>
                <a:cs typeface="Courier New" panose="02070309020205020404" pitchFamily="49" charset="0"/>
              </a:rPr>
              <a:t>, $t7</a:t>
            </a:r>
          </a:p>
        </p:txBody>
      </p:sp>
      <p:sp>
        <p:nvSpPr>
          <p:cNvPr id="7" name="TextBox 6"/>
          <p:cNvSpPr txBox="1"/>
          <p:nvPr/>
        </p:nvSpPr>
        <p:spPr>
          <a:xfrm>
            <a:off x="8698012" y="3894698"/>
            <a:ext cx="1137920" cy="326390"/>
          </a:xfrm>
          <a:prstGeom prst="rect">
            <a:avLst/>
          </a:prstGeom>
          <a:noFill/>
        </p:spPr>
        <p:txBody>
          <a:bodyPr wrap="none" rtlCol="0">
            <a:spAutoFit/>
          </a:bodyPr>
          <a:lstStyle/>
          <a:p>
            <a:pPr indent="0">
              <a:buNone/>
            </a:pPr>
            <a:r>
              <a:rPr lang="zh-CN" altLang="en-US" b="1" dirty="0"/>
              <a:t>无需</a:t>
            </a:r>
            <a:r>
              <a:rPr lang="en-US" altLang="zh-CN" b="1" dirty="0"/>
              <a:t>NOP</a:t>
            </a:r>
            <a:endParaRPr lang="zh-CN" altLang="en-US" b="1" dirty="0"/>
          </a:p>
        </p:txBody>
      </p:sp>
      <p:cxnSp>
        <p:nvCxnSpPr>
          <p:cNvPr id="11" name="直接箭头连接符 10"/>
          <p:cNvCxnSpPr>
            <a:stCxn id="14" idx="1"/>
          </p:cNvCxnSpPr>
          <p:nvPr/>
        </p:nvCxnSpPr>
        <p:spPr>
          <a:xfrm flipH="1">
            <a:off x="7896200" y="5542796"/>
            <a:ext cx="801812" cy="4784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688070" y="4542770"/>
            <a:ext cx="2566035" cy="326390"/>
          </a:xfrm>
          <a:prstGeom prst="rect">
            <a:avLst/>
          </a:prstGeom>
          <a:noFill/>
        </p:spPr>
        <p:txBody>
          <a:bodyPr wrap="square" rtlCol="0">
            <a:spAutoFit/>
          </a:bodyPr>
          <a:lstStyle/>
          <a:p>
            <a:pPr indent="0">
              <a:buNone/>
            </a:pPr>
            <a:r>
              <a:rPr lang="zh-CN" altLang="en-US" b="1" dirty="0">
                <a:solidFill>
                  <a:schemeClr val="accent1"/>
                </a:solidFill>
              </a:rPr>
              <a:t>如果没有转发电路？</a:t>
            </a:r>
          </a:p>
        </p:txBody>
      </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817" y="1340768"/>
            <a:ext cx="47339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688288" y="2282210"/>
            <a:ext cx="1035050" cy="326390"/>
          </a:xfrm>
          <a:prstGeom prst="rect">
            <a:avLst/>
          </a:prstGeom>
          <a:noFill/>
        </p:spPr>
        <p:txBody>
          <a:bodyPr wrap="none" rtlCol="0">
            <a:spAutoFit/>
          </a:bodyPr>
          <a:lstStyle/>
          <a:p>
            <a:pPr indent="0">
              <a:buNone/>
            </a:pPr>
            <a:r>
              <a:rPr lang="en-US" altLang="zh-CN" b="1" dirty="0"/>
              <a:t>1</a:t>
            </a:r>
            <a:r>
              <a:rPr lang="zh-CN" altLang="en-US" b="1" dirty="0"/>
              <a:t>个</a:t>
            </a:r>
            <a:r>
              <a:rPr lang="en-US" altLang="zh-CN" b="1" dirty="0"/>
              <a:t>NOP</a:t>
            </a:r>
            <a:endParaRPr lang="zh-CN" altLang="en-US" b="1" dirty="0"/>
          </a:p>
        </p:txBody>
      </p:sp>
      <p:sp>
        <p:nvSpPr>
          <p:cNvPr id="14" name="TextBox 12"/>
          <p:cNvSpPr txBox="1"/>
          <p:nvPr/>
        </p:nvSpPr>
        <p:spPr>
          <a:xfrm>
            <a:off x="8698012" y="5379601"/>
            <a:ext cx="2566035" cy="326390"/>
          </a:xfrm>
          <a:prstGeom prst="rect">
            <a:avLst/>
          </a:prstGeom>
          <a:noFill/>
        </p:spPr>
        <p:txBody>
          <a:bodyPr wrap="square" rtlCol="0">
            <a:spAutoFit/>
          </a:bodyPr>
          <a:lstStyle/>
          <a:p>
            <a:pPr indent="0">
              <a:buNone/>
            </a:pPr>
            <a:r>
              <a:rPr lang="zh-CN" altLang="en-US" b="1" dirty="0">
                <a:solidFill>
                  <a:schemeClr val="accent2"/>
                </a:solidFill>
              </a:rPr>
              <a:t>这条通路为谁而设计？</a:t>
            </a:r>
          </a:p>
        </p:txBody>
      </p:sp>
      <p:cxnSp>
        <p:nvCxnSpPr>
          <p:cNvPr id="16" name="直接箭头连接符 15"/>
          <p:cNvCxnSpPr/>
          <p:nvPr/>
        </p:nvCxnSpPr>
        <p:spPr>
          <a:xfrm flipH="1">
            <a:off x="5591944" y="5479774"/>
            <a:ext cx="3094856" cy="22621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Oval 5"/>
          <p:cNvSpPr>
            <a:spLocks noChangeArrowheads="1"/>
          </p:cNvSpPr>
          <p:nvPr/>
        </p:nvSpPr>
        <p:spPr bwMode="auto">
          <a:xfrm>
            <a:off x="7220001" y="3758193"/>
            <a:ext cx="436532" cy="1038960"/>
          </a:xfrm>
          <a:prstGeom prst="ellipse">
            <a:avLst/>
          </a:prstGeom>
          <a:noFill/>
          <a:ln w="28575">
            <a:solidFill>
              <a:schemeClr val="accent1">
                <a:alpha val="80000"/>
              </a:schemeClr>
            </a:solidFill>
            <a:rou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3" grpId="0"/>
      <p:bldP spid="12" grpId="0"/>
      <p:bldP spid="14"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4294967295"/>
          </p:nvPr>
        </p:nvSpPr>
        <p:spPr>
          <a:xfrm>
            <a:off x="1460500" y="764705"/>
            <a:ext cx="7992745" cy="5711179"/>
          </a:xfrm>
        </p:spPr>
        <p:txBody>
          <a:bodyPr/>
          <a:lstStyle/>
          <a:p>
            <a:pPr>
              <a:spcAft>
                <a:spcPts val="0"/>
              </a:spcAft>
            </a:pPr>
            <a:r>
              <a:rPr lang="zh-CN" altLang="en-US" sz="2000" b="0" dirty="0"/>
              <a:t>各型指令所需的时钟周期数和时间</a:t>
            </a:r>
          </a:p>
          <a:p>
            <a:pPr lvl="1">
              <a:spcBef>
                <a:spcPts val="0"/>
              </a:spcBef>
              <a:spcAft>
                <a:spcPts val="0"/>
              </a:spcAft>
            </a:pPr>
            <a:r>
              <a:rPr lang="en-US" altLang="zh-CN" b="0" dirty="0">
                <a:ea typeface="宋体" panose="02010600030101010101" pitchFamily="2" charset="-122"/>
              </a:rPr>
              <a:t> R</a:t>
            </a:r>
            <a:r>
              <a:rPr lang="zh-CN" altLang="en-US" b="0" dirty="0">
                <a:ea typeface="宋体" panose="02010600030101010101" pitchFamily="2" charset="-122"/>
              </a:rPr>
              <a:t>型指令</a:t>
            </a:r>
            <a:r>
              <a:rPr lang="en-US" altLang="zh-CN" b="0" dirty="0">
                <a:ea typeface="宋体" panose="02010600030101010101" pitchFamily="2" charset="-122"/>
              </a:rPr>
              <a:t>	</a:t>
            </a:r>
            <a:r>
              <a:rPr lang="zh-CN" altLang="en-US" b="0" dirty="0">
                <a:ea typeface="宋体" panose="02010600030101010101" pitchFamily="2" charset="-122"/>
              </a:rPr>
              <a:t>：</a:t>
            </a:r>
            <a:r>
              <a:rPr lang="en-US" altLang="zh-CN" b="0" dirty="0">
                <a:ea typeface="宋体" panose="02010600030101010101" pitchFamily="2" charset="-122"/>
              </a:rPr>
              <a:t>800ps</a:t>
            </a:r>
          </a:p>
          <a:p>
            <a:pPr lvl="1">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lw</a:t>
            </a:r>
            <a:r>
              <a:rPr lang="zh-CN" altLang="en-US" b="0" dirty="0">
                <a:ea typeface="宋体" panose="02010600030101010101" pitchFamily="2" charset="-122"/>
              </a:rPr>
              <a:t>指令</a:t>
            </a:r>
            <a:r>
              <a:rPr lang="en-US" altLang="zh-CN" b="0" dirty="0">
                <a:ea typeface="宋体" panose="02010600030101010101" pitchFamily="2" charset="-122"/>
              </a:rPr>
              <a:t>	</a:t>
            </a:r>
            <a:r>
              <a:rPr lang="zh-CN" altLang="en-US" b="0" dirty="0">
                <a:ea typeface="宋体" panose="02010600030101010101" pitchFamily="2" charset="-122"/>
              </a:rPr>
              <a:t>：</a:t>
            </a:r>
            <a:r>
              <a:rPr lang="en-US" altLang="zh-CN" b="0" dirty="0">
                <a:ea typeface="宋体" panose="02010600030101010101" pitchFamily="2" charset="-122"/>
              </a:rPr>
              <a:t>1000ps</a:t>
            </a:r>
          </a:p>
          <a:p>
            <a:pPr lvl="1">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sw</a:t>
            </a:r>
            <a:r>
              <a:rPr lang="zh-CN" altLang="en-US" b="0" dirty="0">
                <a:ea typeface="宋体" panose="02010600030101010101" pitchFamily="2" charset="-122"/>
              </a:rPr>
              <a:t>指令</a:t>
            </a:r>
            <a:r>
              <a:rPr lang="en-US" altLang="zh-CN" b="0" dirty="0">
                <a:ea typeface="宋体" panose="02010600030101010101" pitchFamily="2" charset="-122"/>
              </a:rPr>
              <a:t>	</a:t>
            </a:r>
            <a:r>
              <a:rPr lang="zh-CN" altLang="en-US" b="0" dirty="0">
                <a:ea typeface="宋体" panose="02010600030101010101" pitchFamily="2" charset="-122"/>
              </a:rPr>
              <a:t>：</a:t>
            </a:r>
            <a:r>
              <a:rPr lang="en-US" altLang="zh-CN" b="0" dirty="0">
                <a:ea typeface="宋体" panose="02010600030101010101" pitchFamily="2" charset="-122"/>
              </a:rPr>
              <a:t>800ps </a:t>
            </a:r>
          </a:p>
          <a:p>
            <a:pPr lvl="1">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beq</a:t>
            </a:r>
            <a:r>
              <a:rPr lang="zh-CN" altLang="en-US" b="0" dirty="0">
                <a:ea typeface="宋体" panose="02010600030101010101" pitchFamily="2" charset="-122"/>
              </a:rPr>
              <a:t>指令</a:t>
            </a:r>
            <a:r>
              <a:rPr lang="en-US" altLang="zh-CN" b="0" dirty="0">
                <a:ea typeface="宋体" panose="02010600030101010101" pitchFamily="2" charset="-122"/>
              </a:rPr>
              <a:t>	</a:t>
            </a:r>
            <a:r>
              <a:rPr lang="zh-CN" altLang="en-US" b="0" dirty="0">
                <a:ea typeface="宋体" panose="02010600030101010101" pitchFamily="2" charset="-122"/>
              </a:rPr>
              <a:t>：</a:t>
            </a:r>
            <a:r>
              <a:rPr lang="en-US" altLang="zh-CN" b="0" dirty="0">
                <a:ea typeface="宋体" panose="02010600030101010101" pitchFamily="2" charset="-122"/>
              </a:rPr>
              <a:t>600ps</a:t>
            </a:r>
          </a:p>
          <a:p>
            <a:pPr lvl="1">
              <a:spcBef>
                <a:spcPts val="0"/>
              </a:spcBef>
              <a:spcAft>
                <a:spcPts val="0"/>
              </a:spcAft>
            </a:pPr>
            <a:r>
              <a:rPr lang="en-US" altLang="zh-CN" b="0" dirty="0">
                <a:ea typeface="宋体" panose="02010600030101010101" pitchFamily="2" charset="-122"/>
              </a:rPr>
              <a:t> j</a:t>
            </a:r>
            <a:r>
              <a:rPr lang="zh-CN" altLang="en-US" b="0" dirty="0">
                <a:ea typeface="宋体" panose="02010600030101010101" pitchFamily="2" charset="-122"/>
              </a:rPr>
              <a:t>指令</a:t>
            </a:r>
            <a:r>
              <a:rPr lang="en-US" altLang="zh-CN" b="0" dirty="0">
                <a:ea typeface="宋体" panose="02010600030101010101" pitchFamily="2" charset="-122"/>
              </a:rPr>
              <a:t>	</a:t>
            </a:r>
            <a:r>
              <a:rPr lang="zh-CN" altLang="en-US" b="0" dirty="0">
                <a:ea typeface="宋体" panose="02010600030101010101" pitchFamily="2" charset="-122"/>
              </a:rPr>
              <a:t>：</a:t>
            </a:r>
            <a:r>
              <a:rPr lang="en-US" altLang="zh-CN" b="0" dirty="0">
                <a:ea typeface="宋体" panose="02010600030101010101" pitchFamily="2" charset="-122"/>
              </a:rPr>
              <a:t>600ps</a:t>
            </a:r>
          </a:p>
          <a:p>
            <a:pPr>
              <a:spcBef>
                <a:spcPts val="0"/>
              </a:spcBef>
              <a:spcAft>
                <a:spcPts val="0"/>
              </a:spcAft>
            </a:pPr>
            <a:r>
              <a:rPr lang="zh-CN" altLang="en-US" sz="2000" b="0" dirty="0"/>
              <a:t>假设指令在程序中出现的频率</a:t>
            </a:r>
          </a:p>
          <a:p>
            <a:pPr lvl="1">
              <a:spcBef>
                <a:spcPts val="0"/>
              </a:spcBef>
              <a:spcAft>
                <a:spcPts val="0"/>
              </a:spcAft>
            </a:pPr>
            <a:r>
              <a:rPr lang="en-US" altLang="zh-CN" b="0" dirty="0"/>
              <a:t> </a:t>
            </a:r>
            <a:r>
              <a:rPr lang="en-US" altLang="zh-CN" b="0" dirty="0" err="1"/>
              <a:t>lw</a:t>
            </a:r>
            <a:r>
              <a:rPr lang="zh-CN" altLang="en-US" b="0" dirty="0"/>
              <a:t>指令</a:t>
            </a:r>
            <a:r>
              <a:rPr lang="en-US" altLang="zh-CN" b="0" dirty="0"/>
              <a:t>	</a:t>
            </a:r>
            <a:r>
              <a:rPr lang="zh-CN" altLang="en-US" b="0" dirty="0"/>
              <a:t>：</a:t>
            </a:r>
            <a:r>
              <a:rPr lang="en-US" altLang="zh-CN" b="0" dirty="0"/>
              <a:t>25%</a:t>
            </a:r>
          </a:p>
          <a:p>
            <a:pPr lvl="1">
              <a:spcBef>
                <a:spcPts val="0"/>
              </a:spcBef>
              <a:spcAft>
                <a:spcPts val="0"/>
              </a:spcAft>
            </a:pPr>
            <a:r>
              <a:rPr lang="en-US" altLang="zh-CN" b="0" dirty="0"/>
              <a:t> </a:t>
            </a:r>
            <a:r>
              <a:rPr lang="en-US" altLang="zh-CN" b="0" dirty="0" err="1"/>
              <a:t>sw</a:t>
            </a:r>
            <a:r>
              <a:rPr lang="zh-CN" altLang="en-US" b="0" dirty="0"/>
              <a:t>指令</a:t>
            </a:r>
            <a:r>
              <a:rPr lang="en-US" altLang="zh-CN" b="0" dirty="0"/>
              <a:t>	</a:t>
            </a:r>
            <a:r>
              <a:rPr lang="zh-CN" altLang="en-US" b="0" dirty="0"/>
              <a:t>：</a:t>
            </a:r>
            <a:r>
              <a:rPr lang="en-US" altLang="zh-CN" b="0" dirty="0"/>
              <a:t>10% </a:t>
            </a:r>
          </a:p>
          <a:p>
            <a:pPr lvl="1">
              <a:spcBef>
                <a:spcPts val="0"/>
              </a:spcBef>
              <a:spcAft>
                <a:spcPts val="0"/>
              </a:spcAft>
            </a:pPr>
            <a:r>
              <a:rPr lang="en-US" altLang="zh-CN" b="0" dirty="0"/>
              <a:t> R</a:t>
            </a:r>
            <a:r>
              <a:rPr lang="zh-CN" altLang="en-US" b="0" dirty="0"/>
              <a:t>型指令</a:t>
            </a:r>
            <a:r>
              <a:rPr lang="en-US" altLang="zh-CN" b="0" dirty="0"/>
              <a:t>	</a:t>
            </a:r>
            <a:r>
              <a:rPr lang="zh-CN" altLang="en-US" b="0" dirty="0"/>
              <a:t>：</a:t>
            </a:r>
            <a:r>
              <a:rPr lang="en-US" altLang="zh-CN" b="0" dirty="0"/>
              <a:t>45%</a:t>
            </a:r>
          </a:p>
          <a:p>
            <a:pPr lvl="1">
              <a:spcBef>
                <a:spcPts val="0"/>
              </a:spcBef>
              <a:spcAft>
                <a:spcPts val="0"/>
              </a:spcAft>
            </a:pPr>
            <a:r>
              <a:rPr lang="en-US" altLang="zh-CN" b="0" dirty="0"/>
              <a:t> </a:t>
            </a:r>
            <a:r>
              <a:rPr lang="en-US" altLang="zh-CN" b="0" dirty="0" err="1"/>
              <a:t>beq</a:t>
            </a:r>
            <a:r>
              <a:rPr lang="zh-CN" altLang="en-US" b="0" dirty="0"/>
              <a:t>指令</a:t>
            </a:r>
            <a:r>
              <a:rPr lang="en-US" altLang="zh-CN" b="0" dirty="0"/>
              <a:t>	</a:t>
            </a:r>
            <a:r>
              <a:rPr lang="zh-CN" altLang="en-US" b="0" dirty="0"/>
              <a:t>：</a:t>
            </a:r>
            <a:r>
              <a:rPr lang="en-US" altLang="zh-CN" b="0" dirty="0"/>
              <a:t>15%</a:t>
            </a:r>
          </a:p>
          <a:p>
            <a:pPr lvl="1">
              <a:spcBef>
                <a:spcPts val="0"/>
              </a:spcBef>
              <a:spcAft>
                <a:spcPts val="0"/>
              </a:spcAft>
            </a:pPr>
            <a:r>
              <a:rPr lang="en-US" altLang="zh-CN" b="0" dirty="0"/>
              <a:t> j</a:t>
            </a:r>
            <a:r>
              <a:rPr lang="zh-CN" altLang="en-US" b="0" dirty="0"/>
              <a:t>指令</a:t>
            </a:r>
            <a:r>
              <a:rPr lang="en-US" altLang="zh-CN" b="0" dirty="0"/>
              <a:t>	</a:t>
            </a:r>
            <a:r>
              <a:rPr lang="zh-CN" altLang="en-US" b="0" dirty="0"/>
              <a:t>：</a:t>
            </a:r>
            <a:r>
              <a:rPr lang="en-US" altLang="zh-CN" b="0" dirty="0"/>
              <a:t>5%</a:t>
            </a:r>
          </a:p>
          <a:p>
            <a:r>
              <a:rPr lang="zh-CN" altLang="en-US" sz="2000" b="0" dirty="0"/>
              <a:t>则一条指令的平均</a:t>
            </a:r>
            <a:r>
              <a:rPr lang="en-US" altLang="zh-CN" sz="2000" b="0" dirty="0"/>
              <a:t>CPI </a:t>
            </a:r>
            <a:r>
              <a:rPr lang="zh-CN" altLang="en-US" sz="2000" dirty="0">
                <a:solidFill>
                  <a:srgbClr val="FF0000"/>
                </a:solidFill>
                <a:ea typeface="宋体" panose="02010600030101010101" pitchFamily="2" charset="-122"/>
              </a:rPr>
              <a:t>（</a:t>
            </a:r>
            <a:r>
              <a:rPr lang="en-US" altLang="zh-CN" sz="2000" dirty="0">
                <a:solidFill>
                  <a:srgbClr val="FF0000"/>
                </a:solidFill>
                <a:ea typeface="宋体" panose="02010600030101010101" pitchFamily="2" charset="-122"/>
              </a:rPr>
              <a:t>C</a:t>
            </a:r>
            <a:r>
              <a:rPr lang="en-US" altLang="zh-CN" sz="2000" dirty="0">
                <a:solidFill>
                  <a:srgbClr val="000000"/>
                </a:solidFill>
                <a:ea typeface="宋体" panose="02010600030101010101" pitchFamily="2" charset="-122"/>
              </a:rPr>
              <a:t>lock cycles </a:t>
            </a:r>
            <a:r>
              <a:rPr lang="en-US" altLang="zh-CN" sz="2000" dirty="0">
                <a:solidFill>
                  <a:srgbClr val="FF0000"/>
                </a:solidFill>
                <a:ea typeface="宋体" panose="02010600030101010101" pitchFamily="2" charset="-122"/>
              </a:rPr>
              <a:t>P</a:t>
            </a:r>
            <a:r>
              <a:rPr lang="en-US" altLang="zh-CN" sz="2000" dirty="0">
                <a:solidFill>
                  <a:srgbClr val="000000"/>
                </a:solidFill>
                <a:ea typeface="宋体" panose="02010600030101010101" pitchFamily="2" charset="-122"/>
              </a:rPr>
              <a:t>er </a:t>
            </a:r>
            <a:r>
              <a:rPr lang="en-US" altLang="zh-CN" sz="2000" dirty="0">
                <a:solidFill>
                  <a:srgbClr val="FF0000"/>
                </a:solidFill>
                <a:ea typeface="宋体" panose="02010600030101010101" pitchFamily="2" charset="-122"/>
              </a:rPr>
              <a:t>I</a:t>
            </a:r>
            <a:r>
              <a:rPr lang="en-US" altLang="zh-CN" sz="2000" dirty="0">
                <a:solidFill>
                  <a:srgbClr val="000000"/>
                </a:solidFill>
                <a:ea typeface="宋体" panose="02010600030101010101" pitchFamily="2" charset="-122"/>
              </a:rPr>
              <a:t>nstruction</a:t>
            </a:r>
            <a:r>
              <a:rPr lang="zh-CN" altLang="en-US" sz="2000" dirty="0">
                <a:solidFill>
                  <a:srgbClr val="FF0000"/>
                </a:solidFill>
                <a:ea typeface="宋体" panose="02010600030101010101" pitchFamily="2" charset="-122"/>
              </a:rPr>
              <a:t>）</a:t>
            </a:r>
            <a:endParaRPr lang="zh-CN" altLang="en-US" b="0" dirty="0"/>
          </a:p>
          <a:p>
            <a:pPr lvl="1"/>
            <a:r>
              <a:rPr lang="en-US" altLang="zh-CN" b="0" dirty="0"/>
              <a:t> 5*25%+4*10%+4*45%+3*15%+3*5% =  </a:t>
            </a:r>
            <a:r>
              <a:rPr lang="en-US" altLang="zh-CN" b="0" dirty="0">
                <a:solidFill>
                  <a:schemeClr val="accent1"/>
                </a:solidFill>
              </a:rPr>
              <a:t>4.05</a:t>
            </a:r>
          </a:p>
          <a:p>
            <a:pPr>
              <a:spcAft>
                <a:spcPts val="0"/>
              </a:spcAft>
            </a:pPr>
            <a:r>
              <a:rPr lang="zh-CN" altLang="en-US" sz="2000" b="0" dirty="0"/>
              <a:t>一条指令的平均执行时间：</a:t>
            </a:r>
          </a:p>
          <a:p>
            <a:pPr lvl="1"/>
            <a:r>
              <a:rPr lang="en-US" altLang="zh-CN" b="0" dirty="0"/>
              <a:t>1000*25%+800*10%+800*45%+600*15%+600*5% = </a:t>
            </a:r>
            <a:r>
              <a:rPr lang="en-US" altLang="zh-CN" b="0" dirty="0">
                <a:solidFill>
                  <a:schemeClr val="accent1"/>
                </a:solidFill>
              </a:rPr>
              <a:t>810ps</a:t>
            </a:r>
            <a:endParaRPr lang="en-US" altLang="zh-CN" b="0" dirty="0">
              <a:solidFill>
                <a:schemeClr val="accent1"/>
              </a:solidFill>
              <a:ea typeface="宋体" panose="02010600030101010101" pitchFamily="2" charset="-122"/>
            </a:endParaRPr>
          </a:p>
        </p:txBody>
      </p:sp>
      <p:sp>
        <p:nvSpPr>
          <p:cNvPr id="2" name="Rectangle 2"/>
          <p:cNvSpPr>
            <a:spLocks noGrp="1" noChangeArrowheads="1"/>
          </p:cNvSpPr>
          <p:nvPr/>
        </p:nvSpPr>
        <p:spPr>
          <a:xfrm>
            <a:off x="191750" y="212090"/>
            <a:ext cx="734441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animEffect transition="in" filter="fade">
                                      <p:cBhvr>
                                        <p:cTn id="7" dur="500"/>
                                        <p:tgtEl>
                                          <p:spTgt spid="32771">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771">
                                            <p:txEl>
                                              <p:pRg st="7" end="7"/>
                                            </p:txEl>
                                          </p:spTgt>
                                        </p:tgtEl>
                                        <p:attrNameLst>
                                          <p:attrName>style.visibility</p:attrName>
                                        </p:attrNameLst>
                                      </p:cBhvr>
                                      <p:to>
                                        <p:strVal val="visible"/>
                                      </p:to>
                                    </p:set>
                                    <p:animEffect transition="in" filter="fade">
                                      <p:cBhvr>
                                        <p:cTn id="10" dur="500"/>
                                        <p:tgtEl>
                                          <p:spTgt spid="32771">
                                            <p:txEl>
                                              <p:pRg st="7"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771">
                                            <p:txEl>
                                              <p:pRg st="8" end="8"/>
                                            </p:txEl>
                                          </p:spTgt>
                                        </p:tgtEl>
                                        <p:attrNameLst>
                                          <p:attrName>style.visibility</p:attrName>
                                        </p:attrNameLst>
                                      </p:cBhvr>
                                      <p:to>
                                        <p:strVal val="visible"/>
                                      </p:to>
                                    </p:set>
                                    <p:animEffect transition="in" filter="fade">
                                      <p:cBhvr>
                                        <p:cTn id="13" dur="500"/>
                                        <p:tgtEl>
                                          <p:spTgt spid="32771">
                                            <p:txEl>
                                              <p:pRg st="8" end="8"/>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771">
                                            <p:txEl>
                                              <p:pRg st="9" end="9"/>
                                            </p:txEl>
                                          </p:spTgt>
                                        </p:tgtEl>
                                        <p:attrNameLst>
                                          <p:attrName>style.visibility</p:attrName>
                                        </p:attrNameLst>
                                      </p:cBhvr>
                                      <p:to>
                                        <p:strVal val="visible"/>
                                      </p:to>
                                    </p:set>
                                    <p:animEffect transition="in" filter="fade">
                                      <p:cBhvr>
                                        <p:cTn id="16" dur="500"/>
                                        <p:tgtEl>
                                          <p:spTgt spid="32771">
                                            <p:txEl>
                                              <p:pRg st="9" end="9"/>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771">
                                            <p:txEl>
                                              <p:pRg st="10" end="10"/>
                                            </p:txEl>
                                          </p:spTgt>
                                        </p:tgtEl>
                                        <p:attrNameLst>
                                          <p:attrName>style.visibility</p:attrName>
                                        </p:attrNameLst>
                                      </p:cBhvr>
                                      <p:to>
                                        <p:strVal val="visible"/>
                                      </p:to>
                                    </p:set>
                                    <p:animEffect transition="in" filter="fade">
                                      <p:cBhvr>
                                        <p:cTn id="19" dur="500"/>
                                        <p:tgtEl>
                                          <p:spTgt spid="32771">
                                            <p:txEl>
                                              <p:pRg st="10" end="1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771">
                                            <p:txEl>
                                              <p:pRg st="11" end="11"/>
                                            </p:txEl>
                                          </p:spTgt>
                                        </p:tgtEl>
                                        <p:attrNameLst>
                                          <p:attrName>style.visibility</p:attrName>
                                        </p:attrNameLst>
                                      </p:cBhvr>
                                      <p:to>
                                        <p:strVal val="visible"/>
                                      </p:to>
                                    </p:set>
                                    <p:animEffect transition="in" filter="fade">
                                      <p:cBhvr>
                                        <p:cTn id="22" dur="500"/>
                                        <p:tgtEl>
                                          <p:spTgt spid="32771">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771">
                                            <p:txEl>
                                              <p:pRg st="12" end="12"/>
                                            </p:txEl>
                                          </p:spTgt>
                                        </p:tgtEl>
                                        <p:attrNameLst>
                                          <p:attrName>style.visibility</p:attrName>
                                        </p:attrNameLst>
                                      </p:cBhvr>
                                      <p:to>
                                        <p:strVal val="visible"/>
                                      </p:to>
                                    </p:set>
                                    <p:animEffect transition="in" filter="fade">
                                      <p:cBhvr>
                                        <p:cTn id="27" dur="500"/>
                                        <p:tgtEl>
                                          <p:spTgt spid="32771">
                                            <p:txEl>
                                              <p:pRg st="12" end="1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771">
                                            <p:txEl>
                                              <p:pRg st="13" end="13"/>
                                            </p:txEl>
                                          </p:spTgt>
                                        </p:tgtEl>
                                        <p:attrNameLst>
                                          <p:attrName>style.visibility</p:attrName>
                                        </p:attrNameLst>
                                      </p:cBhvr>
                                      <p:to>
                                        <p:strVal val="visible"/>
                                      </p:to>
                                    </p:set>
                                    <p:animEffect transition="in" filter="fade">
                                      <p:cBhvr>
                                        <p:cTn id="30" dur="500"/>
                                        <p:tgtEl>
                                          <p:spTgt spid="32771">
                                            <p:txEl>
                                              <p:pRg st="13" end="1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771">
                                            <p:txEl>
                                              <p:pRg st="14" end="14"/>
                                            </p:txEl>
                                          </p:spTgt>
                                        </p:tgtEl>
                                        <p:attrNameLst>
                                          <p:attrName>style.visibility</p:attrName>
                                        </p:attrNameLst>
                                      </p:cBhvr>
                                      <p:to>
                                        <p:strVal val="visible"/>
                                      </p:to>
                                    </p:set>
                                    <p:animEffect transition="in" filter="fade">
                                      <p:cBhvr>
                                        <p:cTn id="35" dur="500"/>
                                        <p:tgtEl>
                                          <p:spTgt spid="32771">
                                            <p:txEl>
                                              <p:pRg st="14" end="1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771">
                                            <p:txEl>
                                              <p:pRg st="15" end="15"/>
                                            </p:txEl>
                                          </p:spTgt>
                                        </p:tgtEl>
                                        <p:attrNameLst>
                                          <p:attrName>style.visibility</p:attrName>
                                        </p:attrNameLst>
                                      </p:cBhvr>
                                      <p:to>
                                        <p:strVal val="visible"/>
                                      </p:to>
                                    </p:set>
                                    <p:animEffect transition="in" filter="fade">
                                      <p:cBhvr>
                                        <p:cTn id="38" dur="500"/>
                                        <p:tgtEl>
                                          <p:spTgt spid="3277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050"/>
            <a:ext cx="7010400" cy="371475"/>
          </a:xfrm>
        </p:spPr>
        <p:txBody>
          <a:bodyPr/>
          <a:lstStyle/>
          <a:p>
            <a:r>
              <a:rPr lang="zh-CN" altLang="en-US" dirty="0"/>
              <a:t>存在转发电路</a:t>
            </a:r>
          </a:p>
        </p:txBody>
      </p:sp>
      <p:pic>
        <p:nvPicPr>
          <p:cNvPr id="5" name="Picture 6" descr="f04-54-P374493-bottom"/>
          <p:cNvPicPr>
            <a:picLocks noChangeAspect="1" noChangeArrowheads="1"/>
          </p:cNvPicPr>
          <p:nvPr/>
        </p:nvPicPr>
        <p:blipFill>
          <a:blip r:embed="rId3"/>
          <a:srcRect b="4104"/>
          <a:stretch>
            <a:fillRect/>
          </a:stretch>
        </p:blipFill>
        <p:spPr bwMode="auto">
          <a:xfrm>
            <a:off x="7076883" y="3140968"/>
            <a:ext cx="4851765" cy="3100288"/>
          </a:xfrm>
          <a:prstGeom prst="rect">
            <a:avLst/>
          </a:prstGeom>
          <a:solidFill>
            <a:schemeClr val="bg1"/>
          </a:solidFill>
        </p:spPr>
      </p:pic>
      <p:sp>
        <p:nvSpPr>
          <p:cNvPr id="10" name="TextBox 9"/>
          <p:cNvSpPr txBox="1"/>
          <p:nvPr/>
        </p:nvSpPr>
        <p:spPr>
          <a:xfrm>
            <a:off x="409928" y="2958688"/>
            <a:ext cx="3131840" cy="326390"/>
          </a:xfrm>
          <a:prstGeom prst="rect">
            <a:avLst/>
          </a:prstGeom>
          <a:noFill/>
        </p:spPr>
        <p:txBody>
          <a:bodyPr wrap="square" rtlCol="0">
            <a:spAutoFit/>
          </a:bodyPr>
          <a:lstStyle/>
          <a:p>
            <a:pPr indent="0">
              <a:buNone/>
            </a:pPr>
            <a:r>
              <a:rPr lang="zh-CN" altLang="en-US" b="1" dirty="0">
                <a:solidFill>
                  <a:schemeClr val="accent1"/>
                </a:solidFill>
                <a:latin typeface="微软雅黑" panose="020B0503020204020204" pitchFamily="34" charset="-122"/>
                <a:ea typeface="微软雅黑" panose="020B0503020204020204" pitchFamily="34" charset="-122"/>
              </a:rPr>
              <a:t>转发控制信号如何产生？</a:t>
            </a:r>
          </a:p>
        </p:txBody>
      </p:sp>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0" y="818869"/>
            <a:ext cx="6775977" cy="19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510540" y="5877272"/>
            <a:ext cx="5690870" cy="671830"/>
          </a:xfrm>
          <a:prstGeom prst="rect">
            <a:avLst/>
          </a:prstGeom>
        </p:spPr>
        <p:txBody>
          <a:bodyPr wrap="square">
            <a:spAutoFit/>
          </a:bodyPr>
          <a:lstStyle/>
          <a:p>
            <a:pPr indent="0">
              <a:buNone/>
            </a:pPr>
            <a:r>
              <a:rPr lang="en-US" altLang="zh-CN" b="1" dirty="0"/>
              <a:t>Q</a:t>
            </a:r>
            <a:r>
              <a:rPr lang="zh-CN" altLang="en-US" b="1" dirty="0"/>
              <a:t>：第二条指令如果是</a:t>
            </a:r>
            <a:r>
              <a:rPr lang="en-US" altLang="zh-CN" b="1" dirty="0"/>
              <a:t>and $12, $5, </a:t>
            </a:r>
            <a:r>
              <a:rPr lang="en-US" altLang="zh-CN" b="1" dirty="0">
                <a:solidFill>
                  <a:srgbClr val="FF0000"/>
                </a:solidFill>
              </a:rPr>
              <a:t>$2</a:t>
            </a:r>
            <a:r>
              <a:rPr lang="zh-CN" altLang="en-US" b="1" dirty="0"/>
              <a:t>呢？ </a:t>
            </a:r>
          </a:p>
          <a:p>
            <a:pPr indent="0">
              <a:buNone/>
            </a:pPr>
            <a:r>
              <a:rPr lang="zh-CN" altLang="en-US" b="1" dirty="0"/>
              <a:t>       第</a:t>
            </a:r>
            <a:r>
              <a:rPr lang="zh-CN" altLang="en-US" b="1" dirty="0">
                <a:solidFill>
                  <a:srgbClr val="FF0000"/>
                </a:solidFill>
              </a:rPr>
              <a:t>三</a:t>
            </a:r>
            <a:r>
              <a:rPr lang="zh-CN" altLang="en-US" b="1" dirty="0"/>
              <a:t>条指令如果是</a:t>
            </a:r>
            <a:r>
              <a:rPr lang="en-US" altLang="zh-CN" b="1" dirty="0"/>
              <a:t>or $13, </a:t>
            </a:r>
            <a:r>
              <a:rPr lang="en-US" altLang="zh-CN" b="1" dirty="0">
                <a:solidFill>
                  <a:srgbClr val="FF0000"/>
                </a:solidFill>
              </a:rPr>
              <a:t>$2</a:t>
            </a:r>
            <a:r>
              <a:rPr lang="en-US" altLang="zh-CN" b="1" dirty="0"/>
              <a:t>, $4</a:t>
            </a:r>
            <a:r>
              <a:rPr lang="zh-CN" altLang="en-US" b="1" dirty="0"/>
              <a:t>呢？</a:t>
            </a:r>
          </a:p>
        </p:txBody>
      </p:sp>
      <p:sp>
        <p:nvSpPr>
          <p:cNvPr id="15" name="矩形 14"/>
          <p:cNvSpPr/>
          <p:nvPr/>
        </p:nvSpPr>
        <p:spPr>
          <a:xfrm>
            <a:off x="532349" y="3284984"/>
            <a:ext cx="5945702" cy="674031"/>
          </a:xfrm>
          <a:prstGeom prst="rect">
            <a:avLst/>
          </a:prstGeom>
        </p:spPr>
        <p:txBody>
          <a:bodyPr wrap="square">
            <a:spAutoFit/>
          </a:bodyPr>
          <a:lstStyle/>
          <a:p>
            <a:pPr marL="285750" indent="-285750">
              <a:buFont typeface="Wingdings" panose="05000000000000000000" pitchFamily="2" charset="2"/>
              <a:buChar char="Ø"/>
            </a:pPr>
            <a:r>
              <a:rPr lang="en-US" altLang="zh-CN" b="1" dirty="0"/>
              <a:t>and </a:t>
            </a:r>
            <a:r>
              <a:rPr lang="zh-CN" altLang="en-US" b="1" dirty="0"/>
              <a:t>指令执行到 </a:t>
            </a:r>
            <a:r>
              <a:rPr lang="en-US" altLang="zh-CN" b="1" dirty="0"/>
              <a:t>EX </a:t>
            </a:r>
            <a:r>
              <a:rPr lang="zh-CN" altLang="en-US" b="1" dirty="0"/>
              <a:t>级；</a:t>
            </a:r>
            <a:r>
              <a:rPr lang="en-US" altLang="zh-CN" b="1" dirty="0"/>
              <a:t>sub </a:t>
            </a:r>
            <a:r>
              <a:rPr lang="zh-CN" altLang="en-US" b="1" dirty="0"/>
              <a:t>指令执行到了 </a:t>
            </a:r>
            <a:r>
              <a:rPr lang="en-US" altLang="zh-CN" b="1" dirty="0"/>
              <a:t>MEM</a:t>
            </a:r>
            <a:r>
              <a:rPr lang="zh-CN" altLang="en-US" b="1" dirty="0"/>
              <a:t>级 </a:t>
            </a:r>
          </a:p>
          <a:p>
            <a:pPr marL="285750" indent="-285750">
              <a:buFont typeface="Wingdings" panose="05000000000000000000" pitchFamily="2" charset="2"/>
              <a:buChar char="Ø"/>
            </a:pPr>
            <a:r>
              <a:rPr lang="en-US" altLang="zh-CN" b="1" dirty="0"/>
              <a:t>sub </a:t>
            </a:r>
            <a:r>
              <a:rPr lang="zh-CN" altLang="en-US" b="1" dirty="0"/>
              <a:t>指令的 </a:t>
            </a:r>
            <a:r>
              <a:rPr lang="en-US" altLang="zh-CN" b="1" dirty="0" err="1"/>
              <a:t>rd</a:t>
            </a:r>
            <a:r>
              <a:rPr lang="en-US" altLang="zh-CN" b="1" dirty="0"/>
              <a:t>    =    and </a:t>
            </a:r>
            <a:r>
              <a:rPr lang="zh-CN" altLang="en-US" b="1" dirty="0"/>
              <a:t>指令的 </a:t>
            </a:r>
            <a:r>
              <a:rPr lang="en-US" altLang="zh-CN" b="1" dirty="0" err="1"/>
              <a:t>rs</a:t>
            </a:r>
            <a:r>
              <a:rPr lang="en-US" altLang="zh-CN" b="1" dirty="0"/>
              <a:t> </a:t>
            </a:r>
            <a:endParaRPr lang="en-US" altLang="zh-CN" b="1" dirty="0">
              <a:solidFill>
                <a:srgbClr val="0070C0"/>
              </a:solidFill>
            </a:endParaRPr>
          </a:p>
        </p:txBody>
      </p:sp>
      <p:cxnSp>
        <p:nvCxnSpPr>
          <p:cNvPr id="9" name="直接箭头连接符 8"/>
          <p:cNvCxnSpPr/>
          <p:nvPr/>
        </p:nvCxnSpPr>
        <p:spPr>
          <a:xfrm flipH="1">
            <a:off x="10200456" y="2958688"/>
            <a:ext cx="360040" cy="100032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11424592" y="5085184"/>
            <a:ext cx="288032" cy="3600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Oval 5"/>
          <p:cNvSpPr>
            <a:spLocks noChangeArrowheads="1"/>
          </p:cNvSpPr>
          <p:nvPr/>
        </p:nvSpPr>
        <p:spPr bwMode="auto">
          <a:xfrm>
            <a:off x="7824192" y="2991811"/>
            <a:ext cx="648072" cy="365181"/>
          </a:xfrm>
          <a:prstGeom prst="ellipse">
            <a:avLst/>
          </a:prstGeom>
          <a:noFill/>
          <a:ln w="28575">
            <a:solidFill>
              <a:schemeClr val="accent1">
                <a:alpha val="80000"/>
              </a:schemeClr>
            </a:solidFill>
            <a:round/>
          </a:ln>
          <a:effectLst/>
        </p:spPr>
        <p:txBody>
          <a:bodyPr wrap="none" anchor="ctr"/>
          <a:lstStyle/>
          <a:p>
            <a:endParaRPr lang="en-US"/>
          </a:p>
        </p:txBody>
      </p:sp>
      <p:sp>
        <p:nvSpPr>
          <p:cNvPr id="14" name="Oval 5"/>
          <p:cNvSpPr>
            <a:spLocks noChangeArrowheads="1"/>
          </p:cNvSpPr>
          <p:nvPr/>
        </p:nvSpPr>
        <p:spPr bwMode="auto">
          <a:xfrm>
            <a:off x="9624392" y="2991811"/>
            <a:ext cx="648072" cy="365181"/>
          </a:xfrm>
          <a:prstGeom prst="ellipse">
            <a:avLst/>
          </a:prstGeom>
          <a:noFill/>
          <a:ln w="28575">
            <a:solidFill>
              <a:schemeClr val="accent1">
                <a:alpha val="80000"/>
              </a:schemeClr>
            </a:solidFill>
            <a:round/>
          </a:ln>
          <a:effectLst/>
        </p:spPr>
        <p:txBody>
          <a:bodyPr wrap="none" anchor="ctr"/>
          <a:lstStyle/>
          <a:p>
            <a:endParaRPr lang="en-US"/>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91" y="4059535"/>
            <a:ext cx="67818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91" y="4869160"/>
            <a:ext cx="67437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1"/>
          <p:cNvSpPr txBox="1"/>
          <p:nvPr/>
        </p:nvSpPr>
        <p:spPr>
          <a:xfrm>
            <a:off x="9645296" y="2695885"/>
            <a:ext cx="556563" cy="327782"/>
          </a:xfrm>
          <a:prstGeom prst="rect">
            <a:avLst/>
          </a:prstGeom>
          <a:noFill/>
        </p:spPr>
        <p:txBody>
          <a:bodyPr wrap="none" rtlCol="0">
            <a:spAutoFit/>
          </a:bodyPr>
          <a:lstStyle/>
          <a:p>
            <a:pPr indent="0">
              <a:buNone/>
            </a:pPr>
            <a:r>
              <a:rPr lang="en-US" altLang="zh-CN" b="0" dirty="0">
                <a:solidFill>
                  <a:srgbClr val="FF0000"/>
                </a:solidFill>
              </a:rPr>
              <a:t>sub</a:t>
            </a:r>
            <a:endParaRPr lang="zh-CN" altLang="en-US" b="0" dirty="0">
              <a:solidFill>
                <a:srgbClr val="FF0000"/>
              </a:solidFill>
            </a:endParaRPr>
          </a:p>
        </p:txBody>
      </p:sp>
      <p:sp>
        <p:nvSpPr>
          <p:cNvPr id="17" name="TextBox 11"/>
          <p:cNvSpPr txBox="1"/>
          <p:nvPr/>
        </p:nvSpPr>
        <p:spPr>
          <a:xfrm>
            <a:off x="7843693" y="2708920"/>
            <a:ext cx="569387" cy="327782"/>
          </a:xfrm>
          <a:prstGeom prst="rect">
            <a:avLst/>
          </a:prstGeom>
          <a:noFill/>
        </p:spPr>
        <p:txBody>
          <a:bodyPr wrap="none" rtlCol="0">
            <a:spAutoFit/>
          </a:bodyPr>
          <a:lstStyle/>
          <a:p>
            <a:pPr indent="0">
              <a:buNone/>
            </a:pPr>
            <a:r>
              <a:rPr lang="en-US" altLang="zh-CN" b="0" dirty="0">
                <a:solidFill>
                  <a:srgbClr val="FF0000"/>
                </a:solidFill>
              </a:rPr>
              <a:t>and</a:t>
            </a:r>
            <a:endParaRPr lang="zh-CN" altLang="en-US" b="0" dirty="0">
              <a:solidFill>
                <a:srgbClr val="FF0000"/>
              </a:solidFill>
            </a:endParaRPr>
          </a:p>
        </p:txBody>
      </p:sp>
      <p:sp>
        <p:nvSpPr>
          <p:cNvPr id="3" name="矩形 2"/>
          <p:cNvSpPr/>
          <p:nvPr/>
        </p:nvSpPr>
        <p:spPr>
          <a:xfrm>
            <a:off x="4907168" y="6228147"/>
            <a:ext cx="1172116" cy="327782"/>
          </a:xfrm>
          <a:prstGeom prst="rect">
            <a:avLst/>
          </a:prstGeom>
        </p:spPr>
        <p:txBody>
          <a:bodyPr wrap="none">
            <a:spAutoFit/>
          </a:bodyPr>
          <a:lstStyle/>
          <a:p>
            <a:pPr>
              <a:buNone/>
            </a:pPr>
            <a:r>
              <a:rPr lang="en-US" altLang="zh-CN" dirty="0">
                <a:solidFill>
                  <a:srgbClr val="063DE8"/>
                </a:solidFill>
              </a:rPr>
              <a:t>MEM/WB</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fade">
                                      <p:cBhvr>
                                        <p:cTn id="12" dur="5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03530"/>
            <a:ext cx="7010400" cy="371475"/>
          </a:xfrm>
        </p:spPr>
        <p:txBody>
          <a:bodyPr/>
          <a:lstStyle/>
          <a:p>
            <a:r>
              <a:rPr lang="zh-CN" altLang="en-US" dirty="0"/>
              <a:t>存在转发电路</a:t>
            </a:r>
          </a:p>
        </p:txBody>
      </p:sp>
      <p:pic>
        <p:nvPicPr>
          <p:cNvPr id="5" name="Picture 6" descr="f04-54-P374493-bottom"/>
          <p:cNvPicPr>
            <a:picLocks noChangeAspect="1" noChangeArrowheads="1"/>
          </p:cNvPicPr>
          <p:nvPr/>
        </p:nvPicPr>
        <p:blipFill>
          <a:blip r:embed="rId3"/>
          <a:srcRect b="4104"/>
          <a:stretch>
            <a:fillRect/>
          </a:stretch>
        </p:blipFill>
        <p:spPr bwMode="auto">
          <a:xfrm>
            <a:off x="2788965" y="3177287"/>
            <a:ext cx="5634409" cy="3600400"/>
          </a:xfrm>
          <a:prstGeom prst="rect">
            <a:avLst/>
          </a:prstGeom>
          <a:solidFill>
            <a:schemeClr val="bg1"/>
          </a:solidFill>
        </p:spPr>
      </p:pic>
      <p:sp>
        <p:nvSpPr>
          <p:cNvPr id="10" name="TextBox 9"/>
          <p:cNvSpPr txBox="1"/>
          <p:nvPr/>
        </p:nvSpPr>
        <p:spPr>
          <a:xfrm>
            <a:off x="1343472" y="841968"/>
            <a:ext cx="3131840" cy="326390"/>
          </a:xfrm>
          <a:prstGeom prst="rect">
            <a:avLst/>
          </a:prstGeom>
          <a:noFill/>
        </p:spPr>
        <p:txBody>
          <a:bodyPr wrap="square" rtlCol="0">
            <a:spAutoFit/>
          </a:bodyPr>
          <a:lstStyle/>
          <a:p>
            <a:pPr indent="0">
              <a:buNone/>
            </a:pPr>
            <a:r>
              <a:rPr lang="zh-CN" altLang="en-US" dirty="0">
                <a:solidFill>
                  <a:schemeClr val="accent1"/>
                </a:solidFill>
                <a:latin typeface="微软雅黑" panose="020B0503020204020204" pitchFamily="34" charset="-122"/>
                <a:ea typeface="微软雅黑" panose="020B0503020204020204" pitchFamily="34" charset="-122"/>
              </a:rPr>
              <a:t>转发控制信号如何产生？</a:t>
            </a:r>
          </a:p>
        </p:txBody>
      </p:sp>
      <p:sp>
        <p:nvSpPr>
          <p:cNvPr id="15" name="矩形 14"/>
          <p:cNvSpPr/>
          <p:nvPr/>
        </p:nvSpPr>
        <p:spPr>
          <a:xfrm>
            <a:off x="2052794" y="1168358"/>
            <a:ext cx="3878317" cy="327782"/>
          </a:xfrm>
          <a:prstGeom prst="rect">
            <a:avLst/>
          </a:prstGeom>
        </p:spPr>
        <p:txBody>
          <a:bodyPr wrap="square">
            <a:spAutoFit/>
          </a:bodyPr>
          <a:lstStyle/>
          <a:p>
            <a:pPr indent="0">
              <a:buNone/>
            </a:pPr>
            <a:r>
              <a:rPr lang="en-US" altLang="zh-CN" b="1" dirty="0">
                <a:solidFill>
                  <a:schemeClr val="accent2"/>
                </a:solidFill>
              </a:rPr>
              <a:t>MEM/WB </a:t>
            </a:r>
            <a:r>
              <a:rPr lang="zh-CN" altLang="en-US" b="1" dirty="0">
                <a:solidFill>
                  <a:schemeClr val="accent2"/>
                </a:solidFill>
              </a:rPr>
              <a:t>怎么处理？</a:t>
            </a:r>
            <a:r>
              <a:rPr lang="en-US" altLang="zh-CN" b="1" dirty="0">
                <a:solidFill>
                  <a:schemeClr val="accent2"/>
                </a:solidFill>
              </a:rPr>
              <a:t> </a:t>
            </a:r>
            <a:endParaRPr lang="zh-CN" altLang="en-US" dirty="0">
              <a:solidFill>
                <a:schemeClr val="accent2"/>
              </a:solidFill>
            </a:endParaRPr>
          </a:p>
        </p:txBody>
      </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680" y="1484784"/>
            <a:ext cx="6221369" cy="1549444"/>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sp>
        <p:nvSpPr>
          <p:cNvPr id="3" name="文本框 2"/>
          <p:cNvSpPr txBox="1"/>
          <p:nvPr/>
        </p:nvSpPr>
        <p:spPr>
          <a:xfrm>
            <a:off x="9264352" y="877870"/>
            <a:ext cx="2030730" cy="1017905"/>
          </a:xfrm>
          <a:prstGeom prst="rect">
            <a:avLst/>
          </a:prstGeom>
          <a:noFill/>
        </p:spPr>
        <p:txBody>
          <a:bodyPr wrap="square" rtlCol="0">
            <a:spAutoFit/>
          </a:bodyPr>
          <a:lstStyle/>
          <a:p>
            <a:pPr indent="0">
              <a:buNone/>
            </a:pPr>
            <a:r>
              <a:rPr lang="en-US" altLang="zh-CN" dirty="0"/>
              <a:t>Sub</a:t>
            </a:r>
            <a:r>
              <a:rPr lang="zh-CN" altLang="en-US" dirty="0"/>
              <a:t> </a:t>
            </a:r>
            <a:r>
              <a:rPr lang="en-US" altLang="zh-CN" dirty="0">
                <a:solidFill>
                  <a:srgbClr val="FF0000"/>
                </a:solidFill>
              </a:rPr>
              <a:t>$2</a:t>
            </a:r>
            <a:r>
              <a:rPr lang="en-US" altLang="zh-CN" dirty="0"/>
              <a:t>, $1, $3</a:t>
            </a:r>
          </a:p>
          <a:p>
            <a:pPr indent="0">
              <a:buNone/>
            </a:pPr>
            <a:r>
              <a:rPr lang="en-US" altLang="zh-CN" dirty="0"/>
              <a:t>Add $7, $8, $9</a:t>
            </a:r>
          </a:p>
          <a:p>
            <a:pPr indent="0">
              <a:buNone/>
            </a:pPr>
            <a:r>
              <a:rPr lang="en-US" altLang="zh-CN" dirty="0"/>
              <a:t>And $12, </a:t>
            </a:r>
            <a:r>
              <a:rPr lang="en-US" altLang="zh-CN" dirty="0">
                <a:solidFill>
                  <a:srgbClr val="FF0000"/>
                </a:solidFill>
              </a:rPr>
              <a:t>$2</a:t>
            </a:r>
            <a:r>
              <a:rPr lang="en-US" altLang="zh-CN" dirty="0"/>
              <a:t>, $5</a:t>
            </a:r>
          </a:p>
        </p:txBody>
      </p:sp>
      <p:cxnSp>
        <p:nvCxnSpPr>
          <p:cNvPr id="8" name="直接箭头连接符 7"/>
          <p:cNvCxnSpPr/>
          <p:nvPr/>
        </p:nvCxnSpPr>
        <p:spPr>
          <a:xfrm flipH="1">
            <a:off x="7968208" y="5805264"/>
            <a:ext cx="720080" cy="3600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Oval 5"/>
          <p:cNvSpPr>
            <a:spLocks noChangeArrowheads="1"/>
          </p:cNvSpPr>
          <p:nvPr/>
        </p:nvSpPr>
        <p:spPr bwMode="auto">
          <a:xfrm>
            <a:off x="3667916" y="3042672"/>
            <a:ext cx="648072" cy="365181"/>
          </a:xfrm>
          <a:prstGeom prst="ellipse">
            <a:avLst/>
          </a:prstGeom>
          <a:noFill/>
          <a:ln w="28575">
            <a:solidFill>
              <a:schemeClr val="accent1">
                <a:alpha val="80000"/>
              </a:schemeClr>
            </a:solidFill>
            <a:round/>
          </a:ln>
          <a:effectLst/>
        </p:spPr>
        <p:txBody>
          <a:bodyPr wrap="none" anchor="ctr"/>
          <a:lstStyle/>
          <a:p>
            <a:endParaRPr lang="en-US"/>
          </a:p>
        </p:txBody>
      </p:sp>
      <p:sp>
        <p:nvSpPr>
          <p:cNvPr id="11" name="Oval 5"/>
          <p:cNvSpPr>
            <a:spLocks noChangeArrowheads="1"/>
          </p:cNvSpPr>
          <p:nvPr/>
        </p:nvSpPr>
        <p:spPr bwMode="auto">
          <a:xfrm>
            <a:off x="7287327" y="3042671"/>
            <a:ext cx="648072" cy="365181"/>
          </a:xfrm>
          <a:prstGeom prst="ellipse">
            <a:avLst/>
          </a:prstGeom>
          <a:noFill/>
          <a:ln w="28575">
            <a:solidFill>
              <a:schemeClr val="accent1">
                <a:alpha val="80000"/>
              </a:schemeClr>
            </a:solidFill>
            <a:rou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21310"/>
            <a:ext cx="7010400" cy="371475"/>
          </a:xfrm>
        </p:spPr>
        <p:txBody>
          <a:bodyPr/>
          <a:lstStyle/>
          <a:p>
            <a:r>
              <a:rPr lang="zh-CN" altLang="en-US" dirty="0"/>
              <a:t>存在转发电路</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3453714"/>
            <a:ext cx="8208912" cy="249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1581371"/>
            <a:ext cx="5722040" cy="1494356"/>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81371"/>
            <a:ext cx="6000178" cy="1494356"/>
          </a:xfrm>
          <a:prstGeom prst="rect">
            <a:avLst/>
          </a:prstGeom>
          <a:noFill/>
          <a:ln w="19050">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9"/>
          <p:cNvSpPr txBox="1"/>
          <p:nvPr/>
        </p:nvSpPr>
        <p:spPr>
          <a:xfrm>
            <a:off x="767408" y="997818"/>
            <a:ext cx="3131840" cy="326390"/>
          </a:xfrm>
          <a:prstGeom prst="rect">
            <a:avLst/>
          </a:prstGeom>
          <a:noFill/>
        </p:spPr>
        <p:txBody>
          <a:bodyPr wrap="square" rtlCol="0">
            <a:spAutoFit/>
          </a:bodyPr>
          <a:lstStyle/>
          <a:p>
            <a:pPr indent="0">
              <a:buNone/>
            </a:pPr>
            <a:r>
              <a:rPr lang="zh-CN" altLang="en-US" dirty="0">
                <a:solidFill>
                  <a:schemeClr val="accent1"/>
                </a:solidFill>
                <a:latin typeface="微软雅黑" panose="020B0503020204020204" pitchFamily="34" charset="-122"/>
                <a:ea typeface="微软雅黑" panose="020B0503020204020204" pitchFamily="34" charset="-122"/>
              </a:rPr>
              <a:t>转发控制信号如何产生？</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704" y="260648"/>
            <a:ext cx="7010400" cy="371475"/>
          </a:xfrm>
        </p:spPr>
        <p:txBody>
          <a:bodyPr/>
          <a:lstStyle/>
          <a:p>
            <a:r>
              <a:rPr lang="zh-CN" altLang="en-US" dirty="0"/>
              <a:t>存在转发电路</a:t>
            </a:r>
          </a:p>
        </p:txBody>
      </p:sp>
      <p:sp>
        <p:nvSpPr>
          <p:cNvPr id="10" name="TextBox 9"/>
          <p:cNvSpPr txBox="1"/>
          <p:nvPr/>
        </p:nvSpPr>
        <p:spPr>
          <a:xfrm>
            <a:off x="479376" y="861328"/>
            <a:ext cx="3131840" cy="326390"/>
          </a:xfrm>
          <a:prstGeom prst="rect">
            <a:avLst/>
          </a:prstGeom>
          <a:noFill/>
        </p:spPr>
        <p:txBody>
          <a:bodyPr wrap="square" rtlCol="0">
            <a:spAutoFit/>
          </a:bodyPr>
          <a:lstStyle/>
          <a:p>
            <a:pPr indent="0">
              <a:buNone/>
            </a:pPr>
            <a:r>
              <a:rPr lang="zh-CN" altLang="en-US" dirty="0">
                <a:solidFill>
                  <a:schemeClr val="accent1"/>
                </a:solidFill>
                <a:latin typeface="微软雅黑" panose="020B0503020204020204" pitchFamily="34" charset="-122"/>
                <a:ea typeface="微软雅黑" panose="020B0503020204020204" pitchFamily="34" charset="-122"/>
              </a:rPr>
              <a:t>转发控制信号如何产生？</a:t>
            </a:r>
          </a:p>
        </p:txBody>
      </p:sp>
      <p:sp>
        <p:nvSpPr>
          <p:cNvPr id="15" name="矩形 14"/>
          <p:cNvSpPr/>
          <p:nvPr/>
        </p:nvSpPr>
        <p:spPr>
          <a:xfrm>
            <a:off x="493590" y="1439133"/>
            <a:ext cx="3878317" cy="1363345"/>
          </a:xfrm>
          <a:prstGeom prst="rect">
            <a:avLst/>
          </a:prstGeom>
        </p:spPr>
        <p:txBody>
          <a:bodyPr wrap="square">
            <a:spAutoFit/>
          </a:bodyPr>
          <a:lstStyle/>
          <a:p>
            <a:pPr>
              <a:buNone/>
            </a:pPr>
            <a:r>
              <a:rPr lang="zh-CN" altLang="en-US" b="1" dirty="0"/>
              <a:t>更复杂的情形</a:t>
            </a:r>
            <a:r>
              <a:rPr lang="zh-CN" altLang="en-US" dirty="0"/>
              <a:t>：</a:t>
            </a:r>
            <a:endParaRPr lang="en-US" altLang="zh-CN" b="1" dirty="0"/>
          </a:p>
          <a:p>
            <a:pPr indent="0">
              <a:buNone/>
            </a:pPr>
            <a:r>
              <a:rPr lang="en-US" altLang="zh-CN" b="1" dirty="0"/>
              <a:t>     add </a:t>
            </a:r>
            <a:r>
              <a:rPr lang="en-US" altLang="zh-CN" b="1" dirty="0">
                <a:solidFill>
                  <a:srgbClr val="FF0000"/>
                </a:solidFill>
              </a:rPr>
              <a:t>$1</a:t>
            </a:r>
            <a:r>
              <a:rPr lang="en-US" altLang="zh-CN" b="1" dirty="0"/>
              <a:t>, $1, $2</a:t>
            </a:r>
          </a:p>
          <a:p>
            <a:pPr indent="0">
              <a:buNone/>
            </a:pPr>
            <a:r>
              <a:rPr lang="en-US" altLang="zh-CN" b="1" dirty="0"/>
              <a:t>     add </a:t>
            </a:r>
            <a:r>
              <a:rPr lang="en-US" altLang="zh-CN" b="1" dirty="0">
                <a:solidFill>
                  <a:srgbClr val="FF0000"/>
                </a:solidFill>
              </a:rPr>
              <a:t>$1</a:t>
            </a:r>
            <a:r>
              <a:rPr lang="en-US" altLang="zh-CN" b="1" dirty="0"/>
              <a:t>, </a:t>
            </a:r>
            <a:r>
              <a:rPr lang="en-US" altLang="zh-CN" b="1" dirty="0">
                <a:solidFill>
                  <a:srgbClr val="FF0000"/>
                </a:solidFill>
              </a:rPr>
              <a:t>$1</a:t>
            </a:r>
            <a:r>
              <a:rPr lang="en-US" altLang="zh-CN" b="1" dirty="0"/>
              <a:t>, $3</a:t>
            </a:r>
          </a:p>
          <a:p>
            <a:pPr indent="0">
              <a:buNone/>
            </a:pPr>
            <a:r>
              <a:rPr lang="en-US" altLang="zh-CN" b="1" dirty="0"/>
              <a:t>     add $1, </a:t>
            </a:r>
            <a:r>
              <a:rPr lang="en-US" altLang="zh-CN" b="1" dirty="0">
                <a:solidFill>
                  <a:srgbClr val="FF0000"/>
                </a:solidFill>
              </a:rPr>
              <a:t>$1</a:t>
            </a:r>
            <a:r>
              <a:rPr lang="en-US" altLang="zh-CN" b="1" dirty="0"/>
              <a:t>, $4</a:t>
            </a:r>
            <a:endParaRPr lang="zh-CN" altLang="en-US" b="1" dirty="0"/>
          </a:p>
        </p:txBody>
      </p:sp>
      <p:sp>
        <p:nvSpPr>
          <p:cNvPr id="3" name="TextBox 2"/>
          <p:cNvSpPr txBox="1"/>
          <p:nvPr/>
        </p:nvSpPr>
        <p:spPr>
          <a:xfrm>
            <a:off x="3250803" y="1581284"/>
            <a:ext cx="2452370" cy="671830"/>
          </a:xfrm>
          <a:prstGeom prst="rect">
            <a:avLst/>
          </a:prstGeom>
          <a:noFill/>
        </p:spPr>
        <p:txBody>
          <a:bodyPr wrap="square" rtlCol="0">
            <a:spAutoFit/>
          </a:bodyPr>
          <a:lstStyle/>
          <a:p>
            <a:pPr indent="0">
              <a:buNone/>
            </a:pPr>
            <a:r>
              <a:rPr lang="en-US" altLang="zh-CN" dirty="0" err="1"/>
              <a:t>lw</a:t>
            </a:r>
            <a:r>
              <a:rPr lang="en-US" altLang="zh-CN" dirty="0"/>
              <a:t>  </a:t>
            </a:r>
            <a:r>
              <a:rPr lang="en-US" altLang="zh-CN" dirty="0">
                <a:solidFill>
                  <a:srgbClr val="FF0000"/>
                </a:solidFill>
              </a:rPr>
              <a:t>$1</a:t>
            </a:r>
            <a:r>
              <a:rPr lang="en-US" altLang="zh-CN" dirty="0"/>
              <a:t>, 0($2)</a:t>
            </a:r>
          </a:p>
          <a:p>
            <a:pPr indent="0">
              <a:buNone/>
            </a:pPr>
            <a:r>
              <a:rPr lang="en-US" altLang="zh-CN" dirty="0" err="1"/>
              <a:t>sw</a:t>
            </a:r>
            <a:r>
              <a:rPr lang="en-US" altLang="zh-CN" dirty="0"/>
              <a:t> </a:t>
            </a:r>
            <a:r>
              <a:rPr lang="en-US" altLang="zh-CN" dirty="0">
                <a:solidFill>
                  <a:srgbClr val="FF0000"/>
                </a:solidFill>
              </a:rPr>
              <a:t>$1</a:t>
            </a:r>
            <a:r>
              <a:rPr lang="en-US" altLang="zh-CN" dirty="0"/>
              <a:t>, 0($3)</a:t>
            </a:r>
            <a:endParaRPr lang="zh-CN" altLang="en-US" dirty="0"/>
          </a:p>
        </p:txBody>
      </p:sp>
      <p:sp>
        <p:nvSpPr>
          <p:cNvPr id="12" name="TextBox 11"/>
          <p:cNvSpPr txBox="1"/>
          <p:nvPr/>
        </p:nvSpPr>
        <p:spPr>
          <a:xfrm>
            <a:off x="4970889" y="1605042"/>
            <a:ext cx="1557159" cy="671830"/>
          </a:xfrm>
          <a:prstGeom prst="rect">
            <a:avLst/>
          </a:prstGeom>
          <a:noFill/>
        </p:spPr>
        <p:txBody>
          <a:bodyPr wrap="square" rtlCol="0">
            <a:spAutoFit/>
          </a:bodyPr>
          <a:lstStyle/>
          <a:p>
            <a:pPr indent="0">
              <a:buNone/>
            </a:pPr>
            <a:r>
              <a:rPr lang="en-US" altLang="zh-CN" dirty="0" err="1"/>
              <a:t>lw</a:t>
            </a:r>
            <a:r>
              <a:rPr lang="en-US" altLang="zh-CN" dirty="0"/>
              <a:t>  </a:t>
            </a:r>
            <a:r>
              <a:rPr lang="en-US" altLang="zh-CN" dirty="0">
                <a:solidFill>
                  <a:srgbClr val="FF0000"/>
                </a:solidFill>
              </a:rPr>
              <a:t>$1</a:t>
            </a:r>
            <a:r>
              <a:rPr lang="en-US" altLang="zh-CN" dirty="0"/>
              <a:t>, 0($2)</a:t>
            </a:r>
          </a:p>
          <a:p>
            <a:pPr indent="0">
              <a:buNone/>
            </a:pPr>
            <a:r>
              <a:rPr lang="en-US" altLang="zh-CN" dirty="0" err="1"/>
              <a:t>sw</a:t>
            </a:r>
            <a:r>
              <a:rPr lang="en-US" altLang="zh-CN" dirty="0"/>
              <a:t> $4, 0(</a:t>
            </a:r>
            <a:r>
              <a:rPr lang="en-US" altLang="zh-CN" dirty="0">
                <a:solidFill>
                  <a:srgbClr val="FF0000"/>
                </a:solidFill>
              </a:rPr>
              <a:t>$1</a:t>
            </a:r>
            <a:r>
              <a:rPr lang="en-US" altLang="zh-CN" dirty="0"/>
              <a:t>)</a:t>
            </a:r>
            <a:endParaRPr lang="zh-CN" altLang="en-US" dirty="0"/>
          </a:p>
        </p:txBody>
      </p:sp>
      <p:sp>
        <p:nvSpPr>
          <p:cNvPr id="13" name="TextBox 12"/>
          <p:cNvSpPr txBox="1"/>
          <p:nvPr/>
        </p:nvSpPr>
        <p:spPr>
          <a:xfrm>
            <a:off x="4037781" y="2325122"/>
            <a:ext cx="1554163" cy="671830"/>
          </a:xfrm>
          <a:prstGeom prst="rect">
            <a:avLst/>
          </a:prstGeom>
          <a:noFill/>
        </p:spPr>
        <p:txBody>
          <a:bodyPr wrap="square" rtlCol="0">
            <a:spAutoFit/>
          </a:bodyPr>
          <a:lstStyle/>
          <a:p>
            <a:pPr indent="0">
              <a:buNone/>
            </a:pPr>
            <a:r>
              <a:rPr lang="en-US" altLang="zh-CN" dirty="0" err="1"/>
              <a:t>lw</a:t>
            </a:r>
            <a:r>
              <a:rPr lang="en-US" altLang="zh-CN" dirty="0"/>
              <a:t>  </a:t>
            </a:r>
            <a:r>
              <a:rPr lang="en-US" altLang="zh-CN" dirty="0">
                <a:solidFill>
                  <a:srgbClr val="FF0000"/>
                </a:solidFill>
              </a:rPr>
              <a:t>$1</a:t>
            </a:r>
            <a:r>
              <a:rPr lang="en-US" altLang="zh-CN" dirty="0"/>
              <a:t>, 0($2)</a:t>
            </a:r>
          </a:p>
          <a:p>
            <a:pPr indent="0">
              <a:buNone/>
            </a:pPr>
            <a:r>
              <a:rPr lang="en-US" altLang="zh-CN" dirty="0" err="1"/>
              <a:t>sw</a:t>
            </a:r>
            <a:r>
              <a:rPr lang="en-US" altLang="zh-CN" dirty="0"/>
              <a:t> </a:t>
            </a:r>
            <a:r>
              <a:rPr lang="en-US" altLang="zh-CN" dirty="0">
                <a:solidFill>
                  <a:srgbClr val="FF0000"/>
                </a:solidFill>
              </a:rPr>
              <a:t>$1</a:t>
            </a:r>
            <a:r>
              <a:rPr lang="en-US" altLang="zh-CN" dirty="0"/>
              <a:t>, 0(</a:t>
            </a:r>
            <a:r>
              <a:rPr lang="en-US" altLang="zh-CN" dirty="0">
                <a:solidFill>
                  <a:srgbClr val="FF0000"/>
                </a:solidFill>
              </a:rPr>
              <a:t>$1</a:t>
            </a:r>
            <a:r>
              <a:rPr lang="en-US" altLang="zh-CN" dirty="0"/>
              <a:t>)</a:t>
            </a:r>
            <a:endParaRPr lang="zh-CN" alt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3561168"/>
            <a:ext cx="7505154" cy="304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descr="f04-54-P374493-bottom"/>
          <p:cNvPicPr>
            <a:picLocks noChangeAspect="1" noChangeArrowheads="1"/>
          </p:cNvPicPr>
          <p:nvPr/>
        </p:nvPicPr>
        <p:blipFill>
          <a:blip r:embed="rId4"/>
          <a:srcRect b="4104"/>
          <a:stretch>
            <a:fillRect/>
          </a:stretch>
        </p:blipFill>
        <p:spPr bwMode="auto">
          <a:xfrm>
            <a:off x="7082137" y="994518"/>
            <a:ext cx="4485946" cy="2866530"/>
          </a:xfrm>
          <a:prstGeom prst="rect">
            <a:avLst/>
          </a:prstGeom>
          <a:solidFill>
            <a:schemeClr val="bg1"/>
          </a:solidFill>
        </p:spPr>
      </p:pic>
      <p:sp>
        <p:nvSpPr>
          <p:cNvPr id="4" name="圆角矩形标注 3"/>
          <p:cNvSpPr/>
          <p:nvPr/>
        </p:nvSpPr>
        <p:spPr bwMode="auto">
          <a:xfrm>
            <a:off x="4583832" y="3358275"/>
            <a:ext cx="826924" cy="405785"/>
          </a:xfrm>
          <a:prstGeom prst="wedgeRoundRectCallout">
            <a:avLst>
              <a:gd name="adj1" fmla="val -54487"/>
              <a:gd name="adj2" fmla="val 229056"/>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en-US" altLang="zh-CN" dirty="0">
                <a:solidFill>
                  <a:srgbClr val="FF0000"/>
                </a:solidFill>
                <a:latin typeface="Courier New" panose="02070309020205020404" pitchFamily="49" charset="0"/>
              </a:rPr>
              <a:t>=</a:t>
            </a:r>
            <a:endParaRPr lang="zh-CN" altLang="en-US" dirty="0">
              <a:solidFill>
                <a:srgbClr val="FF0000"/>
              </a:solidFill>
              <a:latin typeface="Courier New" panose="02070309020205020404" pitchFamily="49" charset="0"/>
            </a:endParaRPr>
          </a:p>
        </p:txBody>
      </p:sp>
      <p:sp>
        <p:nvSpPr>
          <p:cNvPr id="11" name="圆角矩形标注 10"/>
          <p:cNvSpPr/>
          <p:nvPr/>
        </p:nvSpPr>
        <p:spPr bwMode="auto">
          <a:xfrm>
            <a:off x="4583832" y="5013176"/>
            <a:ext cx="826924" cy="405785"/>
          </a:xfrm>
          <a:prstGeom prst="wedgeRoundRectCallout">
            <a:avLst>
              <a:gd name="adj1" fmla="val -54487"/>
              <a:gd name="adj2" fmla="val 229056"/>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en-US" altLang="zh-CN" dirty="0">
                <a:solidFill>
                  <a:srgbClr val="FF0000"/>
                </a:solidFill>
                <a:latin typeface="Courier New" panose="02070309020205020404" pitchFamily="49" charset="0"/>
              </a:rPr>
              <a:t>=</a:t>
            </a:r>
            <a:endParaRPr lang="zh-CN" altLang="en-US" dirty="0">
              <a:solidFill>
                <a:srgbClr val="FF0000"/>
              </a:solidFill>
              <a:latin typeface="Courier New" panose="02070309020205020404" pitchFamily="49" charset="0"/>
            </a:endParaRPr>
          </a:p>
        </p:txBody>
      </p:sp>
      <p:sp>
        <p:nvSpPr>
          <p:cNvPr id="16" name="Oval 5"/>
          <p:cNvSpPr>
            <a:spLocks noChangeArrowheads="1"/>
          </p:cNvSpPr>
          <p:nvPr/>
        </p:nvSpPr>
        <p:spPr bwMode="auto">
          <a:xfrm>
            <a:off x="10632504" y="871082"/>
            <a:ext cx="648072" cy="365181"/>
          </a:xfrm>
          <a:prstGeom prst="ellipse">
            <a:avLst/>
          </a:prstGeom>
          <a:noFill/>
          <a:ln w="28575">
            <a:solidFill>
              <a:schemeClr val="accent1">
                <a:alpha val="80000"/>
              </a:schemeClr>
            </a:solidFill>
            <a:round/>
          </a:ln>
          <a:effectLst/>
        </p:spPr>
        <p:txBody>
          <a:bodyPr wrap="none" anchor="ctr"/>
          <a:lstStyle/>
          <a:p>
            <a:endParaRPr lang="en-US"/>
          </a:p>
        </p:txBody>
      </p:sp>
      <p:sp>
        <p:nvSpPr>
          <p:cNvPr id="17" name="圆角矩形标注 16"/>
          <p:cNvSpPr/>
          <p:nvPr/>
        </p:nvSpPr>
        <p:spPr bwMode="auto">
          <a:xfrm>
            <a:off x="1620922" y="3053893"/>
            <a:ext cx="1666766" cy="405785"/>
          </a:xfrm>
          <a:prstGeom prst="wedgeRoundRectCallout">
            <a:avLst>
              <a:gd name="adj1" fmla="val -30591"/>
              <a:gd name="adj2" fmla="val -128737"/>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从</a:t>
            </a:r>
            <a:r>
              <a:rPr lang="zh-CN" altLang="en-US" dirty="0" smtClean="0">
                <a:solidFill>
                  <a:srgbClr val="FF0000"/>
                </a:solidFill>
                <a:latin typeface="Courier New" panose="02070309020205020404" pitchFamily="49" charset="0"/>
              </a:rPr>
              <a:t>哪里转发？</a:t>
            </a:r>
            <a:endParaRPr lang="zh-CN" altLang="en-US" dirty="0">
              <a:solidFill>
                <a:srgbClr val="FF0000"/>
              </a:solidFill>
              <a:latin typeface="Courier New" panose="02070309020205020404" pitchFamily="49" charset="0"/>
            </a:endParaRPr>
          </a:p>
        </p:txBody>
      </p:sp>
      <p:sp>
        <p:nvSpPr>
          <p:cNvPr id="18" name="圆角矩形标注 17"/>
          <p:cNvSpPr/>
          <p:nvPr/>
        </p:nvSpPr>
        <p:spPr bwMode="auto">
          <a:xfrm>
            <a:off x="4020636" y="832735"/>
            <a:ext cx="2147371" cy="405785"/>
          </a:xfrm>
          <a:prstGeom prst="wedgeRoundRectCallout">
            <a:avLst>
              <a:gd name="adj1" fmla="val -49017"/>
              <a:gd name="adj2" fmla="val 120686"/>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smtClean="0">
                <a:solidFill>
                  <a:srgbClr val="FF0000"/>
                </a:solidFill>
                <a:latin typeface="Courier New" panose="02070309020205020404" pitchFamily="49" charset="0"/>
              </a:rPr>
              <a:t>可以增加新的旁路</a:t>
            </a:r>
            <a:endParaRPr lang="zh-CN" altLang="en-US" dirty="0">
              <a:solidFill>
                <a:srgbClr val="FF0000"/>
              </a:solidFill>
              <a:latin typeface="Courier New" panose="02070309020205020404" pitchFamily="49" charset="0"/>
            </a:endParaRPr>
          </a:p>
        </p:txBody>
      </p:sp>
    </p:spTree>
    <p:extLst>
      <p:ext uri="{BB962C8B-B14F-4D97-AF65-F5344CB8AC3E}">
        <p14:creationId xmlns:p14="http://schemas.microsoft.com/office/powerpoint/2010/main" val="25709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4" grpId="0" animBg="1"/>
      <p:bldP spid="11" grpId="0" animBg="1"/>
      <p:bldP spid="16" grpId="0" animBg="1"/>
      <p:bldP spid="17"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704" y="303530"/>
            <a:ext cx="7010400" cy="371475"/>
          </a:xfrm>
        </p:spPr>
        <p:txBody>
          <a:bodyPr/>
          <a:lstStyle/>
          <a:p>
            <a:r>
              <a:rPr lang="zh-CN" altLang="en-US" dirty="0"/>
              <a:t>存在转发电路</a:t>
            </a:r>
          </a:p>
        </p:txBody>
      </p:sp>
      <p:sp>
        <p:nvSpPr>
          <p:cNvPr id="3" name="矩形 2"/>
          <p:cNvSpPr/>
          <p:nvPr/>
        </p:nvSpPr>
        <p:spPr>
          <a:xfrm>
            <a:off x="2966722" y="6021288"/>
            <a:ext cx="5793574" cy="406265"/>
          </a:xfrm>
          <a:prstGeom prst="rect">
            <a:avLst/>
          </a:prstGeom>
        </p:spPr>
        <p:txBody>
          <a:bodyPr wrap="none">
            <a:spAutoFit/>
          </a:bodyPr>
          <a:lstStyle/>
          <a:p>
            <a:pPr indent="0">
              <a:buNone/>
            </a:pPr>
            <a:r>
              <a:rPr lang="zh-CN" altLang="en-US" sz="2400" b="1" dirty="0">
                <a:solidFill>
                  <a:schemeClr val="accent2"/>
                </a:solidFill>
              </a:rPr>
              <a:t>具备旁路转发功能的数据通路 </a:t>
            </a:r>
            <a:r>
              <a:rPr lang="en-US" altLang="zh-CN" sz="2400" b="1" dirty="0">
                <a:solidFill>
                  <a:schemeClr val="accent2"/>
                </a:solidFill>
              </a:rPr>
              <a:t>+ </a:t>
            </a:r>
            <a:r>
              <a:rPr lang="zh-CN" altLang="en-US" sz="2400" b="1" dirty="0">
                <a:solidFill>
                  <a:schemeClr val="accent2"/>
                </a:solidFill>
              </a:rPr>
              <a:t>控制信号</a:t>
            </a:r>
          </a:p>
        </p:txBody>
      </p:sp>
      <p:pic>
        <p:nvPicPr>
          <p:cNvPr id="11" name="图片 10"/>
          <p:cNvPicPr>
            <a:picLocks noChangeAspect="1"/>
          </p:cNvPicPr>
          <p:nvPr/>
        </p:nvPicPr>
        <p:blipFill>
          <a:blip r:embed="rId3">
            <a:lum/>
          </a:blip>
          <a:stretch>
            <a:fillRect/>
          </a:stretch>
        </p:blipFill>
        <p:spPr>
          <a:xfrm>
            <a:off x="1631504" y="836712"/>
            <a:ext cx="8806501" cy="4988001"/>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704" y="283210"/>
            <a:ext cx="7010400" cy="371475"/>
          </a:xfrm>
        </p:spPr>
        <p:txBody>
          <a:bodyPr/>
          <a:lstStyle/>
          <a:p>
            <a:r>
              <a:rPr lang="zh-CN" altLang="en-US" dirty="0"/>
              <a:t>存在转发电路</a:t>
            </a:r>
          </a:p>
        </p:txBody>
      </p:sp>
      <p:sp>
        <p:nvSpPr>
          <p:cNvPr id="3" name="矩形 2"/>
          <p:cNvSpPr/>
          <p:nvPr/>
        </p:nvSpPr>
        <p:spPr>
          <a:xfrm>
            <a:off x="2855640" y="6068410"/>
            <a:ext cx="6552728" cy="738664"/>
          </a:xfrm>
          <a:prstGeom prst="rect">
            <a:avLst/>
          </a:prstGeom>
        </p:spPr>
        <p:txBody>
          <a:bodyPr wrap="square">
            <a:spAutoFit/>
          </a:bodyPr>
          <a:lstStyle/>
          <a:p>
            <a:pPr indent="0">
              <a:buNone/>
            </a:pPr>
            <a:r>
              <a:rPr lang="zh-CN" altLang="en-US" sz="2000" b="1" dirty="0">
                <a:solidFill>
                  <a:schemeClr val="accent2"/>
                </a:solidFill>
              </a:rPr>
              <a:t>增加了</a:t>
            </a:r>
            <a:r>
              <a:rPr lang="en-US" altLang="zh-CN" sz="2000" b="1" dirty="0" err="1">
                <a:solidFill>
                  <a:schemeClr val="accent2"/>
                </a:solidFill>
              </a:rPr>
              <a:t>ALUSrc</a:t>
            </a:r>
            <a:r>
              <a:rPr lang="zh-CN" altLang="en-US" sz="2000" b="1" dirty="0">
                <a:solidFill>
                  <a:schemeClr val="accent2"/>
                </a:solidFill>
              </a:rPr>
              <a:t>选择，具备旁路转发功能的数据通路。</a:t>
            </a:r>
            <a:endParaRPr lang="en-US" altLang="zh-CN" sz="2000" b="1" dirty="0">
              <a:solidFill>
                <a:schemeClr val="accent2"/>
              </a:solidFill>
            </a:endParaRPr>
          </a:p>
          <a:p>
            <a:pPr indent="0">
              <a:buNone/>
            </a:pPr>
            <a:r>
              <a:rPr lang="en-US" altLang="zh-CN" sz="2000" b="1" dirty="0">
                <a:solidFill>
                  <a:schemeClr val="accent2"/>
                </a:solidFill>
              </a:rPr>
              <a:t>RT MUX</a:t>
            </a:r>
            <a:r>
              <a:rPr lang="zh-CN" altLang="en-US" sz="2000" b="1" dirty="0">
                <a:solidFill>
                  <a:schemeClr val="accent2"/>
                </a:solidFill>
              </a:rPr>
              <a:t>是否可以合成一个四输入的</a:t>
            </a:r>
            <a:r>
              <a:rPr lang="en-US" altLang="zh-CN" sz="2000" b="1" dirty="0">
                <a:solidFill>
                  <a:schemeClr val="accent2"/>
                </a:solidFill>
              </a:rPr>
              <a:t>MUX</a:t>
            </a:r>
            <a:r>
              <a:rPr lang="zh-CN" altLang="en-US" sz="2000" b="1" dirty="0">
                <a:solidFill>
                  <a:schemeClr val="accent2"/>
                </a:solidFill>
              </a:rPr>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93" y="742468"/>
            <a:ext cx="8226616" cy="527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标注 3"/>
          <p:cNvSpPr/>
          <p:nvPr/>
        </p:nvSpPr>
        <p:spPr bwMode="auto">
          <a:xfrm>
            <a:off x="2567608" y="3933056"/>
            <a:ext cx="792088" cy="407162"/>
          </a:xfrm>
          <a:prstGeom prst="wedgeRoundRectCallout">
            <a:avLst>
              <a:gd name="adj1" fmla="val 217579"/>
              <a:gd name="adj2" fmla="val -191372"/>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en-US" altLang="zh-CN" dirty="0" err="1">
                <a:latin typeface="Courier New" panose="02070309020205020404" pitchFamily="49" charset="0"/>
              </a:rPr>
              <a:t>rt</a:t>
            </a:r>
            <a:endParaRPr lang="zh-CN" altLang="en-US" dirty="0">
              <a:latin typeface="Courier New" panose="02070309020205020404" pitchFamily="49" charset="0"/>
            </a:endParaRPr>
          </a:p>
        </p:txBody>
      </p:sp>
      <p:sp>
        <p:nvSpPr>
          <p:cNvPr id="6" name="圆角矩形标注 5"/>
          <p:cNvSpPr/>
          <p:nvPr/>
        </p:nvSpPr>
        <p:spPr bwMode="auto">
          <a:xfrm>
            <a:off x="5292824" y="3929480"/>
            <a:ext cx="1811288" cy="405785"/>
          </a:xfrm>
          <a:prstGeom prst="wedgeRoundRectCallout">
            <a:avLst>
              <a:gd name="adj1" fmla="val -35258"/>
              <a:gd name="adj2" fmla="val -176601"/>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en-US" altLang="zh-CN" dirty="0" err="1">
                <a:latin typeface="Courier New" panose="02070309020205020404" pitchFamily="49" charset="0"/>
              </a:rPr>
              <a:t>rt</a:t>
            </a:r>
            <a:r>
              <a:rPr lang="en-US" altLang="zh-CN" dirty="0">
                <a:latin typeface="Courier New" panose="02070309020205020404" pitchFamily="49" charset="0"/>
              </a:rPr>
              <a:t> </a:t>
            </a:r>
            <a:r>
              <a:rPr lang="en-US" altLang="zh-CN" dirty="0" err="1">
                <a:latin typeface="Courier New" panose="02070309020205020404" pitchFamily="49" charset="0"/>
              </a:rPr>
              <a:t>vs</a:t>
            </a:r>
            <a:r>
              <a:rPr lang="en-US" altLang="zh-CN" dirty="0">
                <a:latin typeface="Courier New" panose="02070309020205020404" pitchFamily="49" charset="0"/>
              </a:rPr>
              <a:t> imm32</a:t>
            </a:r>
            <a:endParaRPr lang="zh-CN" altLang="en-US" dirty="0">
              <a:latin typeface="Courier New" panose="02070309020205020404" pitchFamily="49" charset="0"/>
            </a:endParaRPr>
          </a:p>
        </p:txBody>
      </p:sp>
      <p:sp>
        <p:nvSpPr>
          <p:cNvPr id="7" name="椭圆 6"/>
          <p:cNvSpPr/>
          <p:nvPr/>
        </p:nvSpPr>
        <p:spPr>
          <a:xfrm>
            <a:off x="5121626" y="3356992"/>
            <a:ext cx="2558549" cy="2311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p:cNvSpPr/>
          <p:nvPr/>
        </p:nvSpPr>
        <p:spPr>
          <a:xfrm>
            <a:off x="5807968" y="3605274"/>
            <a:ext cx="1317990" cy="327782"/>
          </a:xfrm>
          <a:prstGeom prst="rect">
            <a:avLst/>
          </a:prstGeom>
        </p:spPr>
        <p:txBody>
          <a:bodyPr wrap="none">
            <a:spAutoFit/>
          </a:bodyPr>
          <a:lstStyle/>
          <a:p>
            <a:pPr>
              <a:buNone/>
            </a:pPr>
            <a:r>
              <a:rPr lang="en-US" altLang="zh-CN" dirty="0">
                <a:solidFill>
                  <a:srgbClr val="FF0000"/>
                </a:solidFill>
              </a:rPr>
              <a:t>SW </a:t>
            </a:r>
            <a:r>
              <a:rPr lang="zh-CN" altLang="en-US" dirty="0">
                <a:solidFill>
                  <a:srgbClr val="FF0000"/>
                </a:solidFill>
              </a:rPr>
              <a:t>指令？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3712" y="249213"/>
            <a:ext cx="7010400" cy="371475"/>
          </a:xfrm>
        </p:spPr>
        <p:txBody>
          <a:bodyPr/>
          <a:lstStyle/>
          <a:p>
            <a:r>
              <a:rPr lang="zh-CN" altLang="en-US" b="1" dirty="0"/>
              <a:t>带有控制信号的流水线</a:t>
            </a:r>
            <a:r>
              <a:rPr lang="en-US" altLang="zh-CN" b="1" dirty="0"/>
              <a:t>CPU</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263352" y="908720"/>
            <a:ext cx="8981979" cy="5472608"/>
          </a:xfrm>
          <a:prstGeom prst="rect">
            <a:avLst/>
          </a:prstGeom>
        </p:spPr>
      </p:pic>
      <p:pic>
        <p:nvPicPr>
          <p:cNvPr id="4" name="图片 3"/>
          <p:cNvPicPr>
            <a:picLocks noChangeAspect="1"/>
          </p:cNvPicPr>
          <p:nvPr/>
        </p:nvPicPr>
        <p:blipFill>
          <a:blip r:embed="rId3">
            <a:lum bright="-20000" contrast="40000"/>
          </a:blip>
          <a:stretch>
            <a:fillRect/>
          </a:stretch>
        </p:blipFill>
        <p:spPr>
          <a:xfrm>
            <a:off x="6600056" y="724099"/>
            <a:ext cx="5440885" cy="976709"/>
          </a:xfrm>
          <a:prstGeom prst="rect">
            <a:avLst/>
          </a:prstGeom>
          <a:ln w="19050">
            <a:solidFill>
              <a:schemeClr val="accent1"/>
            </a:solidFill>
          </a:ln>
        </p:spPr>
      </p:pic>
      <p:cxnSp>
        <p:nvCxnSpPr>
          <p:cNvPr id="6" name="直接箭头连接符 5"/>
          <p:cNvCxnSpPr/>
          <p:nvPr/>
        </p:nvCxnSpPr>
        <p:spPr>
          <a:xfrm flipH="1">
            <a:off x="3287688" y="805309"/>
            <a:ext cx="324036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圆角矩形标注 7"/>
          <p:cNvSpPr/>
          <p:nvPr/>
        </p:nvSpPr>
        <p:spPr bwMode="auto">
          <a:xfrm>
            <a:off x="551384" y="6168694"/>
            <a:ext cx="1224136" cy="405785"/>
          </a:xfrm>
          <a:prstGeom prst="wedgeRoundRectCallout">
            <a:avLst>
              <a:gd name="adj1" fmla="val 47287"/>
              <a:gd name="adj2" fmla="val -302143"/>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当前指令</a:t>
            </a:r>
          </a:p>
        </p:txBody>
      </p:sp>
      <p:sp>
        <p:nvSpPr>
          <p:cNvPr id="9" name="圆角矩形标注 8"/>
          <p:cNvSpPr/>
          <p:nvPr/>
        </p:nvSpPr>
        <p:spPr bwMode="auto">
          <a:xfrm>
            <a:off x="3143672" y="6381329"/>
            <a:ext cx="1440160" cy="405785"/>
          </a:xfrm>
          <a:prstGeom prst="wedgeRoundRectCallout">
            <a:avLst>
              <a:gd name="adj1" fmla="val 67376"/>
              <a:gd name="adj2" fmla="val -348330"/>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上一条指令</a:t>
            </a:r>
          </a:p>
        </p:txBody>
      </p:sp>
      <p:sp>
        <p:nvSpPr>
          <p:cNvPr id="10" name="圆角矩形标注 9"/>
          <p:cNvSpPr/>
          <p:nvPr/>
        </p:nvSpPr>
        <p:spPr bwMode="auto">
          <a:xfrm>
            <a:off x="7176120" y="6381328"/>
            <a:ext cx="1440160" cy="405785"/>
          </a:xfrm>
          <a:prstGeom prst="wedgeRoundRectCallout">
            <a:avLst>
              <a:gd name="adj1" fmla="val -61536"/>
              <a:gd name="adj2" fmla="val -326790"/>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隔一条指令</a:t>
            </a:r>
          </a:p>
        </p:txBody>
      </p:sp>
      <p:sp>
        <p:nvSpPr>
          <p:cNvPr id="11" name="圆角矩形标注 10"/>
          <p:cNvSpPr/>
          <p:nvPr/>
        </p:nvSpPr>
        <p:spPr bwMode="auto">
          <a:xfrm>
            <a:off x="9245331" y="5733256"/>
            <a:ext cx="1440160" cy="405785"/>
          </a:xfrm>
          <a:prstGeom prst="wedgeRoundRectCallout">
            <a:avLst>
              <a:gd name="adj1" fmla="val -104487"/>
              <a:gd name="adj2" fmla="val -189266"/>
              <a:gd name="adj3" fmla="val 16667"/>
            </a:avLst>
          </a:prstGeom>
          <a:solidFill>
            <a:srgbClr val="F6F5BD">
              <a:alpha val="50000"/>
            </a:srgbClr>
          </a:solidFill>
          <a:ln w="12700">
            <a:solidFill>
              <a:schemeClr val="tx1"/>
            </a:solidFill>
            <a:miter lim="800000"/>
          </a:ln>
        </p:spPr>
        <p:txBody>
          <a:bodyPr lIns="90487" tIns="44450" rIns="90487" bIns="44450" rtlCol="0" anchor="ctr">
            <a:spAutoFit/>
          </a:bodyPr>
          <a:lstStyle/>
          <a:p>
            <a:pPr algn="ctr">
              <a:lnSpc>
                <a:spcPct val="100000"/>
              </a:lnSpc>
              <a:buNone/>
              <a:tabLst>
                <a:tab pos="292100" algn="l"/>
              </a:tabLst>
            </a:pPr>
            <a:r>
              <a:rPr lang="zh-CN" altLang="en-US" dirty="0">
                <a:solidFill>
                  <a:srgbClr val="FF0000"/>
                </a:solidFill>
                <a:latin typeface="Courier New" panose="02070309020205020404" pitchFamily="49" charset="0"/>
              </a:rPr>
              <a:t>隔两条指令</a:t>
            </a:r>
          </a:p>
        </p:txBody>
      </p:sp>
      <p:sp>
        <p:nvSpPr>
          <p:cNvPr id="12" name="TextBox 11"/>
          <p:cNvSpPr txBox="1"/>
          <p:nvPr/>
        </p:nvSpPr>
        <p:spPr>
          <a:xfrm>
            <a:off x="4907868" y="2636912"/>
            <a:ext cx="402674" cy="327782"/>
          </a:xfrm>
          <a:prstGeom prst="rect">
            <a:avLst/>
          </a:prstGeom>
          <a:noFill/>
        </p:spPr>
        <p:txBody>
          <a:bodyPr wrap="none" rtlCol="0">
            <a:spAutoFit/>
          </a:bodyPr>
          <a:lstStyle/>
          <a:p>
            <a:pPr indent="0">
              <a:buNone/>
            </a:pPr>
            <a:r>
              <a:rPr lang="en-US" altLang="zh-CN" b="0" dirty="0" err="1">
                <a:solidFill>
                  <a:srgbClr val="FF0000"/>
                </a:solidFill>
              </a:rPr>
              <a:t>lw</a:t>
            </a:r>
            <a:endParaRPr lang="zh-CN" altLang="en-US" b="0" dirty="0">
              <a:solidFill>
                <a:srgbClr val="FF0000"/>
              </a:solidFill>
            </a:endParaRPr>
          </a:p>
        </p:txBody>
      </p:sp>
      <p:cxnSp>
        <p:nvCxnSpPr>
          <p:cNvPr id="7" name="直接连接符 6"/>
          <p:cNvCxnSpPr/>
          <p:nvPr/>
        </p:nvCxnSpPr>
        <p:spPr bwMode="auto">
          <a:xfrm>
            <a:off x="5031755" y="5169892"/>
            <a:ext cx="0" cy="360040"/>
          </a:xfrm>
          <a:prstGeom prst="line">
            <a:avLst/>
          </a:prstGeom>
          <a:ln w="31750">
            <a:solidFill>
              <a:schemeClr val="accent1">
                <a:shade val="95000"/>
                <a:satMod val="105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auto">
          <a:xfrm>
            <a:off x="2711624" y="5529932"/>
            <a:ext cx="2320131" cy="0"/>
          </a:xfrm>
          <a:prstGeom prst="line">
            <a:avLst/>
          </a:prstGeom>
          <a:ln w="31750">
            <a:solidFill>
              <a:schemeClr val="accent1">
                <a:shade val="95000"/>
                <a:satMod val="105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2711624" y="1556792"/>
            <a:ext cx="0" cy="3973140"/>
          </a:xfrm>
          <a:prstGeom prst="line">
            <a:avLst/>
          </a:prstGeom>
          <a:ln w="31750">
            <a:solidFill>
              <a:schemeClr val="accent1">
                <a:shade val="95000"/>
                <a:satMod val="105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2009086" y="1222711"/>
            <a:ext cx="7675" cy="2062273"/>
          </a:xfrm>
          <a:prstGeom prst="line">
            <a:avLst/>
          </a:prstGeom>
          <a:ln w="31750">
            <a:solidFill>
              <a:srgbClr val="00B050">
                <a:alpha val="5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2009086" y="1222711"/>
            <a:ext cx="270490" cy="0"/>
          </a:xfrm>
          <a:prstGeom prst="line">
            <a:avLst/>
          </a:prstGeom>
          <a:ln w="31750">
            <a:solidFill>
              <a:srgbClr val="00B050">
                <a:alpha val="5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auto">
          <a:xfrm>
            <a:off x="2016761" y="1368532"/>
            <a:ext cx="270490" cy="0"/>
          </a:xfrm>
          <a:prstGeom prst="line">
            <a:avLst/>
          </a:prstGeom>
          <a:ln w="31750">
            <a:solidFill>
              <a:srgbClr val="00B050">
                <a:alpha val="5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auto">
          <a:xfrm>
            <a:off x="2016761" y="2924944"/>
            <a:ext cx="1314111" cy="259"/>
          </a:xfrm>
          <a:prstGeom prst="line">
            <a:avLst/>
          </a:prstGeom>
          <a:ln w="31750">
            <a:solidFill>
              <a:srgbClr val="00B050">
                <a:alpha val="5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bwMode="auto">
          <a:xfrm>
            <a:off x="2016761" y="3274857"/>
            <a:ext cx="1314111" cy="259"/>
          </a:xfrm>
          <a:prstGeom prst="line">
            <a:avLst/>
          </a:prstGeom>
          <a:ln w="31750">
            <a:solidFill>
              <a:srgbClr val="00B050">
                <a:alpha val="5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685"/>
            <a:ext cx="7010400" cy="371475"/>
          </a:xfrm>
        </p:spPr>
        <p:txBody>
          <a:bodyPr/>
          <a:lstStyle/>
          <a:p>
            <a:r>
              <a:rPr lang="zh-CN" altLang="en-US" dirty="0"/>
              <a:t>如果没有转发电路呢？</a:t>
            </a:r>
          </a:p>
        </p:txBody>
      </p:sp>
      <p:sp>
        <p:nvSpPr>
          <p:cNvPr id="3" name="内容占位符 2"/>
          <p:cNvSpPr>
            <a:spLocks noGrp="1"/>
          </p:cNvSpPr>
          <p:nvPr>
            <p:ph idx="4294967295"/>
          </p:nvPr>
        </p:nvSpPr>
        <p:spPr>
          <a:xfrm>
            <a:off x="478998" y="742315"/>
            <a:ext cx="8929370" cy="2078355"/>
          </a:xfrm>
        </p:spPr>
        <p:txBody>
          <a:bodyPr>
            <a:normAutofit/>
          </a:bodyPr>
          <a:lstStyle/>
          <a:p>
            <a:pPr>
              <a:lnSpc>
                <a:spcPct val="150000"/>
              </a:lnSpc>
            </a:pPr>
            <a:r>
              <a:rPr lang="en-US" altLang="zh-CN" dirty="0"/>
              <a:t>Q</a:t>
            </a:r>
            <a:r>
              <a:rPr lang="zh-CN" altLang="en-US" dirty="0"/>
              <a:t>：如果</a:t>
            </a:r>
            <a:r>
              <a:rPr lang="zh-CN" altLang="en-US" dirty="0">
                <a:solidFill>
                  <a:schemeClr val="accent1"/>
                </a:solidFill>
              </a:rPr>
              <a:t>没有转发</a:t>
            </a:r>
            <a:r>
              <a:rPr lang="zh-CN" altLang="en-US" dirty="0"/>
              <a:t>，需要怎么处理呢？</a:t>
            </a:r>
            <a:endParaRPr lang="en-US" altLang="zh-CN" dirty="0"/>
          </a:p>
          <a:p>
            <a:pPr>
              <a:lnSpc>
                <a:spcPct val="150000"/>
              </a:lnSpc>
            </a:pPr>
            <a:r>
              <a:rPr lang="en-US" altLang="zh-CN" dirty="0"/>
              <a:t>EX/MEM</a:t>
            </a:r>
            <a:r>
              <a:rPr lang="zh-CN" altLang="en-US" dirty="0"/>
              <a:t>，</a:t>
            </a:r>
            <a:r>
              <a:rPr lang="en-US" altLang="zh-CN" dirty="0"/>
              <a:t>MEM/WB </a:t>
            </a:r>
            <a:r>
              <a:rPr lang="zh-CN" altLang="en-US" dirty="0"/>
              <a:t>也需要做冲突分析及 </a:t>
            </a:r>
            <a:r>
              <a:rPr lang="en-US" altLang="zh-CN" dirty="0"/>
              <a:t>NOP </a:t>
            </a:r>
            <a:r>
              <a:rPr lang="zh-CN" altLang="en-US" dirty="0"/>
              <a:t>处理？</a:t>
            </a:r>
            <a:endParaRPr lang="en-US" altLang="zh-CN" dirty="0"/>
          </a:p>
          <a:p>
            <a:pPr lvl="1">
              <a:lnSpc>
                <a:spcPct val="150000"/>
              </a:lnSpc>
            </a:pPr>
            <a:r>
              <a:rPr lang="en-US" altLang="zh-CN" dirty="0"/>
              <a:t> EX/MEM </a:t>
            </a:r>
            <a:r>
              <a:rPr lang="zh-CN" altLang="en-US" dirty="0"/>
              <a:t>需要修改</a:t>
            </a:r>
            <a:endParaRPr lang="en-US" altLang="zh-CN" dirty="0"/>
          </a:p>
          <a:p>
            <a:pPr lvl="1">
              <a:lnSpc>
                <a:spcPct val="150000"/>
              </a:lnSpc>
            </a:pPr>
            <a:r>
              <a:rPr lang="en-US" altLang="zh-CN" dirty="0"/>
              <a:t> </a:t>
            </a:r>
            <a:r>
              <a:rPr lang="en-US" altLang="zh-CN" dirty="0">
                <a:solidFill>
                  <a:srgbClr val="FF0000"/>
                </a:solidFill>
              </a:rPr>
              <a:t>MEM/WB </a:t>
            </a:r>
            <a:r>
              <a:rPr lang="zh-CN" altLang="en-US" dirty="0">
                <a:solidFill>
                  <a:srgbClr val="FF0000"/>
                </a:solidFill>
              </a:rPr>
              <a:t>？</a:t>
            </a:r>
          </a:p>
        </p:txBody>
      </p:sp>
      <p:graphicFrame>
        <p:nvGraphicFramePr>
          <p:cNvPr id="15" name="表格 14"/>
          <p:cNvGraphicFramePr>
            <a:graphicFrameLocks noGrp="1"/>
          </p:cNvGraphicFramePr>
          <p:nvPr>
            <p:custDataLst>
              <p:tags r:id="rId1"/>
            </p:custDataLst>
            <p:extLst>
              <p:ext uri="{D42A27DB-BD31-4B8C-83A1-F6EECF244321}">
                <p14:modId xmlns:p14="http://schemas.microsoft.com/office/powerpoint/2010/main" val="115266582"/>
              </p:ext>
            </p:extLst>
          </p:nvPr>
        </p:nvGraphicFramePr>
        <p:xfrm>
          <a:off x="1550224" y="3085144"/>
          <a:ext cx="9082280" cy="3368192"/>
        </p:xfrm>
        <a:graphic>
          <a:graphicData uri="http://schemas.openxmlformats.org/drawingml/2006/table">
            <a:tbl>
              <a:tblPr firstRow="1" bandRow="1">
                <a:tableStyleId>{5940675A-B579-460E-94D1-54222C63F5DA}</a:tableStyleId>
              </a:tblPr>
              <a:tblGrid>
                <a:gridCol w="436555">
                  <a:extLst>
                    <a:ext uri="{9D8B030D-6E8A-4147-A177-3AD203B41FA5}">
                      <a16:colId xmlns:a16="http://schemas.microsoft.com/office/drawing/2014/main" val="20000"/>
                    </a:ext>
                  </a:extLst>
                </a:gridCol>
                <a:gridCol w="2220655">
                  <a:extLst>
                    <a:ext uri="{9D8B030D-6E8A-4147-A177-3AD203B41FA5}">
                      <a16:colId xmlns:a16="http://schemas.microsoft.com/office/drawing/2014/main" val="20001"/>
                    </a:ext>
                  </a:extLst>
                </a:gridCol>
                <a:gridCol w="473149">
                  <a:extLst>
                    <a:ext uri="{9D8B030D-6E8A-4147-A177-3AD203B41FA5}">
                      <a16:colId xmlns:a16="http://schemas.microsoft.com/office/drawing/2014/main" val="20002"/>
                    </a:ext>
                  </a:extLst>
                </a:gridCol>
                <a:gridCol w="800566">
                  <a:extLst>
                    <a:ext uri="{9D8B030D-6E8A-4147-A177-3AD203B41FA5}">
                      <a16:colId xmlns:a16="http://schemas.microsoft.com/office/drawing/2014/main" val="20003"/>
                    </a:ext>
                  </a:extLst>
                </a:gridCol>
                <a:gridCol w="1101720">
                  <a:extLst>
                    <a:ext uri="{9D8B030D-6E8A-4147-A177-3AD203B41FA5}">
                      <a16:colId xmlns:a16="http://schemas.microsoft.com/office/drawing/2014/main" val="20004"/>
                    </a:ext>
                  </a:extLst>
                </a:gridCol>
                <a:gridCol w="657342">
                  <a:extLst>
                    <a:ext uri="{9D8B030D-6E8A-4147-A177-3AD203B41FA5}">
                      <a16:colId xmlns:a16="http://schemas.microsoft.com/office/drawing/2014/main" val="20005"/>
                    </a:ext>
                  </a:extLst>
                </a:gridCol>
                <a:gridCol w="725878">
                  <a:extLst>
                    <a:ext uri="{9D8B030D-6E8A-4147-A177-3AD203B41FA5}">
                      <a16:colId xmlns:a16="http://schemas.microsoft.com/office/drawing/2014/main" val="20006"/>
                    </a:ext>
                  </a:extLst>
                </a:gridCol>
                <a:gridCol w="904785">
                  <a:extLst>
                    <a:ext uri="{9D8B030D-6E8A-4147-A177-3AD203B41FA5}">
                      <a16:colId xmlns:a16="http://schemas.microsoft.com/office/drawing/2014/main" val="20007"/>
                    </a:ext>
                  </a:extLst>
                </a:gridCol>
                <a:gridCol w="897534">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tblGrid>
              <a:tr h="351064">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RF</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1064">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1064">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chemeClr val="accent2"/>
                          </a:solidFill>
                          <a:latin typeface="Courier New" panose="02070309020205020404" pitchFamily="49" charset="0"/>
                          <a:ea typeface="黑体" panose="02010609060101010101" pitchFamily="49" charset="-122"/>
                          <a:cs typeface="Courier New" panose="02070309020205020404" pitchFamily="49" charset="0"/>
                        </a:rPr>
                        <a:t>t3</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accent1"/>
                          </a:solidFill>
                          <a:latin typeface="+mn-lt"/>
                          <a:ea typeface="黑体" panose="02010609060101010101" pitchFamily="49" charset="-122"/>
                        </a:rPr>
                        <a:t>sub</a:t>
                      </a:r>
                      <a:endParaRPr lang="zh-CN" altLang="en-US" sz="1600" b="1" dirty="0">
                        <a:solidFill>
                          <a:schemeClr val="accent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accent1"/>
                          </a:solidFill>
                          <a:latin typeface="+mn-lt"/>
                          <a:ea typeface="黑体" panose="02010609060101010101" pitchFamily="49" charset="-122"/>
                        </a:rPr>
                        <a:t>lw</a:t>
                      </a:r>
                      <a:endParaRPr lang="zh-CN" altLang="en-US" sz="1600" b="1" dirty="0">
                        <a:solidFill>
                          <a:schemeClr val="accent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1064">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sub</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600" b="1" dirty="0" err="1">
                          <a:solidFill>
                            <a:schemeClr val="tx1"/>
                          </a:solidFill>
                          <a:latin typeface="+mn-lt"/>
                          <a:ea typeface="黑体" panose="02010609060101010101" pitchFamily="49" charset="-122"/>
                        </a:rPr>
                        <a:t>lw</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1064">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or  $t7,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$t3</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sub</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lw</a:t>
                      </a:r>
                      <a:r>
                        <a:rPr lang="zh-CN" altLang="en-US" sz="1600" b="1" dirty="0">
                          <a:solidFill>
                            <a:schemeClr val="tx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1064">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8</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a:t>
                      </a:r>
                      <a:r>
                        <a:rPr lang="en-US" altLang="zh-CN" sz="1600" b="0" dirty="0">
                          <a:latin typeface="Courier New" panose="02070309020205020404" pitchFamily="49" charset="0"/>
                          <a:ea typeface="黑体" panose="02010609060101010101" pitchFamily="49" charset="-122"/>
                          <a:cs typeface="Courier New" panose="02070309020205020404" pitchFamily="49" charset="0"/>
                        </a:rPr>
                        <a:t>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kern="1200" dirty="0">
                          <a:solidFill>
                            <a:schemeClr val="tx1"/>
                          </a:solidFill>
                          <a:latin typeface="+mn-lt"/>
                          <a:ea typeface="黑体" panose="02010609060101010101" pitchFamily="49" charset="-122"/>
                          <a:cs typeface="+mn-cs"/>
                        </a:rPr>
                        <a:t>sub</a:t>
                      </a:r>
                      <a:endParaRPr lang="zh-CN" altLang="en-US" sz="1600" b="1" kern="1200" dirty="0">
                        <a:solidFill>
                          <a:schemeClr val="tx1"/>
                        </a:solidFill>
                        <a:latin typeface="+mn-lt"/>
                        <a:ea typeface="黑体" panose="02010609060101010101" pitchFamily="49" charset="-122"/>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lw</a:t>
                      </a:r>
                      <a:r>
                        <a:rPr lang="zh-CN" altLang="en-US" sz="1600" b="1" dirty="0">
                          <a:solidFill>
                            <a:schemeClr val="tx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351064">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6</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12</a:t>
                      </a:r>
                      <a:r>
                        <a:rPr lang="en-US" altLang="zh-CN" sz="1600" dirty="0">
                          <a:latin typeface="+mn-lt"/>
                          <a:ea typeface="黑体" panose="02010609060101010101" pitchFamily="49" charset="-122"/>
                          <a:sym typeface="Wingdings" panose="05000000000000000000" pitchFamily="2" charset="2"/>
                        </a:rPr>
                        <a:t></a:t>
                      </a:r>
                      <a:r>
                        <a:rPr lang="en-US" altLang="zh-CN" sz="1600" b="0" kern="1200" dirty="0">
                          <a:solidFill>
                            <a:schemeClr val="tx1"/>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a:t>
                      </a:r>
                      <a:endParaRPr lang="zh-CN" altLang="en-US" sz="1600" b="0" kern="1200" dirty="0">
                        <a:solidFill>
                          <a:schemeClr val="tx1"/>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or</a:t>
                      </a:r>
                      <a:r>
                        <a:rPr lang="en-US" altLang="zh-CN" sz="1600" dirty="0" err="1">
                          <a:latin typeface="+mn-lt"/>
                          <a:ea typeface="黑体" panose="02010609060101010101" pitchFamily="49" charset="-122"/>
                          <a:sym typeface="Wingdings" panose="05000000000000000000" pitchFamily="2" charset="2"/>
                        </a:rPr>
                        <a:t>add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accent1"/>
                          </a:solidFill>
                          <a:latin typeface="+mn-lt"/>
                          <a:ea typeface="黑体" panose="02010609060101010101" pitchFamily="49" charset="-122"/>
                        </a:rPr>
                        <a:t>or</a:t>
                      </a:r>
                      <a:endParaRPr lang="zh-CN" altLang="en-US" sz="1600" b="1" dirty="0">
                        <a:solidFill>
                          <a:schemeClr val="accent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accent1"/>
                          </a:solidFill>
                          <a:latin typeface="+mn-lt"/>
                          <a:ea typeface="黑体" panose="02010609060101010101" pitchFamily="49" charset="-122"/>
                        </a:rPr>
                        <a:t>sub</a:t>
                      </a:r>
                      <a:r>
                        <a:rPr lang="zh-CN" altLang="en-US" sz="1600" b="1" dirty="0">
                          <a:solidFill>
                            <a:schemeClr val="accent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en-US" altLang="zh-CN"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1064">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7</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16</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add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or</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sub</a:t>
                      </a:r>
                      <a:r>
                        <a:rPr kumimoji="0" lang="zh-CN" altLang="en-US" sz="16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en-US" altLang="zh-CN"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8585485"/>
                  </a:ext>
                </a:extLst>
              </a:tr>
              <a:tr h="351064">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8</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a:t>
                      </a:r>
                      <a:r>
                        <a:rPr lang="en-US" altLang="zh-CN" sz="1600" dirty="0">
                          <a:latin typeface="+mn-lt"/>
                          <a:ea typeface="黑体" panose="02010609060101010101" pitchFamily="49" charset="-122"/>
                          <a:sym typeface="Wingdings" panose="05000000000000000000" pitchFamily="2" charset="2"/>
                        </a:rPr>
                        <a:t></a:t>
                      </a:r>
                      <a:r>
                        <a:rPr lang="en-US" altLang="zh-CN" sz="1600" b="0" kern="1200" dirty="0">
                          <a:solidFill>
                            <a:schemeClr val="tx1"/>
                          </a:solidFill>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20</a:t>
                      </a:r>
                      <a:endParaRPr lang="zh-CN" altLang="en-US" sz="1600" b="0" kern="1200" dirty="0">
                        <a:solidFill>
                          <a:schemeClr val="tx1"/>
                        </a:solidFill>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add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mn-lt"/>
                          <a:ea typeface="黑体" panose="02010609060101010101" pitchFamily="49" charset="-122"/>
                        </a:rPr>
                        <a:t>or</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latin typeface="+mn-lt"/>
                          <a:ea typeface="黑体" panose="02010609060101010101" pitchFamily="49" charset="-122"/>
                        </a:rPr>
                        <a:t>sub</a:t>
                      </a:r>
                      <a:r>
                        <a:rPr lang="zh-CN" altLang="en-US" sz="1600" b="1" dirty="0">
                          <a:solidFill>
                            <a:schemeClr val="tx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270968008"/>
                  </a:ext>
                </a:extLst>
              </a:tr>
            </a:tbl>
          </a:graphicData>
        </a:graphic>
      </p:graphicFrame>
      <p:grpSp>
        <p:nvGrpSpPr>
          <p:cNvPr id="5" name="组合 4"/>
          <p:cNvGrpSpPr/>
          <p:nvPr/>
        </p:nvGrpSpPr>
        <p:grpSpPr>
          <a:xfrm>
            <a:off x="2785120" y="2304835"/>
            <a:ext cx="1440160" cy="432048"/>
            <a:chOff x="4439819" y="1484784"/>
            <a:chExt cx="1441266" cy="432048"/>
          </a:xfrm>
        </p:grpSpPr>
        <p:grpSp>
          <p:nvGrpSpPr>
            <p:cNvPr id="6" name="组合 5"/>
            <p:cNvGrpSpPr/>
            <p:nvPr/>
          </p:nvGrpSpPr>
          <p:grpSpPr>
            <a:xfrm>
              <a:off x="4439819" y="1484784"/>
              <a:ext cx="1441264" cy="432048"/>
              <a:chOff x="7451774" y="1556792"/>
              <a:chExt cx="1440663" cy="432048"/>
            </a:xfrm>
          </p:grpSpPr>
          <p:grpSp>
            <p:nvGrpSpPr>
              <p:cNvPr id="8" name="组合 7"/>
              <p:cNvGrpSpPr/>
              <p:nvPr/>
            </p:nvGrpSpPr>
            <p:grpSpPr>
              <a:xfrm>
                <a:off x="7451774" y="1556792"/>
                <a:ext cx="720231" cy="431952"/>
                <a:chOff x="4615159" y="1556748"/>
                <a:chExt cx="172865" cy="395956"/>
              </a:xfrm>
            </p:grpSpPr>
            <p:cxnSp>
              <p:nvCxnSpPr>
                <p:cNvPr id="11" name="直接箭头连接符 10"/>
                <p:cNvCxnSpPr/>
                <p:nvPr/>
              </p:nvCxnSpPr>
              <p:spPr>
                <a:xfrm flipH="1" flipV="1">
                  <a:off x="4615159" y="1556748"/>
                  <a:ext cx="0" cy="395956"/>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615159" y="1556748"/>
                  <a:ext cx="172865" cy="4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 name="直接箭头连接符 8"/>
              <p:cNvCxnSpPr/>
              <p:nvPr/>
            </p:nvCxnSpPr>
            <p:spPr>
              <a:xfrm flipH="1">
                <a:off x="8172599" y="1988744"/>
                <a:ext cx="719838" cy="9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8164269" y="1556792"/>
                <a:ext cx="0" cy="431952"/>
              </a:xfrm>
              <a:prstGeom prst="straightConnector1">
                <a:avLst/>
              </a:prstGeom>
              <a:ln w="19050">
                <a:solidFill>
                  <a:schemeClr val="accent1"/>
                </a:solidFill>
                <a:headEnd type="arrow"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直接箭头连接符 6"/>
            <p:cNvCxnSpPr/>
            <p:nvPr/>
          </p:nvCxnSpPr>
          <p:spPr>
            <a:xfrm flipH="1" flipV="1">
              <a:off x="5881085" y="1484784"/>
              <a:ext cx="0" cy="431952"/>
            </a:xfrm>
            <a:prstGeom prst="straightConnector1">
              <a:avLst/>
            </a:prstGeom>
            <a:ln w="1905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07368" y="3861048"/>
            <a:ext cx="1512168" cy="301621"/>
            <a:chOff x="407368" y="3861048"/>
            <a:chExt cx="1512168" cy="301621"/>
          </a:xfrm>
        </p:grpSpPr>
        <p:sp>
          <p:nvSpPr>
            <p:cNvPr id="13" name="TextBox 11"/>
            <p:cNvSpPr txBox="1"/>
            <p:nvPr/>
          </p:nvSpPr>
          <p:spPr>
            <a:xfrm>
              <a:off x="407368" y="3861048"/>
              <a:ext cx="949299" cy="301621"/>
            </a:xfrm>
            <a:prstGeom prst="rect">
              <a:avLst/>
            </a:prstGeom>
            <a:noFill/>
          </p:spPr>
          <p:txBody>
            <a:bodyPr wrap="none" rtlCol="0">
              <a:spAutoFit/>
            </a:bodyPr>
            <a:lstStyle/>
            <a:p>
              <a:pPr indent="0">
                <a:buNone/>
              </a:pPr>
              <a:r>
                <a:rPr lang="en-US" altLang="zh-CN" sz="1600" b="1" dirty="0">
                  <a:solidFill>
                    <a:srgbClr val="C00000"/>
                  </a:solidFill>
                </a:rPr>
                <a:t>2</a:t>
              </a:r>
              <a:r>
                <a:rPr lang="zh-CN" altLang="en-US" sz="1600" b="1" dirty="0">
                  <a:solidFill>
                    <a:srgbClr val="C00000"/>
                  </a:solidFill>
                </a:rPr>
                <a:t>个</a:t>
              </a:r>
              <a:r>
                <a:rPr lang="en-US" altLang="zh-CN" sz="1600" b="1" dirty="0">
                  <a:solidFill>
                    <a:srgbClr val="C00000"/>
                  </a:solidFill>
                </a:rPr>
                <a:t>NOP</a:t>
              </a:r>
              <a:endParaRPr lang="zh-CN" altLang="en-US" sz="1600" b="1" dirty="0">
                <a:solidFill>
                  <a:srgbClr val="C00000"/>
                </a:solidFill>
              </a:endParaRPr>
            </a:p>
          </p:txBody>
        </p:sp>
        <p:cxnSp>
          <p:nvCxnSpPr>
            <p:cNvPr id="14" name="直接箭头连接符 13"/>
            <p:cNvCxnSpPr/>
            <p:nvPr/>
          </p:nvCxnSpPr>
          <p:spPr bwMode="auto">
            <a:xfrm>
              <a:off x="1343472" y="4006897"/>
              <a:ext cx="576064" cy="0"/>
            </a:xfrm>
            <a:prstGeom prst="straightConnector1">
              <a:avLst/>
            </a:prstGeom>
            <a:noFill/>
            <a:ln w="22225" cap="flat" cmpd="sng" algn="ctr">
              <a:solidFill>
                <a:srgbClr val="C00000"/>
              </a:solidFill>
              <a:prstDash val="solid"/>
              <a:round/>
              <a:headEnd type="none" w="med" len="med"/>
              <a:tailEnd type="arrow"/>
            </a:ln>
          </p:spPr>
        </p:cxnSp>
      </p:grpSp>
      <p:grpSp>
        <p:nvGrpSpPr>
          <p:cNvPr id="23" name="组合 22"/>
          <p:cNvGrpSpPr/>
          <p:nvPr/>
        </p:nvGrpSpPr>
        <p:grpSpPr>
          <a:xfrm>
            <a:off x="407368" y="4581128"/>
            <a:ext cx="1512168" cy="301621"/>
            <a:chOff x="407368" y="4927579"/>
            <a:chExt cx="1512168" cy="301621"/>
          </a:xfrm>
        </p:grpSpPr>
        <p:sp>
          <p:nvSpPr>
            <p:cNvPr id="20" name="TextBox 11"/>
            <p:cNvSpPr txBox="1"/>
            <p:nvPr/>
          </p:nvSpPr>
          <p:spPr>
            <a:xfrm>
              <a:off x="407368" y="4927579"/>
              <a:ext cx="949299" cy="301621"/>
            </a:xfrm>
            <a:prstGeom prst="rect">
              <a:avLst/>
            </a:prstGeom>
            <a:noFill/>
          </p:spPr>
          <p:txBody>
            <a:bodyPr wrap="none" rtlCol="0">
              <a:spAutoFit/>
            </a:bodyPr>
            <a:lstStyle/>
            <a:p>
              <a:pPr indent="0">
                <a:buNone/>
              </a:pPr>
              <a:r>
                <a:rPr lang="en-US" altLang="zh-CN" sz="1600" b="1" dirty="0">
                  <a:solidFill>
                    <a:srgbClr val="C00000"/>
                  </a:solidFill>
                </a:rPr>
                <a:t>1</a:t>
              </a:r>
              <a:r>
                <a:rPr lang="zh-CN" altLang="en-US" sz="1600" b="1" dirty="0">
                  <a:solidFill>
                    <a:srgbClr val="C00000"/>
                  </a:solidFill>
                </a:rPr>
                <a:t>个</a:t>
              </a:r>
              <a:r>
                <a:rPr lang="en-US" altLang="zh-CN" sz="1600" b="1" dirty="0">
                  <a:solidFill>
                    <a:srgbClr val="C00000"/>
                  </a:solidFill>
                </a:rPr>
                <a:t>NOP</a:t>
              </a:r>
              <a:endParaRPr lang="zh-CN" altLang="en-US" sz="1600" b="1" dirty="0">
                <a:solidFill>
                  <a:srgbClr val="C00000"/>
                </a:solidFill>
              </a:endParaRPr>
            </a:p>
          </p:txBody>
        </p:sp>
        <p:cxnSp>
          <p:nvCxnSpPr>
            <p:cNvPr id="21" name="直接箭头连接符 20"/>
            <p:cNvCxnSpPr/>
            <p:nvPr/>
          </p:nvCxnSpPr>
          <p:spPr bwMode="auto">
            <a:xfrm>
              <a:off x="1343472" y="5073428"/>
              <a:ext cx="576064" cy="0"/>
            </a:xfrm>
            <a:prstGeom prst="straightConnector1">
              <a:avLst/>
            </a:prstGeom>
            <a:noFill/>
            <a:ln w="22225" cap="flat" cmpd="sng" algn="ctr">
              <a:solidFill>
                <a:srgbClr val="C00000"/>
              </a:solidFill>
              <a:prstDash val="solid"/>
              <a:round/>
              <a:headEnd type="none" w="med" len="med"/>
              <a:tailEnd type="arrow"/>
            </a:ln>
          </p:spPr>
        </p:cxnSp>
      </p:grpSp>
      <p:sp>
        <p:nvSpPr>
          <p:cNvPr id="19" name="圆角矩形标注 18"/>
          <p:cNvSpPr/>
          <p:nvPr/>
        </p:nvSpPr>
        <p:spPr bwMode="auto">
          <a:xfrm>
            <a:off x="6744072" y="2204864"/>
            <a:ext cx="2376264" cy="405785"/>
          </a:xfrm>
          <a:prstGeom prst="wedgeRoundRectCallout">
            <a:avLst>
              <a:gd name="adj1" fmla="val -31525"/>
              <a:gd name="adj2" fmla="val 393560"/>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smtClean="0">
                <a:solidFill>
                  <a:srgbClr val="FF0000"/>
                </a:solidFill>
                <a:latin typeface="Courier New" panose="02070309020205020404" pitchFamily="49" charset="0"/>
              </a:rPr>
              <a:t>上一条指令数据相关</a:t>
            </a:r>
            <a:endParaRPr lang="zh-CN" altLang="en-US" dirty="0">
              <a:solidFill>
                <a:srgbClr val="FF0000"/>
              </a:solidFill>
              <a:latin typeface="Courier New" panose="02070309020205020404" pitchFamily="49" charset="0"/>
            </a:endParaRPr>
          </a:p>
        </p:txBody>
      </p:sp>
      <p:sp>
        <p:nvSpPr>
          <p:cNvPr id="24" name="圆角矩形标注 23"/>
          <p:cNvSpPr/>
          <p:nvPr/>
        </p:nvSpPr>
        <p:spPr bwMode="auto">
          <a:xfrm>
            <a:off x="9416694" y="2564904"/>
            <a:ext cx="2510464" cy="405785"/>
          </a:xfrm>
          <a:prstGeom prst="wedgeRoundRectCallout">
            <a:avLst>
              <a:gd name="adj1" fmla="val -76779"/>
              <a:gd name="adj2" fmla="val 645309"/>
              <a:gd name="adj3" fmla="val 16667"/>
            </a:avLst>
          </a:prstGeom>
          <a:solidFill>
            <a:srgbClr val="F6F5BD">
              <a:alpha val="50000"/>
            </a:srgbClr>
          </a:solidFill>
          <a:ln w="12700">
            <a:solidFill>
              <a:schemeClr val="tx1"/>
            </a:solidFill>
            <a:miter lim="800000"/>
          </a:ln>
        </p:spPr>
        <p:txBody>
          <a:bodyPr wrap="square" lIns="90487" tIns="44450" rIns="90487" bIns="44450" rtlCol="0" anchor="ctr">
            <a:spAutoFit/>
          </a:bodyPr>
          <a:lstStyle/>
          <a:p>
            <a:pPr algn="ctr">
              <a:lnSpc>
                <a:spcPct val="100000"/>
              </a:lnSpc>
              <a:buNone/>
              <a:tabLst>
                <a:tab pos="292100" algn="l"/>
              </a:tabLst>
            </a:pPr>
            <a:r>
              <a:rPr lang="zh-CN" altLang="en-US" dirty="0" smtClean="0">
                <a:solidFill>
                  <a:srgbClr val="FF0000"/>
                </a:solidFill>
                <a:latin typeface="Courier New" panose="02070309020205020404" pitchFamily="49" charset="0"/>
              </a:rPr>
              <a:t>隔一条指令数据相关</a:t>
            </a:r>
            <a:endParaRPr lang="zh-CN" altLang="en-US" dirty="0">
              <a:solidFill>
                <a:srgbClr val="FF0000"/>
              </a:solidFill>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13690"/>
            <a:ext cx="7010400" cy="371475"/>
          </a:xfrm>
        </p:spPr>
        <p:txBody>
          <a:bodyPr/>
          <a:lstStyle/>
          <a:p>
            <a:r>
              <a:rPr lang="zh-CN" altLang="en-US" dirty="0"/>
              <a:t>有转发电路也需要暂停</a:t>
            </a:r>
          </a:p>
        </p:txBody>
      </p:sp>
      <p:pic>
        <p:nvPicPr>
          <p:cNvPr id="4" name="图片 3"/>
          <p:cNvPicPr>
            <a:picLocks noChangeAspect="1"/>
          </p:cNvPicPr>
          <p:nvPr/>
        </p:nvPicPr>
        <p:blipFill>
          <a:blip r:embed="rId2">
            <a:lum bright="-20000" contrast="40000"/>
          </a:blip>
          <a:stretch>
            <a:fillRect/>
          </a:stretch>
        </p:blipFill>
        <p:spPr>
          <a:xfrm>
            <a:off x="3004820" y="5143078"/>
            <a:ext cx="7033260" cy="1238250"/>
          </a:xfrm>
          <a:prstGeom prst="rect">
            <a:avLst/>
          </a:prstGeom>
        </p:spPr>
      </p:pic>
      <p:pic>
        <p:nvPicPr>
          <p:cNvPr id="5" name="图片 4"/>
          <p:cNvPicPr>
            <a:picLocks noChangeAspect="1"/>
          </p:cNvPicPr>
          <p:nvPr/>
        </p:nvPicPr>
        <p:blipFill>
          <a:blip r:embed="rId3">
            <a:lum bright="-20000" contrast="40000"/>
          </a:blip>
          <a:stretch>
            <a:fillRect/>
          </a:stretch>
        </p:blipFill>
        <p:spPr>
          <a:xfrm>
            <a:off x="1991544" y="902077"/>
            <a:ext cx="7865527" cy="4032448"/>
          </a:xfrm>
          <a:prstGeom prst="rect">
            <a:avLst/>
          </a:prstGeom>
        </p:spPr>
      </p:pic>
      <p:sp>
        <p:nvSpPr>
          <p:cNvPr id="6" name="矩形 5"/>
          <p:cNvSpPr/>
          <p:nvPr/>
        </p:nvSpPr>
        <p:spPr>
          <a:xfrm>
            <a:off x="839416" y="980728"/>
            <a:ext cx="1059970" cy="327782"/>
          </a:xfrm>
          <a:prstGeom prst="rect">
            <a:avLst/>
          </a:prstGeom>
        </p:spPr>
        <p:txBody>
          <a:bodyPr wrap="none">
            <a:spAutoFit/>
          </a:bodyPr>
          <a:lstStyle/>
          <a:p>
            <a:pPr>
              <a:buNone/>
            </a:pPr>
            <a:r>
              <a:rPr lang="en-US" altLang="zh-CN" dirty="0" smtClean="0">
                <a:solidFill>
                  <a:srgbClr val="FF0000"/>
                </a:solidFill>
              </a:rPr>
              <a:t>LW </a:t>
            </a:r>
            <a:r>
              <a:rPr lang="zh-CN" altLang="en-US" dirty="0" smtClean="0">
                <a:solidFill>
                  <a:srgbClr val="FF0000"/>
                </a:solidFill>
              </a:rPr>
              <a:t>指令</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93370"/>
            <a:ext cx="7010400" cy="371475"/>
          </a:xfrm>
        </p:spPr>
        <p:txBody>
          <a:bodyPr/>
          <a:lstStyle/>
          <a:p>
            <a:r>
              <a:rPr lang="zh-CN" altLang="en-US" dirty="0"/>
              <a:t>有转发电路也需要暂停</a:t>
            </a:r>
          </a:p>
        </p:txBody>
      </p:sp>
      <p:pic>
        <p:nvPicPr>
          <p:cNvPr id="6" name="图片 5"/>
          <p:cNvPicPr>
            <a:picLocks noChangeAspect="1"/>
          </p:cNvPicPr>
          <p:nvPr/>
        </p:nvPicPr>
        <p:blipFill>
          <a:blip r:embed="rId3">
            <a:lum bright="-20000" contrast="40000"/>
          </a:blip>
          <a:stretch>
            <a:fillRect/>
          </a:stretch>
        </p:blipFill>
        <p:spPr>
          <a:xfrm>
            <a:off x="2207568" y="908720"/>
            <a:ext cx="7922382" cy="4032448"/>
          </a:xfrm>
          <a:prstGeom prst="rect">
            <a:avLst/>
          </a:prstGeom>
        </p:spPr>
      </p:pic>
      <p:sp>
        <p:nvSpPr>
          <p:cNvPr id="3" name="文本框 2"/>
          <p:cNvSpPr txBox="1"/>
          <p:nvPr/>
        </p:nvSpPr>
        <p:spPr>
          <a:xfrm>
            <a:off x="8616280" y="1124744"/>
            <a:ext cx="2808312" cy="1138773"/>
          </a:xfrm>
          <a:prstGeom prst="rect">
            <a:avLst/>
          </a:prstGeom>
          <a:noFill/>
        </p:spPr>
        <p:txBody>
          <a:bodyPr wrap="square" rtlCol="0">
            <a:spAutoFit/>
          </a:bodyPr>
          <a:lstStyle/>
          <a:p>
            <a:pPr indent="0">
              <a:buNone/>
            </a:pPr>
            <a:r>
              <a:rPr lang="zh-CN" altLang="en-US" sz="2000" b="1" dirty="0"/>
              <a:t>写内存</a:t>
            </a:r>
            <a:r>
              <a:rPr lang="en-US" altLang="zh-CN" sz="2000" b="1" dirty="0" err="1"/>
              <a:t>MemWrite</a:t>
            </a:r>
            <a:r>
              <a:rPr lang="zh-CN" altLang="en-US" sz="2000" b="1" dirty="0"/>
              <a:t>和寄存器控制</a:t>
            </a:r>
            <a:r>
              <a:rPr lang="en-US" altLang="zh-CN" sz="2000" b="1" dirty="0" err="1"/>
              <a:t>RegWrite</a:t>
            </a:r>
            <a:r>
              <a:rPr lang="zh-CN" altLang="en-US" sz="2000" b="1" dirty="0"/>
              <a:t>信号全部变成无效，</a:t>
            </a:r>
            <a:r>
              <a:rPr lang="zh-CN" altLang="en-US" sz="2000" b="1" dirty="0">
                <a:solidFill>
                  <a:srgbClr val="FF0000"/>
                </a:solidFill>
              </a:rPr>
              <a:t>残废</a:t>
            </a:r>
            <a:r>
              <a:rPr lang="zh-CN" altLang="en-US" sz="2000" b="1" dirty="0"/>
              <a:t>此条指令</a:t>
            </a:r>
          </a:p>
        </p:txBody>
      </p:sp>
      <p:sp>
        <p:nvSpPr>
          <p:cNvPr id="7" name="文本框 6"/>
          <p:cNvSpPr txBox="1"/>
          <p:nvPr/>
        </p:nvSpPr>
        <p:spPr>
          <a:xfrm>
            <a:off x="7968208" y="5373216"/>
            <a:ext cx="3744416" cy="326390"/>
          </a:xfrm>
          <a:prstGeom prst="rect">
            <a:avLst/>
          </a:prstGeom>
          <a:noFill/>
        </p:spPr>
        <p:txBody>
          <a:bodyPr wrap="square" rtlCol="0">
            <a:spAutoFit/>
          </a:bodyPr>
          <a:lstStyle/>
          <a:p>
            <a:pPr indent="0">
              <a:buNone/>
            </a:pPr>
            <a:r>
              <a:rPr lang="zh-CN" altLang="en-US" b="1" dirty="0"/>
              <a:t>如果是</a:t>
            </a:r>
            <a:r>
              <a:rPr lang="en-US" altLang="zh-CN" b="1" dirty="0"/>
              <a:t>SW $4,0(</a:t>
            </a:r>
            <a:r>
              <a:rPr lang="en-US" altLang="zh-CN" b="1" dirty="0">
                <a:solidFill>
                  <a:srgbClr val="FF0000"/>
                </a:solidFill>
              </a:rPr>
              <a:t>$2</a:t>
            </a:r>
            <a:r>
              <a:rPr lang="en-US" altLang="zh-CN" b="1" dirty="0"/>
              <a:t>)</a:t>
            </a:r>
            <a:r>
              <a:rPr lang="zh-CN" altLang="en-US" b="1" dirty="0"/>
              <a:t>呢？</a:t>
            </a:r>
          </a:p>
        </p:txBody>
      </p:sp>
      <p:pic>
        <p:nvPicPr>
          <p:cNvPr id="8" name="图片 7"/>
          <p:cNvPicPr>
            <a:picLocks noChangeAspect="1"/>
          </p:cNvPicPr>
          <p:nvPr/>
        </p:nvPicPr>
        <p:blipFill>
          <a:blip r:embed="rId4">
            <a:lum bright="-20000" contrast="40000"/>
          </a:blip>
          <a:stretch>
            <a:fillRect/>
          </a:stretch>
        </p:blipFill>
        <p:spPr>
          <a:xfrm>
            <a:off x="551384" y="5005705"/>
            <a:ext cx="7033260" cy="1238250"/>
          </a:xfrm>
          <a:prstGeom prst="rect">
            <a:avLst/>
          </a:prstGeom>
        </p:spPr>
      </p:pic>
      <p:sp>
        <p:nvSpPr>
          <p:cNvPr id="9" name="文本框 6"/>
          <p:cNvSpPr txBox="1"/>
          <p:nvPr/>
        </p:nvSpPr>
        <p:spPr>
          <a:xfrm>
            <a:off x="7984331" y="5838914"/>
            <a:ext cx="3744416" cy="326390"/>
          </a:xfrm>
          <a:prstGeom prst="rect">
            <a:avLst/>
          </a:prstGeom>
          <a:noFill/>
        </p:spPr>
        <p:txBody>
          <a:bodyPr wrap="square" rtlCol="0">
            <a:spAutoFit/>
          </a:bodyPr>
          <a:lstStyle/>
          <a:p>
            <a:pPr indent="0">
              <a:buNone/>
            </a:pPr>
            <a:r>
              <a:rPr lang="zh-CN" altLang="en-US" b="1" dirty="0"/>
              <a:t>如果是</a:t>
            </a:r>
            <a:r>
              <a:rPr lang="en-US" altLang="zh-CN" b="1" dirty="0"/>
              <a:t>SW </a:t>
            </a:r>
            <a:r>
              <a:rPr lang="en-US" altLang="zh-CN" b="1" dirty="0">
                <a:solidFill>
                  <a:srgbClr val="FF0000"/>
                </a:solidFill>
              </a:rPr>
              <a:t>$2</a:t>
            </a:r>
            <a:r>
              <a:rPr lang="en-US" altLang="zh-CN" b="1" dirty="0"/>
              <a:t>,0($4)</a:t>
            </a:r>
            <a:r>
              <a:rPr lang="zh-CN" altLang="en-US" b="1" dirty="0"/>
              <a:t>呢？</a:t>
            </a:r>
          </a:p>
        </p:txBody>
      </p:sp>
      <p:cxnSp>
        <p:nvCxnSpPr>
          <p:cNvPr id="10" name="直接箭头连接符 9"/>
          <p:cNvCxnSpPr/>
          <p:nvPr/>
        </p:nvCxnSpPr>
        <p:spPr>
          <a:xfrm>
            <a:off x="6434832" y="1105636"/>
            <a:ext cx="72008" cy="7920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165720" y="222250"/>
            <a:ext cx="7010400" cy="478790"/>
          </a:xfrm>
        </p:spPr>
        <p:txBody>
          <a:bodyPr/>
          <a:lstStyle/>
          <a:p>
            <a:r>
              <a:rPr lang="zh-CN" altLang="en-US" sz="3200" dirty="0"/>
              <a:t>计算机性能评价</a:t>
            </a:r>
            <a:endParaRPr lang="en-US" altLang="zh-CN" sz="3200" dirty="0"/>
          </a:p>
        </p:txBody>
      </p:sp>
      <p:sp>
        <p:nvSpPr>
          <p:cNvPr id="262147" name="Rectangle 3"/>
          <p:cNvSpPr>
            <a:spLocks noGrp="1" noChangeArrowheads="1"/>
          </p:cNvSpPr>
          <p:nvPr>
            <p:ph type="body" idx="4294967295"/>
          </p:nvPr>
        </p:nvSpPr>
        <p:spPr>
          <a:xfrm>
            <a:off x="1343472" y="1124744"/>
            <a:ext cx="10009112" cy="3836948"/>
          </a:xfrm>
        </p:spPr>
        <p:txBody>
          <a:bodyPr/>
          <a:lstStyle/>
          <a:p>
            <a:pPr>
              <a:lnSpc>
                <a:spcPct val="150000"/>
              </a:lnSpc>
            </a:pPr>
            <a:r>
              <a:rPr lang="zh-CN" altLang="en-US" dirty="0">
                <a:solidFill>
                  <a:srgbClr val="FF0000"/>
                </a:solidFill>
                <a:ea typeface="宋体" panose="02010600030101010101" pitchFamily="2" charset="-122"/>
              </a:rPr>
              <a:t>响应时间</a:t>
            </a:r>
            <a:r>
              <a:rPr lang="zh-CN" altLang="en-US" dirty="0">
                <a:ea typeface="宋体" panose="02010600030101010101" pitchFamily="2" charset="-122"/>
              </a:rPr>
              <a:t>与</a:t>
            </a:r>
            <a:r>
              <a:rPr lang="zh-CN" altLang="en-US" dirty="0">
                <a:solidFill>
                  <a:srgbClr val="FF0000"/>
                </a:solidFill>
                <a:ea typeface="宋体" panose="02010600030101010101" pitchFamily="2" charset="-122"/>
              </a:rPr>
              <a:t>吞吐量</a:t>
            </a:r>
          </a:p>
          <a:p>
            <a:pPr lvl="1">
              <a:lnSpc>
                <a:spcPct val="150000"/>
              </a:lnSpc>
            </a:pPr>
            <a:r>
              <a:rPr lang="zh-CN" altLang="en-US" sz="2000" dirty="0">
                <a:ea typeface="宋体" panose="02010600030101010101" pitchFamily="2" charset="-122"/>
              </a:rPr>
              <a:t>响应时间：从提交作业到完成作业所花费的时间</a:t>
            </a:r>
            <a:endParaRPr lang="en-US" altLang="zh-CN" sz="2000" dirty="0">
              <a:ea typeface="宋体" panose="02010600030101010101" pitchFamily="2" charset="-122"/>
            </a:endParaRPr>
          </a:p>
          <a:p>
            <a:pPr lvl="2">
              <a:lnSpc>
                <a:spcPct val="150000"/>
              </a:lnSpc>
            </a:pPr>
            <a:r>
              <a:rPr lang="zh-CN" altLang="en-US" sz="2000" dirty="0">
                <a:ea typeface="宋体" panose="02010600030101010101" pitchFamily="2" charset="-122"/>
              </a:rPr>
              <a:t>响应时间是完成一个任务所花的时间总和，包括内存访问时间、执行</a:t>
            </a:r>
            <a:r>
              <a:rPr lang="en-US" altLang="zh-CN" sz="2000" dirty="0">
                <a:ea typeface="宋体" panose="02010600030101010101" pitchFamily="2" charset="-122"/>
              </a:rPr>
              <a:t>IO</a:t>
            </a:r>
            <a:r>
              <a:rPr lang="zh-CN" altLang="en-US" sz="2000" dirty="0">
                <a:ea typeface="宋体" panose="02010600030101010101" pitchFamily="2" charset="-122"/>
              </a:rPr>
              <a:t>操作的时间、以及运行必要的操作系统代码所需的时间。</a:t>
            </a:r>
          </a:p>
          <a:p>
            <a:pPr lvl="1">
              <a:lnSpc>
                <a:spcPct val="150000"/>
              </a:lnSpc>
            </a:pPr>
            <a:r>
              <a:rPr lang="zh-CN" altLang="en-US" sz="2000" dirty="0">
                <a:ea typeface="宋体" panose="02010600030101010101" pitchFamily="2" charset="-122"/>
              </a:rPr>
              <a:t>吞吐量：一定时间间隔内完成的作业数</a:t>
            </a:r>
            <a:endParaRPr lang="en-US" altLang="zh-CN" sz="2000" dirty="0">
              <a:ea typeface="宋体" panose="02010600030101010101" pitchFamily="2" charset="-122"/>
            </a:endParaRPr>
          </a:p>
          <a:p>
            <a:pPr lvl="2">
              <a:lnSpc>
                <a:spcPct val="150000"/>
              </a:lnSpc>
            </a:pPr>
            <a:r>
              <a:rPr lang="zh-CN" altLang="en-US" sz="2000" dirty="0">
                <a:ea typeface="宋体" panose="02010600030101010101" pitchFamily="2" charset="-122"/>
              </a:rPr>
              <a:t>多任务操作系统更侧重于优化系统的整体吞吐量，而不会特别最小化某个特定程序的响应时间</a:t>
            </a:r>
          </a:p>
          <a:p>
            <a:pPr lvl="1">
              <a:lnSpc>
                <a:spcPct val="150000"/>
              </a:lnSpc>
            </a:pPr>
            <a:r>
              <a:rPr lang="zh-CN" altLang="en-US" sz="2000" dirty="0">
                <a:ea typeface="宋体" panose="02010600030101010101" pitchFamily="2" charset="-122"/>
              </a:rPr>
              <a:t>个人用户更关心响应时间，企业级计算机的管理人员更关心吞吐量</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2999656"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3529246"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grpSp>
        <p:nvGrpSpPr>
          <p:cNvPr id="38917" name="Group 5"/>
          <p:cNvGrpSpPr/>
          <p:nvPr/>
        </p:nvGrpSpPr>
        <p:grpSpPr bwMode="auto">
          <a:xfrm>
            <a:off x="191344" y="1823938"/>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11" y="1277"/>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add </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,r2,r3</a:t>
              </a:r>
            </a:p>
          </p:txBody>
        </p:sp>
        <p:sp>
          <p:nvSpPr>
            <p:cNvPr id="39095" name="Rectangle 10"/>
            <p:cNvSpPr>
              <a:spLocks noChangeArrowheads="1"/>
            </p:cNvSpPr>
            <p:nvPr/>
          </p:nvSpPr>
          <p:spPr bwMode="auto">
            <a:xfrm>
              <a:off x="411" y="1805"/>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p:txBody>
        </p:sp>
        <p:sp>
          <p:nvSpPr>
            <p:cNvPr id="39096" name="Rectangle 11"/>
            <p:cNvSpPr>
              <a:spLocks noChangeArrowheads="1"/>
            </p:cNvSpPr>
            <p:nvPr/>
          </p:nvSpPr>
          <p:spPr bwMode="auto">
            <a:xfrm>
              <a:off x="411" y="2393"/>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p:txBody>
        </p:sp>
        <p:sp>
          <p:nvSpPr>
            <p:cNvPr id="39097" name="Rectangle 12"/>
            <p:cNvSpPr>
              <a:spLocks noChangeArrowheads="1"/>
            </p:cNvSpPr>
            <p:nvPr/>
          </p:nvSpPr>
          <p:spPr bwMode="auto">
            <a:xfrm>
              <a:off x="418" y="2922"/>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err="1">
                  <a:solidFill>
                    <a:srgbClr val="000000"/>
                  </a:solidFill>
                  <a:latin typeface="Courier New" panose="02070309020205020404" pitchFamily="49" charset="0"/>
                </a:rPr>
                <a:t>xor</a:t>
              </a:r>
              <a:r>
                <a:rPr lang="en-US" altLang="zh-CN" sz="2400" b="1" dirty="0">
                  <a:solidFill>
                    <a:srgbClr val="000000"/>
                  </a:solidFill>
                  <a:latin typeface="Courier New" panose="02070309020205020404" pitchFamily="49" charset="0"/>
                </a:rPr>
                <a:t> r10,</a:t>
              </a:r>
              <a:r>
                <a:rPr lang="en-US" altLang="zh-CN" sz="2400" b="1"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,r11</a:t>
              </a:r>
            </a:p>
          </p:txBody>
        </p:sp>
      </p:grpSp>
      <p:grpSp>
        <p:nvGrpSpPr>
          <p:cNvPr id="38918" name="Group 14"/>
          <p:cNvGrpSpPr/>
          <p:nvPr/>
        </p:nvGrpSpPr>
        <p:grpSpPr bwMode="auto">
          <a:xfrm>
            <a:off x="4708581"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4007683"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3313169"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5412622"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6115106"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186" name="Line 196"/>
          <p:cNvSpPr>
            <a:spLocks noChangeShapeType="1"/>
          </p:cNvSpPr>
          <p:nvPr/>
        </p:nvSpPr>
        <p:spPr bwMode="auto">
          <a:xfrm>
            <a:off x="6425514" y="2496123"/>
            <a:ext cx="384" cy="2085005"/>
          </a:xfrm>
          <a:prstGeom prst="line">
            <a:avLst/>
          </a:prstGeom>
          <a:noFill/>
          <a:ln w="76200">
            <a:solidFill>
              <a:srgbClr val="92D05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87" name="标题 1"/>
          <p:cNvSpPr txBox="1">
            <a:spLocks/>
          </p:cNvSpPr>
          <p:nvPr/>
        </p:nvSpPr>
        <p:spPr bwMode="auto">
          <a:xfrm>
            <a:off x="60960" y="293370"/>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总结：无转发</a:t>
            </a:r>
          </a:p>
        </p:txBody>
      </p:sp>
      <p:sp>
        <p:nvSpPr>
          <p:cNvPr id="2" name="矩形 1"/>
          <p:cNvSpPr/>
          <p:nvPr/>
        </p:nvSpPr>
        <p:spPr>
          <a:xfrm>
            <a:off x="767607" y="1226565"/>
            <a:ext cx="3028502" cy="419538"/>
          </a:xfrm>
          <a:prstGeom prst="rect">
            <a:avLst/>
          </a:prstGeom>
        </p:spPr>
        <p:txBody>
          <a:bodyPr wrap="square">
            <a:spAutoFit/>
          </a:bodyPr>
          <a:lstStyle/>
          <a:p>
            <a:pPr lvl="0">
              <a:spcBef>
                <a:spcPct val="0"/>
              </a:spcBef>
              <a:buNone/>
            </a:pPr>
            <a:r>
              <a:rPr lang="en-US" altLang="zh-CN" sz="2400" dirty="0" err="1">
                <a:solidFill>
                  <a:srgbClr val="000000"/>
                </a:solidFill>
                <a:latin typeface="Courier New" panose="02070309020205020404" pitchFamily="49" charset="0"/>
              </a:rPr>
              <a:t>lw</a:t>
            </a:r>
            <a:r>
              <a:rPr lang="en-US" altLang="zh-CN" sz="2400" dirty="0">
                <a:solidFill>
                  <a:srgbClr val="000000"/>
                </a:solidFill>
                <a:latin typeface="Courier New" panose="02070309020205020404" pitchFamily="49" charset="0"/>
              </a:rPr>
              <a:t> </a:t>
            </a:r>
            <a:r>
              <a:rPr lang="en-US" altLang="zh-CN" sz="2400" dirty="0">
                <a:solidFill>
                  <a:srgbClr val="FF3300"/>
                </a:solidFill>
                <a:latin typeface="Courier New" panose="02070309020205020404" pitchFamily="49" charset="0"/>
              </a:rPr>
              <a:t>r1</a:t>
            </a:r>
            <a:r>
              <a:rPr lang="en-US" altLang="zh-CN" sz="2400" dirty="0">
                <a:solidFill>
                  <a:srgbClr val="000000"/>
                </a:solidFill>
                <a:latin typeface="Courier New" panose="02070309020205020404" pitchFamily="49" charset="0"/>
              </a:rPr>
              <a:t>,</a:t>
            </a:r>
            <a:r>
              <a:rPr lang="en-US" altLang="zh-CN" sz="2400" dirty="0">
                <a:solidFill>
                  <a:srgbClr val="000000"/>
                </a:solidFill>
                <a:latin typeface="Courier New" panose="02070309020205020404" pitchFamily="49" charset="0"/>
                <a:ea typeface="黑体" panose="02010609060101010101" pitchFamily="49" charset="-122"/>
                <a:cs typeface="Courier New" panose="02070309020205020404" pitchFamily="49" charset="0"/>
              </a:rPr>
              <a:t>0(r2)</a:t>
            </a:r>
            <a:r>
              <a:rPr lang="zh-CN" altLang="en-US" sz="2400"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endParaRPr lang="en-US" altLang="zh-CN" sz="240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5" name="组合 4"/>
          <p:cNvGrpSpPr/>
          <p:nvPr/>
        </p:nvGrpSpPr>
        <p:grpSpPr>
          <a:xfrm>
            <a:off x="9696400" y="2045651"/>
            <a:ext cx="2395538" cy="3965256"/>
            <a:chOff x="9747893" y="2045651"/>
            <a:chExt cx="2395538" cy="3965256"/>
          </a:xfrm>
        </p:grpSpPr>
        <p:sp>
          <p:nvSpPr>
            <p:cNvPr id="193" name="Rectangle 9"/>
            <p:cNvSpPr>
              <a:spLocks noChangeArrowheads="1"/>
            </p:cNvSpPr>
            <p:nvPr/>
          </p:nvSpPr>
          <p:spPr bwMode="auto">
            <a:xfrm>
              <a:off x="9747893" y="2045651"/>
              <a:ext cx="2395538" cy="41751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add </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,r2,r3</a:t>
              </a:r>
            </a:p>
          </p:txBody>
        </p:sp>
        <p:sp>
          <p:nvSpPr>
            <p:cNvPr id="194" name="Rectangle 10"/>
            <p:cNvSpPr>
              <a:spLocks noChangeArrowheads="1"/>
            </p:cNvSpPr>
            <p:nvPr/>
          </p:nvSpPr>
          <p:spPr bwMode="auto">
            <a:xfrm>
              <a:off x="9748543" y="4659907"/>
              <a:ext cx="2394887" cy="417550"/>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p:txBody>
        </p:sp>
        <p:sp>
          <p:nvSpPr>
            <p:cNvPr id="195" name="Rectangle 11"/>
            <p:cNvSpPr>
              <a:spLocks noChangeArrowheads="1"/>
            </p:cNvSpPr>
            <p:nvPr/>
          </p:nvSpPr>
          <p:spPr bwMode="auto">
            <a:xfrm>
              <a:off x="9748543" y="5593357"/>
              <a:ext cx="2394887" cy="417550"/>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p:txBody>
        </p:sp>
        <p:sp>
          <p:nvSpPr>
            <p:cNvPr id="198" name="Rectangle 11"/>
            <p:cNvSpPr>
              <a:spLocks noChangeArrowheads="1"/>
            </p:cNvSpPr>
            <p:nvPr/>
          </p:nvSpPr>
          <p:spPr bwMode="auto">
            <a:xfrm>
              <a:off x="9762513" y="2794138"/>
              <a:ext cx="735780" cy="417550"/>
            </a:xfrm>
            <a:prstGeom prst="rect">
              <a:avLst/>
            </a:prstGeom>
            <a:solidFill>
              <a:schemeClr val="bg1"/>
            </a:solidFill>
            <a:ln w="12700">
              <a:noFill/>
              <a:miter lim="800000"/>
            </a:ln>
          </p:spPr>
          <p:txBody>
            <a:bodyPr wrap="none" lIns="90488" tIns="44450" rIns="90488" bIns="44450">
              <a:spAutoFit/>
            </a:bodyPr>
            <a:lstStyle/>
            <a:p>
              <a:pPr algn="r" eaLnBrk="0" fontAlgn="base" latinLnBrk="1" hangingPunct="0">
                <a:spcBef>
                  <a:spcPct val="0"/>
                </a:spcBef>
                <a:spcAft>
                  <a:spcPct val="0"/>
                </a:spcAft>
                <a:buNone/>
              </a:pPr>
              <a:r>
                <a:rPr lang="en-US" altLang="zh-CN" sz="2400" dirty="0" err="1">
                  <a:solidFill>
                    <a:srgbClr val="FF0000"/>
                  </a:solidFill>
                  <a:latin typeface="Courier New" panose="02070309020205020404" pitchFamily="49" charset="0"/>
                </a:rPr>
                <a:t>n</a:t>
              </a:r>
              <a:r>
                <a:rPr lang="en-US" altLang="zh-CN" sz="2400" b="1" dirty="0" err="1">
                  <a:solidFill>
                    <a:srgbClr val="FF0000"/>
                  </a:solidFill>
                  <a:latin typeface="Courier New" panose="02070309020205020404" pitchFamily="49" charset="0"/>
                </a:rPr>
                <a:t>op</a:t>
              </a:r>
              <a:endParaRPr lang="en-US" altLang="zh-CN" sz="2400" b="1" dirty="0">
                <a:solidFill>
                  <a:srgbClr val="FF0000"/>
                </a:solidFill>
                <a:latin typeface="Courier New" panose="02070309020205020404" pitchFamily="49" charset="0"/>
              </a:endParaRPr>
            </a:p>
          </p:txBody>
        </p:sp>
        <p:sp>
          <p:nvSpPr>
            <p:cNvPr id="199" name="Rectangle 11"/>
            <p:cNvSpPr>
              <a:spLocks noChangeArrowheads="1"/>
            </p:cNvSpPr>
            <p:nvPr/>
          </p:nvSpPr>
          <p:spPr bwMode="auto">
            <a:xfrm>
              <a:off x="9766361" y="3748235"/>
              <a:ext cx="735780" cy="417550"/>
            </a:xfrm>
            <a:prstGeom prst="rect">
              <a:avLst/>
            </a:prstGeom>
            <a:solidFill>
              <a:schemeClr val="bg1"/>
            </a:solidFill>
            <a:ln w="12700">
              <a:noFill/>
              <a:miter lim="800000"/>
            </a:ln>
          </p:spPr>
          <p:txBody>
            <a:bodyPr wrap="none" lIns="90488" tIns="44450" rIns="90488" bIns="44450">
              <a:spAutoFit/>
            </a:bodyPr>
            <a:lstStyle/>
            <a:p>
              <a:pPr algn="r" eaLnBrk="0" fontAlgn="base" latinLnBrk="1" hangingPunct="0">
                <a:spcBef>
                  <a:spcPct val="0"/>
                </a:spcBef>
                <a:spcAft>
                  <a:spcPct val="0"/>
                </a:spcAft>
                <a:buNone/>
              </a:pPr>
              <a:r>
                <a:rPr lang="en-US" altLang="zh-CN" sz="2400" dirty="0" err="1">
                  <a:solidFill>
                    <a:srgbClr val="FF0000"/>
                  </a:solidFill>
                  <a:latin typeface="Courier New" panose="02070309020205020404" pitchFamily="49" charset="0"/>
                </a:rPr>
                <a:t>n</a:t>
              </a:r>
              <a:r>
                <a:rPr lang="en-US" altLang="zh-CN" sz="2400" b="1" dirty="0" err="1">
                  <a:solidFill>
                    <a:srgbClr val="FF0000"/>
                  </a:solidFill>
                  <a:latin typeface="Courier New" panose="02070309020205020404" pitchFamily="49" charset="0"/>
                </a:rPr>
                <a:t>op</a:t>
              </a:r>
              <a:endParaRPr lang="en-US" altLang="zh-CN" sz="2400" b="1" dirty="0">
                <a:solidFill>
                  <a:srgbClr val="FF0000"/>
                </a:solidFill>
                <a:latin typeface="Courier New" panose="02070309020205020404" pitchFamily="49" charset="0"/>
              </a:endParaRPr>
            </a:p>
          </p:txBody>
        </p:sp>
      </p:grpSp>
      <p:cxnSp>
        <p:nvCxnSpPr>
          <p:cNvPr id="4" name="直接连接符 3"/>
          <p:cNvCxnSpPr>
            <a:stCxn id="39094" idx="1"/>
            <a:endCxn id="39094" idx="3"/>
          </p:cNvCxnSpPr>
          <p:nvPr/>
        </p:nvCxnSpPr>
        <p:spPr bwMode="auto">
          <a:xfrm>
            <a:off x="767607" y="2323208"/>
            <a:ext cx="2395538" cy="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632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 y="293370"/>
            <a:ext cx="7010400" cy="371475"/>
          </a:xfrm>
        </p:spPr>
        <p:txBody>
          <a:bodyPr/>
          <a:lstStyle/>
          <a:p>
            <a:r>
              <a:rPr lang="zh-CN" altLang="en-US" dirty="0"/>
              <a:t>总结：四种数据冒险情况</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1844824"/>
            <a:ext cx="5544616" cy="184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2999656"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3529246"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grpSp>
        <p:nvGrpSpPr>
          <p:cNvPr id="38917" name="Group 5"/>
          <p:cNvGrpSpPr/>
          <p:nvPr/>
        </p:nvGrpSpPr>
        <p:grpSpPr bwMode="auto">
          <a:xfrm>
            <a:off x="191344" y="1823938"/>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11" y="1277"/>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add </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,r2,r3</a:t>
              </a:r>
            </a:p>
          </p:txBody>
        </p:sp>
        <p:sp>
          <p:nvSpPr>
            <p:cNvPr id="39095" name="Rectangle 10"/>
            <p:cNvSpPr>
              <a:spLocks noChangeArrowheads="1"/>
            </p:cNvSpPr>
            <p:nvPr/>
          </p:nvSpPr>
          <p:spPr bwMode="auto">
            <a:xfrm>
              <a:off x="411" y="1805"/>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p:txBody>
        </p:sp>
        <p:sp>
          <p:nvSpPr>
            <p:cNvPr id="39096" name="Rectangle 11"/>
            <p:cNvSpPr>
              <a:spLocks noChangeArrowheads="1"/>
            </p:cNvSpPr>
            <p:nvPr/>
          </p:nvSpPr>
          <p:spPr bwMode="auto">
            <a:xfrm>
              <a:off x="411" y="2393"/>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p:txBody>
        </p:sp>
        <p:sp>
          <p:nvSpPr>
            <p:cNvPr id="39097" name="Rectangle 12"/>
            <p:cNvSpPr>
              <a:spLocks noChangeArrowheads="1"/>
            </p:cNvSpPr>
            <p:nvPr/>
          </p:nvSpPr>
          <p:spPr bwMode="auto">
            <a:xfrm>
              <a:off x="418" y="2922"/>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00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err="1">
                  <a:solidFill>
                    <a:srgbClr val="000000"/>
                  </a:solidFill>
                  <a:latin typeface="Courier New" panose="02070309020205020404" pitchFamily="49" charset="0"/>
                </a:rPr>
                <a:t>xor</a:t>
              </a:r>
              <a:r>
                <a:rPr lang="en-US" altLang="zh-CN" sz="2400" b="1" dirty="0">
                  <a:solidFill>
                    <a:srgbClr val="000000"/>
                  </a:solidFill>
                  <a:latin typeface="Courier New" panose="02070309020205020404" pitchFamily="49" charset="0"/>
                </a:rPr>
                <a:t> r10,</a:t>
              </a:r>
              <a:r>
                <a:rPr lang="en-US" altLang="zh-CN" sz="2400" dirty="0">
                  <a:solidFill>
                    <a:srgbClr val="000000"/>
                  </a:solidFill>
                  <a:latin typeface="Courier New" panose="02070309020205020404" pitchFamily="49" charset="0"/>
                </a:rPr>
                <a:t>r1</a:t>
              </a:r>
              <a:r>
                <a:rPr lang="en-US" altLang="zh-CN" sz="2400" b="1" dirty="0">
                  <a:solidFill>
                    <a:srgbClr val="000000"/>
                  </a:solidFill>
                  <a:latin typeface="Courier New" panose="02070309020205020404" pitchFamily="49" charset="0"/>
                </a:rPr>
                <a:t>,r11</a:t>
              </a:r>
            </a:p>
          </p:txBody>
        </p:sp>
      </p:grpSp>
      <p:grpSp>
        <p:nvGrpSpPr>
          <p:cNvPr id="38918" name="Group 14"/>
          <p:cNvGrpSpPr/>
          <p:nvPr/>
        </p:nvGrpSpPr>
        <p:grpSpPr bwMode="auto">
          <a:xfrm>
            <a:off x="4708581"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4007683"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3313169"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5412622"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6115106"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187" name="标题 1"/>
          <p:cNvSpPr txBox="1">
            <a:spLocks/>
          </p:cNvSpPr>
          <p:nvPr/>
        </p:nvSpPr>
        <p:spPr bwMode="auto">
          <a:xfrm>
            <a:off x="60960" y="293370"/>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总结：有转发</a:t>
            </a:r>
          </a:p>
        </p:txBody>
      </p:sp>
      <p:sp>
        <p:nvSpPr>
          <p:cNvPr id="2" name="矩形 1"/>
          <p:cNvSpPr/>
          <p:nvPr/>
        </p:nvSpPr>
        <p:spPr>
          <a:xfrm>
            <a:off x="767607" y="1226565"/>
            <a:ext cx="3028502" cy="419538"/>
          </a:xfrm>
          <a:prstGeom prst="rect">
            <a:avLst/>
          </a:prstGeom>
        </p:spPr>
        <p:txBody>
          <a:bodyPr wrap="square">
            <a:spAutoFit/>
          </a:bodyPr>
          <a:lstStyle/>
          <a:p>
            <a:pPr lvl="0">
              <a:spcBef>
                <a:spcPct val="0"/>
              </a:spcBef>
              <a:buNone/>
            </a:pPr>
            <a:r>
              <a:rPr lang="en-US" altLang="zh-CN" sz="2400" dirty="0" err="1">
                <a:solidFill>
                  <a:srgbClr val="000000"/>
                </a:solidFill>
                <a:latin typeface="Courier New" panose="02070309020205020404" pitchFamily="49" charset="0"/>
              </a:rPr>
              <a:t>lw</a:t>
            </a:r>
            <a:r>
              <a:rPr lang="en-US" altLang="zh-CN" sz="2400" dirty="0">
                <a:solidFill>
                  <a:srgbClr val="000000"/>
                </a:solidFill>
                <a:latin typeface="Courier New" panose="02070309020205020404" pitchFamily="49" charset="0"/>
              </a:rPr>
              <a:t> </a:t>
            </a:r>
            <a:r>
              <a:rPr lang="en-US" altLang="zh-CN" sz="2400" dirty="0">
                <a:solidFill>
                  <a:srgbClr val="FF3300"/>
                </a:solidFill>
                <a:latin typeface="Courier New" panose="02070309020205020404" pitchFamily="49" charset="0"/>
              </a:rPr>
              <a:t>r1</a:t>
            </a:r>
            <a:r>
              <a:rPr lang="en-US" altLang="zh-CN" sz="2400" dirty="0">
                <a:solidFill>
                  <a:srgbClr val="000000"/>
                </a:solidFill>
                <a:latin typeface="Courier New" panose="02070309020205020404" pitchFamily="49" charset="0"/>
              </a:rPr>
              <a:t>,</a:t>
            </a:r>
            <a:r>
              <a:rPr lang="en-US" altLang="zh-CN" sz="2400" dirty="0">
                <a:solidFill>
                  <a:srgbClr val="000000"/>
                </a:solidFill>
                <a:latin typeface="Courier New" panose="02070309020205020404" pitchFamily="49" charset="0"/>
                <a:ea typeface="黑体" panose="02010609060101010101" pitchFamily="49" charset="-122"/>
                <a:cs typeface="Courier New" panose="02070309020205020404" pitchFamily="49" charset="0"/>
              </a:rPr>
              <a:t>0(r2)</a:t>
            </a:r>
            <a:r>
              <a:rPr lang="zh-CN" altLang="en-US" sz="2400"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endParaRPr lang="en-US" altLang="zh-CN" sz="240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p:txBody>
      </p:sp>
      <p:cxnSp>
        <p:nvCxnSpPr>
          <p:cNvPr id="4" name="直接连接符 3"/>
          <p:cNvCxnSpPr>
            <a:stCxn id="39094" idx="1"/>
            <a:endCxn id="39094" idx="3"/>
          </p:cNvCxnSpPr>
          <p:nvPr/>
        </p:nvCxnSpPr>
        <p:spPr bwMode="auto">
          <a:xfrm>
            <a:off x="767607" y="2323208"/>
            <a:ext cx="2395538" cy="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Line 184"/>
          <p:cNvSpPr>
            <a:spLocks noChangeShapeType="1"/>
          </p:cNvSpPr>
          <p:nvPr/>
        </p:nvSpPr>
        <p:spPr bwMode="auto">
          <a:xfrm>
            <a:off x="5373812" y="2271713"/>
            <a:ext cx="187325" cy="71755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96" name="Line 185"/>
          <p:cNvSpPr>
            <a:spLocks noChangeShapeType="1"/>
          </p:cNvSpPr>
          <p:nvPr/>
        </p:nvSpPr>
        <p:spPr bwMode="auto">
          <a:xfrm>
            <a:off x="6070724" y="2252663"/>
            <a:ext cx="241300" cy="152400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 name="组合 2"/>
          <p:cNvGrpSpPr/>
          <p:nvPr/>
        </p:nvGrpSpPr>
        <p:grpSpPr>
          <a:xfrm>
            <a:off x="9696400" y="2068516"/>
            <a:ext cx="2395538" cy="3778843"/>
            <a:chOff x="9744253" y="2068516"/>
            <a:chExt cx="2395538" cy="3778843"/>
          </a:xfrm>
        </p:grpSpPr>
        <p:sp>
          <p:nvSpPr>
            <p:cNvPr id="193" name="Rectangle 9"/>
            <p:cNvSpPr>
              <a:spLocks noChangeArrowheads="1"/>
            </p:cNvSpPr>
            <p:nvPr/>
          </p:nvSpPr>
          <p:spPr bwMode="auto">
            <a:xfrm>
              <a:off x="9748543" y="2068516"/>
              <a:ext cx="2210542" cy="545083"/>
            </a:xfrm>
            <a:prstGeom prst="rect">
              <a:avLst/>
            </a:prstGeom>
            <a:solidFill>
              <a:schemeClr val="bg1"/>
            </a:solidFill>
            <a:ln w="12700">
              <a:noFill/>
              <a:miter lim="800000"/>
            </a:ln>
          </p:spPr>
          <p:txBody>
            <a:bodyPr wrap="none" lIns="90488" tIns="44450" rIns="90488" bIns="44450">
              <a:spAutoFit/>
            </a:bodyPr>
            <a:lstStyle/>
            <a:p>
              <a:pPr algn="r">
                <a:spcBef>
                  <a:spcPct val="0"/>
                </a:spcBef>
                <a:buNone/>
              </a:pPr>
              <a:r>
                <a:rPr lang="en-US" altLang="zh-CN" sz="2400" dirty="0" err="1">
                  <a:solidFill>
                    <a:srgbClr val="000000"/>
                  </a:solidFill>
                  <a:latin typeface="Courier New" panose="02070309020205020404" pitchFamily="49" charset="0"/>
                </a:rPr>
                <a:t>lw</a:t>
              </a:r>
              <a:r>
                <a:rPr lang="en-US" altLang="zh-CN" sz="2400" dirty="0">
                  <a:solidFill>
                    <a:srgbClr val="000000"/>
                  </a:solidFill>
                  <a:latin typeface="Courier New" panose="02070309020205020404" pitchFamily="49" charset="0"/>
                </a:rPr>
                <a:t> </a:t>
              </a:r>
              <a:r>
                <a:rPr lang="en-US" altLang="zh-CN" sz="2400" dirty="0">
                  <a:solidFill>
                    <a:srgbClr val="FF3300"/>
                  </a:solidFill>
                  <a:latin typeface="Courier New" panose="02070309020205020404" pitchFamily="49" charset="0"/>
                </a:rPr>
                <a:t>r1</a:t>
              </a:r>
              <a:r>
                <a:rPr lang="en-US" altLang="zh-CN" sz="2400" dirty="0">
                  <a:solidFill>
                    <a:srgbClr val="000000"/>
                  </a:solidFill>
                  <a:latin typeface="Courier New" panose="02070309020205020404" pitchFamily="49" charset="0"/>
                </a:rPr>
                <a:t>,</a:t>
              </a:r>
              <a:r>
                <a:rPr lang="en-US" altLang="zh-CN" sz="2400" dirty="0">
                  <a:solidFill>
                    <a:srgbClr val="000000"/>
                  </a:solidFill>
                  <a:latin typeface="Courier New" panose="02070309020205020404" pitchFamily="49" charset="0"/>
                  <a:ea typeface="黑体" panose="02010609060101010101" pitchFamily="49" charset="-122"/>
                  <a:cs typeface="Courier New" panose="02070309020205020404" pitchFamily="49" charset="0"/>
                </a:rPr>
                <a:t>0(r2)</a:t>
              </a:r>
              <a:endParaRPr lang="en-US" altLang="zh-CN" sz="2400" b="1" dirty="0">
                <a:solidFill>
                  <a:srgbClr val="000000"/>
                </a:solidFill>
                <a:latin typeface="Courier New" panose="02070309020205020404" pitchFamily="49" charset="0"/>
              </a:endParaRPr>
            </a:p>
          </p:txBody>
        </p:sp>
        <p:sp>
          <p:nvSpPr>
            <p:cNvPr id="194" name="Rectangle 10"/>
            <p:cNvSpPr>
              <a:spLocks noChangeArrowheads="1"/>
            </p:cNvSpPr>
            <p:nvPr/>
          </p:nvSpPr>
          <p:spPr bwMode="auto">
            <a:xfrm>
              <a:off x="9744254" y="3739831"/>
              <a:ext cx="2394887" cy="56378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p:txBody>
        </p:sp>
        <p:sp>
          <p:nvSpPr>
            <p:cNvPr id="195" name="Rectangle 11"/>
            <p:cNvSpPr>
              <a:spLocks noChangeArrowheads="1"/>
            </p:cNvSpPr>
            <p:nvPr/>
          </p:nvSpPr>
          <p:spPr bwMode="auto">
            <a:xfrm>
              <a:off x="9744253" y="4602163"/>
              <a:ext cx="2394887" cy="403700"/>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p:txBody>
        </p:sp>
        <p:sp>
          <p:nvSpPr>
            <p:cNvPr id="198" name="Rectangle 11"/>
            <p:cNvSpPr>
              <a:spLocks noChangeArrowheads="1"/>
            </p:cNvSpPr>
            <p:nvPr/>
          </p:nvSpPr>
          <p:spPr bwMode="auto">
            <a:xfrm>
              <a:off x="9744255" y="2845703"/>
              <a:ext cx="735780" cy="417550"/>
            </a:xfrm>
            <a:prstGeom prst="rect">
              <a:avLst/>
            </a:prstGeom>
            <a:solidFill>
              <a:schemeClr val="bg1"/>
            </a:solidFill>
            <a:ln w="12700">
              <a:noFill/>
              <a:miter lim="800000"/>
            </a:ln>
          </p:spPr>
          <p:txBody>
            <a:bodyPr wrap="none" lIns="90488" tIns="44450" rIns="90488" bIns="44450">
              <a:spAutoFit/>
            </a:bodyPr>
            <a:lstStyle/>
            <a:p>
              <a:pPr algn="r" eaLnBrk="0" fontAlgn="base" latinLnBrk="1" hangingPunct="0">
                <a:spcBef>
                  <a:spcPct val="0"/>
                </a:spcBef>
                <a:spcAft>
                  <a:spcPct val="0"/>
                </a:spcAft>
                <a:buNone/>
              </a:pPr>
              <a:r>
                <a:rPr lang="en-US" altLang="zh-CN" sz="2400" dirty="0" err="1">
                  <a:solidFill>
                    <a:srgbClr val="FF0000"/>
                  </a:solidFill>
                  <a:latin typeface="Courier New" panose="02070309020205020404" pitchFamily="49" charset="0"/>
                </a:rPr>
                <a:t>n</a:t>
              </a:r>
              <a:r>
                <a:rPr lang="en-US" altLang="zh-CN" sz="2400" b="1" dirty="0" err="1">
                  <a:solidFill>
                    <a:srgbClr val="FF0000"/>
                  </a:solidFill>
                  <a:latin typeface="Courier New" panose="02070309020205020404" pitchFamily="49" charset="0"/>
                </a:rPr>
                <a:t>op</a:t>
              </a:r>
              <a:endParaRPr lang="en-US" altLang="zh-CN" sz="2400" b="1" dirty="0">
                <a:solidFill>
                  <a:srgbClr val="FF0000"/>
                </a:solidFill>
                <a:latin typeface="Courier New" panose="02070309020205020404" pitchFamily="49" charset="0"/>
              </a:endParaRPr>
            </a:p>
          </p:txBody>
        </p:sp>
        <p:sp>
          <p:nvSpPr>
            <p:cNvPr id="197" name="Rectangle 12"/>
            <p:cNvSpPr>
              <a:spLocks noChangeArrowheads="1"/>
            </p:cNvSpPr>
            <p:nvPr/>
          </p:nvSpPr>
          <p:spPr bwMode="auto">
            <a:xfrm>
              <a:off x="9744253" y="5429846"/>
              <a:ext cx="2395538" cy="41751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CC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p:txBody>
        </p:sp>
      </p:grpSp>
      <p:sp>
        <p:nvSpPr>
          <p:cNvPr id="201" name="Line 184"/>
          <p:cNvSpPr>
            <a:spLocks noChangeShapeType="1"/>
          </p:cNvSpPr>
          <p:nvPr/>
        </p:nvSpPr>
        <p:spPr bwMode="auto">
          <a:xfrm flipH="1">
            <a:off x="5411699" y="2513168"/>
            <a:ext cx="585139" cy="433384"/>
          </a:xfrm>
          <a:prstGeom prst="line">
            <a:avLst/>
          </a:prstGeom>
          <a:noFill/>
          <a:ln w="76200">
            <a:solidFill>
              <a:schemeClr val="accent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622464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2"/>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2" grpId="0" animBg="1"/>
      <p:bldP spid="20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2999656"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3529246"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grpSp>
        <p:nvGrpSpPr>
          <p:cNvPr id="38917" name="Group 5"/>
          <p:cNvGrpSpPr/>
          <p:nvPr/>
        </p:nvGrpSpPr>
        <p:grpSpPr bwMode="auto">
          <a:xfrm>
            <a:off x="191344" y="1823938"/>
            <a:ext cx="2808288" cy="1619250"/>
            <a:chOff x="48" y="1094"/>
            <a:chExt cx="1769" cy="1020"/>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16" cy="102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22" y="1259"/>
              <a:ext cx="1392" cy="263"/>
            </a:xfrm>
            <a:prstGeom prst="rect">
              <a:avLst/>
            </a:prstGeom>
            <a:solidFill>
              <a:schemeClr val="bg1"/>
            </a:solidFill>
            <a:ln w="12700">
              <a:noFill/>
              <a:miter lim="800000"/>
            </a:ln>
          </p:spPr>
          <p:txBody>
            <a:bodyPr wrap="none" lIns="90488" tIns="44450" rIns="90488" bIns="44450">
              <a:spAutoFit/>
            </a:bodyPr>
            <a:lstStyle/>
            <a:p>
              <a:pPr algn="r">
                <a:spcBef>
                  <a:spcPct val="0"/>
                </a:spcBef>
                <a:buNone/>
              </a:pPr>
              <a:r>
                <a:rPr lang="en-US" altLang="zh-CN" sz="2400" dirty="0" err="1">
                  <a:solidFill>
                    <a:srgbClr val="000000"/>
                  </a:solidFill>
                  <a:latin typeface="Courier New" panose="02070309020205020404" pitchFamily="49" charset="0"/>
                </a:rPr>
                <a:t>lw</a:t>
              </a:r>
              <a:r>
                <a:rPr lang="en-US" altLang="zh-CN" sz="2400" dirty="0">
                  <a:solidFill>
                    <a:srgbClr val="000000"/>
                  </a:solidFill>
                  <a:latin typeface="Courier New" panose="02070309020205020404" pitchFamily="49" charset="0"/>
                </a:rPr>
                <a:t> </a:t>
              </a:r>
              <a:r>
                <a:rPr lang="en-US" altLang="zh-CN" sz="2400" dirty="0">
                  <a:solidFill>
                    <a:srgbClr val="FF3300"/>
                  </a:solidFill>
                  <a:latin typeface="Courier New" panose="02070309020205020404" pitchFamily="49" charset="0"/>
                </a:rPr>
                <a:t>r1</a:t>
              </a:r>
              <a:r>
                <a:rPr lang="en-US" altLang="zh-CN" sz="2400" dirty="0">
                  <a:solidFill>
                    <a:srgbClr val="000000"/>
                  </a:solidFill>
                  <a:latin typeface="Courier New" panose="02070309020205020404" pitchFamily="49" charset="0"/>
                </a:rPr>
                <a:t>,</a:t>
              </a:r>
              <a:r>
                <a:rPr lang="en-US" altLang="zh-CN" sz="2400" dirty="0">
                  <a:solidFill>
                    <a:srgbClr val="000000"/>
                  </a:solidFill>
                  <a:latin typeface="Courier New" panose="02070309020205020404" pitchFamily="49" charset="0"/>
                  <a:ea typeface="黑体" panose="02010609060101010101" pitchFamily="49" charset="-122"/>
                  <a:cs typeface="Courier New" panose="02070309020205020404" pitchFamily="49" charset="0"/>
                </a:rPr>
                <a:t>0(r2)</a:t>
              </a:r>
              <a:endParaRPr lang="en-US" altLang="zh-CN" sz="2400" b="1" dirty="0">
                <a:solidFill>
                  <a:srgbClr val="000000"/>
                </a:solidFill>
                <a:latin typeface="Courier New" panose="02070309020205020404" pitchFamily="49" charset="0"/>
              </a:endParaRPr>
            </a:p>
          </p:txBody>
        </p:sp>
        <p:sp>
          <p:nvSpPr>
            <p:cNvPr id="39095" name="Rectangle 10"/>
            <p:cNvSpPr>
              <a:spLocks noChangeArrowheads="1"/>
            </p:cNvSpPr>
            <p:nvPr/>
          </p:nvSpPr>
          <p:spPr bwMode="auto">
            <a:xfrm>
              <a:off x="425" y="1817"/>
              <a:ext cx="1392" cy="263"/>
            </a:xfrm>
            <a:prstGeom prst="rect">
              <a:avLst/>
            </a:prstGeom>
            <a:solidFill>
              <a:schemeClr val="bg1"/>
            </a:solidFill>
            <a:ln w="12700">
              <a:noFill/>
              <a:miter lim="800000"/>
            </a:ln>
          </p:spPr>
          <p:txBody>
            <a:bodyPr wrap="none" lIns="90488" tIns="44450" rIns="90488" bIns="44450">
              <a:spAutoFit/>
            </a:bodyPr>
            <a:lstStyle/>
            <a:p>
              <a:pPr algn="r">
                <a:spcBef>
                  <a:spcPct val="0"/>
                </a:spcBef>
                <a:buNone/>
              </a:pPr>
              <a:r>
                <a:rPr lang="en-US" altLang="zh-CN" sz="2400" b="1" dirty="0" err="1">
                  <a:solidFill>
                    <a:srgbClr val="000000"/>
                  </a:solidFill>
                  <a:latin typeface="Courier New" panose="02070309020205020404" pitchFamily="49" charset="0"/>
                </a:rPr>
                <a:t>sw</a:t>
              </a:r>
              <a:r>
                <a:rPr lang="en-US" altLang="zh-CN" sz="2400" b="1" dirty="0">
                  <a:solidFill>
                    <a:srgbClr val="000000"/>
                  </a:solidFill>
                  <a:latin typeface="Courier New" panose="02070309020205020404" pitchFamily="49" charset="0"/>
                </a:rPr>
                <a:t> </a:t>
              </a:r>
              <a:r>
                <a:rPr lang="en-US" altLang="zh-CN" sz="2400" dirty="0">
                  <a:solidFill>
                    <a:srgbClr val="FF3300"/>
                  </a:solidFill>
                  <a:latin typeface="Courier New" panose="02070309020205020404" pitchFamily="49" charset="0"/>
                </a:rPr>
                <a:t>r1</a:t>
              </a:r>
              <a:r>
                <a:rPr lang="en-US" altLang="zh-CN" sz="2400" dirty="0">
                  <a:solidFill>
                    <a:srgbClr val="000000"/>
                  </a:solidFill>
                  <a:latin typeface="Courier New" panose="02070309020205020404" pitchFamily="49" charset="0"/>
                </a:rPr>
                <a:t>,</a:t>
              </a:r>
              <a:r>
                <a:rPr lang="en-US" altLang="zh-CN" sz="2400" dirty="0">
                  <a:solidFill>
                    <a:srgbClr val="000000"/>
                  </a:solidFill>
                  <a:latin typeface="Courier New" panose="02070309020205020404" pitchFamily="49" charset="0"/>
                  <a:ea typeface="黑体" panose="02010609060101010101" pitchFamily="49" charset="-122"/>
                  <a:cs typeface="Courier New" panose="02070309020205020404" pitchFamily="49" charset="0"/>
                </a:rPr>
                <a:t>0(r3)</a:t>
              </a:r>
              <a:endParaRPr lang="en-US" altLang="zh-CN" sz="2400" b="1" dirty="0">
                <a:solidFill>
                  <a:srgbClr val="000000"/>
                </a:solidFill>
                <a:latin typeface="Courier New" panose="02070309020205020404" pitchFamily="49" charset="0"/>
              </a:endParaRPr>
            </a:p>
          </p:txBody>
        </p:sp>
      </p:grpSp>
      <p:grpSp>
        <p:nvGrpSpPr>
          <p:cNvPr id="38919" name="Group 48"/>
          <p:cNvGrpSpPr/>
          <p:nvPr/>
        </p:nvGrpSpPr>
        <p:grpSpPr bwMode="auto">
          <a:xfrm>
            <a:off x="4007683"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3313169"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187" name="标题 1"/>
          <p:cNvSpPr txBox="1">
            <a:spLocks/>
          </p:cNvSpPr>
          <p:nvPr/>
        </p:nvSpPr>
        <p:spPr bwMode="auto">
          <a:xfrm>
            <a:off x="60960" y="293370"/>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总结：其它转发</a:t>
            </a:r>
          </a:p>
        </p:txBody>
      </p:sp>
      <p:sp>
        <p:nvSpPr>
          <p:cNvPr id="192" name="Line 184"/>
          <p:cNvSpPr>
            <a:spLocks noChangeShapeType="1"/>
          </p:cNvSpPr>
          <p:nvPr/>
        </p:nvSpPr>
        <p:spPr bwMode="auto">
          <a:xfrm>
            <a:off x="6052691" y="2271713"/>
            <a:ext cx="75535" cy="738082"/>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45430493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2999656"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3529246"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grpSp>
        <p:nvGrpSpPr>
          <p:cNvPr id="38917" name="Group 5"/>
          <p:cNvGrpSpPr/>
          <p:nvPr/>
        </p:nvGrpSpPr>
        <p:grpSpPr bwMode="auto">
          <a:xfrm>
            <a:off x="191344" y="1823938"/>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11" y="1277"/>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add </a:t>
              </a:r>
              <a:r>
                <a:rPr lang="en-US" altLang="zh-CN" sz="2400" b="1"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,r2,r3</a:t>
              </a:r>
            </a:p>
          </p:txBody>
        </p:sp>
        <p:sp>
          <p:nvSpPr>
            <p:cNvPr id="39095" name="Rectangle 10"/>
            <p:cNvSpPr>
              <a:spLocks noChangeArrowheads="1"/>
            </p:cNvSpPr>
            <p:nvPr/>
          </p:nvSpPr>
          <p:spPr bwMode="auto">
            <a:xfrm>
              <a:off x="411" y="1805"/>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sub r4,</a:t>
              </a:r>
              <a:r>
                <a:rPr lang="en-US" altLang="zh-CN" sz="2400"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,r3</a:t>
              </a:r>
            </a:p>
          </p:txBody>
        </p:sp>
        <p:sp>
          <p:nvSpPr>
            <p:cNvPr id="39096" name="Rectangle 11"/>
            <p:cNvSpPr>
              <a:spLocks noChangeArrowheads="1"/>
            </p:cNvSpPr>
            <p:nvPr/>
          </p:nvSpPr>
          <p:spPr bwMode="auto">
            <a:xfrm>
              <a:off x="411" y="2393"/>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and r6,</a:t>
              </a:r>
              <a:r>
                <a:rPr lang="en-US" altLang="zh-CN" sz="2400" dirty="0">
                  <a:solidFill>
                    <a:srgbClr val="FF3300"/>
                  </a:solidFill>
                  <a:latin typeface="Courier New" panose="02070309020205020404" pitchFamily="49" charset="0"/>
                </a:rPr>
                <a:t>r1</a:t>
              </a:r>
              <a:r>
                <a:rPr lang="en-US" altLang="zh-CN" sz="2400" b="1" dirty="0">
                  <a:solidFill>
                    <a:srgbClr val="000000"/>
                  </a:solidFill>
                  <a:latin typeface="Courier New" panose="02070309020205020404" pitchFamily="49" charset="0"/>
                </a:rPr>
                <a:t>,r7</a:t>
              </a:r>
            </a:p>
          </p:txBody>
        </p:sp>
        <p:sp>
          <p:nvSpPr>
            <p:cNvPr id="39097" name="Rectangle 12"/>
            <p:cNvSpPr>
              <a:spLocks noChangeArrowheads="1"/>
            </p:cNvSpPr>
            <p:nvPr/>
          </p:nvSpPr>
          <p:spPr bwMode="auto">
            <a:xfrm>
              <a:off x="418" y="2922"/>
              <a:ext cx="1509" cy="26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a:solidFill>
                    <a:srgbClr val="000000"/>
                  </a:solidFill>
                  <a:latin typeface="Courier New" panose="02070309020205020404" pitchFamily="49" charset="0"/>
                </a:rPr>
                <a:t>or  r8,</a:t>
              </a:r>
              <a:r>
                <a:rPr lang="en-US" altLang="zh-CN" sz="2400" dirty="0">
                  <a:solidFill>
                    <a:srgbClr val="000000"/>
                  </a:solidFill>
                  <a:latin typeface="Courier New" panose="02070309020205020404" pitchFamily="49" charset="0"/>
                </a:rPr>
                <a:t>r1</a:t>
              </a:r>
              <a:r>
                <a:rPr lang="en-US" altLang="zh-CN" sz="2400" b="1" dirty="0">
                  <a:solidFill>
                    <a:srgbClr val="000000"/>
                  </a:solidFill>
                  <a:latin typeface="Courier New" panose="02070309020205020404" pitchFamily="49" charset="0"/>
                </a:rPr>
                <a:t>,r9</a:t>
              </a: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dirty="0" err="1">
                  <a:solidFill>
                    <a:srgbClr val="000000"/>
                  </a:solidFill>
                  <a:latin typeface="Courier New" panose="02070309020205020404" pitchFamily="49" charset="0"/>
                </a:rPr>
                <a:t>xor</a:t>
              </a:r>
              <a:r>
                <a:rPr lang="en-US" altLang="zh-CN" sz="2400" b="1" dirty="0">
                  <a:solidFill>
                    <a:srgbClr val="000000"/>
                  </a:solidFill>
                  <a:latin typeface="Courier New" panose="02070309020205020404" pitchFamily="49" charset="0"/>
                </a:rPr>
                <a:t> r10,</a:t>
              </a:r>
              <a:r>
                <a:rPr lang="en-US" altLang="zh-CN" sz="2400" dirty="0">
                  <a:solidFill>
                    <a:srgbClr val="000000"/>
                  </a:solidFill>
                  <a:latin typeface="Courier New" panose="02070309020205020404" pitchFamily="49" charset="0"/>
                </a:rPr>
                <a:t>r1</a:t>
              </a:r>
              <a:r>
                <a:rPr lang="en-US" altLang="zh-CN" sz="2400" b="1" dirty="0">
                  <a:solidFill>
                    <a:srgbClr val="000000"/>
                  </a:solidFill>
                  <a:latin typeface="Courier New" panose="02070309020205020404" pitchFamily="49" charset="0"/>
                </a:rPr>
                <a:t>,r11</a:t>
              </a:r>
            </a:p>
          </p:txBody>
        </p:sp>
      </p:grpSp>
      <p:grpSp>
        <p:nvGrpSpPr>
          <p:cNvPr id="38918" name="Group 14"/>
          <p:cNvGrpSpPr/>
          <p:nvPr/>
        </p:nvGrpSpPr>
        <p:grpSpPr bwMode="auto">
          <a:xfrm>
            <a:off x="4708581"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4007683"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3313169"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5412622"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6115106"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187" name="标题 1"/>
          <p:cNvSpPr txBox="1">
            <a:spLocks/>
          </p:cNvSpPr>
          <p:nvPr/>
        </p:nvSpPr>
        <p:spPr bwMode="auto">
          <a:xfrm>
            <a:off x="60960" y="293370"/>
            <a:ext cx="7010400" cy="371475"/>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总结：其它转发</a:t>
            </a:r>
            <a:r>
              <a:rPr lang="zh-CN" altLang="en-US" kern="0"/>
              <a:t>（不一定合理</a:t>
            </a:r>
            <a:r>
              <a:rPr lang="zh-CN" altLang="en-US" kern="0" dirty="0"/>
              <a:t>）</a:t>
            </a:r>
          </a:p>
        </p:txBody>
      </p:sp>
      <p:sp>
        <p:nvSpPr>
          <p:cNvPr id="192" name="Line 184"/>
          <p:cNvSpPr>
            <a:spLocks noChangeShapeType="1"/>
          </p:cNvSpPr>
          <p:nvPr/>
        </p:nvSpPr>
        <p:spPr bwMode="auto">
          <a:xfrm>
            <a:off x="5373813" y="2271713"/>
            <a:ext cx="444047" cy="147955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9" name="组合 18"/>
          <p:cNvGrpSpPr/>
          <p:nvPr/>
        </p:nvGrpSpPr>
        <p:grpSpPr>
          <a:xfrm>
            <a:off x="4400153" y="1755775"/>
            <a:ext cx="943372" cy="319088"/>
            <a:chOff x="4400153" y="1755775"/>
            <a:chExt cx="943372" cy="319088"/>
          </a:xfrm>
        </p:grpSpPr>
        <p:cxnSp>
          <p:nvCxnSpPr>
            <p:cNvPr id="203" name="直接连接符 202"/>
            <p:cNvCxnSpPr/>
            <p:nvPr/>
          </p:nvCxnSpPr>
          <p:spPr bwMode="auto">
            <a:xfrm>
              <a:off x="4400153" y="1772816"/>
              <a:ext cx="943186" cy="0"/>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auto">
            <a:xfrm flipV="1">
              <a:off x="5343339" y="1755775"/>
              <a:ext cx="186" cy="141288"/>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auto">
            <a:xfrm flipH="1" flipV="1">
              <a:off x="4401554" y="1756842"/>
              <a:ext cx="584" cy="318021"/>
            </a:xfrm>
            <a:prstGeom prst="line">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5" name="Line 184"/>
          <p:cNvSpPr>
            <a:spLocks noChangeShapeType="1"/>
          </p:cNvSpPr>
          <p:nvPr/>
        </p:nvSpPr>
        <p:spPr bwMode="auto">
          <a:xfrm flipH="1">
            <a:off x="5103600" y="2398846"/>
            <a:ext cx="254359" cy="480700"/>
          </a:xfrm>
          <a:prstGeom prst="line">
            <a:avLst/>
          </a:prstGeom>
          <a:noFill/>
          <a:ln w="76200">
            <a:solidFill>
              <a:schemeClr val="accent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90" name="Rectangle 11"/>
          <p:cNvSpPr>
            <a:spLocks noChangeArrowheads="1"/>
          </p:cNvSpPr>
          <p:nvPr/>
        </p:nvSpPr>
        <p:spPr bwMode="auto">
          <a:xfrm>
            <a:off x="776062" y="2508991"/>
            <a:ext cx="735780" cy="417550"/>
          </a:xfrm>
          <a:prstGeom prst="rect">
            <a:avLst/>
          </a:prstGeom>
          <a:solidFill>
            <a:schemeClr val="bg1"/>
          </a:solidFill>
          <a:ln w="12700">
            <a:noFill/>
            <a:miter lim="800000"/>
          </a:ln>
        </p:spPr>
        <p:txBody>
          <a:bodyPr wrap="none" lIns="90488" tIns="44450" rIns="90488" bIns="44450">
            <a:spAutoFit/>
          </a:bodyPr>
          <a:lstStyle/>
          <a:p>
            <a:pPr algn="r" eaLnBrk="0" fontAlgn="base" latinLnBrk="1" hangingPunct="0">
              <a:spcBef>
                <a:spcPct val="0"/>
              </a:spcBef>
              <a:spcAft>
                <a:spcPct val="0"/>
              </a:spcAft>
              <a:buNone/>
            </a:pPr>
            <a:r>
              <a:rPr lang="en-US" altLang="zh-CN" sz="2400" dirty="0" err="1">
                <a:solidFill>
                  <a:srgbClr val="FF0000"/>
                </a:solidFill>
                <a:latin typeface="Courier New" panose="02070309020205020404" pitchFamily="49" charset="0"/>
              </a:rPr>
              <a:t>n</a:t>
            </a:r>
            <a:r>
              <a:rPr lang="en-US" altLang="zh-CN" sz="2400" b="1" dirty="0" err="1">
                <a:solidFill>
                  <a:srgbClr val="FF0000"/>
                </a:solidFill>
                <a:latin typeface="Courier New" panose="02070309020205020404" pitchFamily="49" charset="0"/>
              </a:rPr>
              <a:t>op</a:t>
            </a:r>
            <a:endParaRPr lang="en-US" altLang="zh-CN" sz="2400" b="1" dirty="0">
              <a:solidFill>
                <a:srgbClr val="FF0000"/>
              </a:solidFill>
              <a:latin typeface="Courier New" panose="02070309020205020404" pitchFamily="49" charset="0"/>
            </a:endParaRPr>
          </a:p>
        </p:txBody>
      </p:sp>
    </p:spTree>
    <p:extLst>
      <p:ext uri="{BB962C8B-B14F-4D97-AF65-F5344CB8AC3E}">
        <p14:creationId xmlns:p14="http://schemas.microsoft.com/office/powerpoint/2010/main" val="25250956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5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fade">
                                      <p:cBhvr>
                                        <p:cTn id="22"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15" grpId="0" animBg="1"/>
      <p:bldP spid="19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nvSpPr>
        <p:spPr>
          <a:xfrm>
            <a:off x="551384" y="1123315"/>
            <a:ext cx="11017224" cy="5258013"/>
          </a:xfrm>
          <a:prstGeom prst="rect">
            <a:avLst/>
          </a:prstGeom>
          <a:noFill/>
          <a:ln w="12700">
            <a:noFill/>
            <a:miter lim="800000"/>
          </a:ln>
        </p:spPr>
        <p:txBody>
          <a:bodyPr vert="horz" wrap="square" lIns="63500" tIns="25400" rIns="63500" bIns="25400" numCol="1" anchor="t" anchorCtr="0" compatLnSpc="1">
            <a:norm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50000"/>
              </a:lnSpc>
            </a:pPr>
            <a:r>
              <a:rPr lang="zh-CN" altLang="en-US" dirty="0">
                <a:solidFill>
                  <a:srgbClr val="FF0000"/>
                </a:solidFill>
                <a:latin typeface="+mj-ea"/>
                <a:ea typeface="+mj-ea"/>
              </a:rPr>
              <a:t>装载延迟槽</a:t>
            </a:r>
            <a:endParaRPr lang="en-US" dirty="0">
              <a:solidFill>
                <a:srgbClr val="FF0000"/>
              </a:solidFill>
              <a:latin typeface="+mj-ea"/>
              <a:ea typeface="+mj-ea"/>
            </a:endParaRPr>
          </a:p>
          <a:p>
            <a:pPr lvl="1">
              <a:lnSpc>
                <a:spcPct val="150000"/>
              </a:lnSpc>
            </a:pPr>
            <a:r>
              <a:rPr lang="zh-CN" altLang="en-US" sz="2000" dirty="0">
                <a:latin typeface="+mj-ea"/>
                <a:ea typeface="+mj-ea"/>
              </a:rPr>
              <a:t>如果指令使用了装载的结果，那么硬件互锁将会阻塞一个时钟周期。</a:t>
            </a:r>
            <a:endParaRPr lang="en-US" altLang="zh-CN" sz="2000" dirty="0">
              <a:latin typeface="+mj-ea"/>
              <a:ea typeface="+mj-ea"/>
            </a:endParaRPr>
          </a:p>
          <a:p>
            <a:pPr lvl="1">
              <a:lnSpc>
                <a:spcPct val="150000"/>
              </a:lnSpc>
            </a:pPr>
            <a:r>
              <a:rPr lang="zh-CN" altLang="en-US" sz="2000" dirty="0">
                <a:latin typeface="+mj-ea"/>
                <a:ea typeface="+mj-ea"/>
              </a:rPr>
              <a:t>延迟槽：</a:t>
            </a:r>
            <a:endParaRPr lang="en-US" altLang="zh-CN" sz="2000" dirty="0">
              <a:latin typeface="+mj-ea"/>
              <a:ea typeface="+mj-ea"/>
            </a:endParaRPr>
          </a:p>
          <a:p>
            <a:pPr lvl="1">
              <a:lnSpc>
                <a:spcPct val="150000"/>
              </a:lnSpc>
            </a:pPr>
            <a:endParaRPr lang="en-US" sz="2000" dirty="0">
              <a:latin typeface="+mj-ea"/>
              <a:ea typeface="+mj-ea"/>
            </a:endParaRPr>
          </a:p>
          <a:p>
            <a:pPr lvl="1">
              <a:lnSpc>
                <a:spcPct val="150000"/>
              </a:lnSpc>
            </a:pPr>
            <a:endParaRPr lang="en-US" sz="2000" dirty="0">
              <a:latin typeface="+mj-ea"/>
              <a:ea typeface="+mj-ea"/>
            </a:endParaRPr>
          </a:p>
          <a:p>
            <a:pPr lvl="1">
              <a:lnSpc>
                <a:spcPct val="150000"/>
              </a:lnSpc>
            </a:pPr>
            <a:r>
              <a:rPr lang="zh-CN" altLang="en-US" sz="2000" dirty="0">
                <a:latin typeface="+mj-ea"/>
                <a:ea typeface="+mj-ea"/>
              </a:rPr>
              <a:t>让硬件在延迟槽中阻塞一条指令等同于在槽中放入一个</a:t>
            </a:r>
            <a:r>
              <a:rPr lang="en-US" sz="2000" dirty="0" err="1">
                <a:latin typeface="+mj-ea"/>
                <a:ea typeface="+mj-ea"/>
                <a:cs typeface="Courier New" panose="02070309020205020404" pitchFamily="49" charset="0"/>
              </a:rPr>
              <a:t>nop</a:t>
            </a:r>
            <a:endParaRPr lang="en-US" sz="2000" dirty="0">
              <a:latin typeface="+mj-ea"/>
              <a:ea typeface="+mj-ea"/>
            </a:endParaRPr>
          </a:p>
          <a:p>
            <a:pPr>
              <a:lnSpc>
                <a:spcPct val="150000"/>
              </a:lnSpc>
              <a:spcBef>
                <a:spcPts val="1800"/>
              </a:spcBef>
            </a:pPr>
            <a:r>
              <a:rPr lang="zh-CN" altLang="en-US" b="1" dirty="0">
                <a:latin typeface="+mj-ea"/>
                <a:ea typeface="+mj-ea"/>
              </a:rPr>
              <a:t>更优方案</a:t>
            </a:r>
            <a:r>
              <a:rPr lang="en-US" b="1" dirty="0">
                <a:latin typeface="+mj-ea"/>
                <a:ea typeface="+mj-ea"/>
              </a:rPr>
              <a:t>:</a:t>
            </a:r>
            <a:r>
              <a:rPr lang="en-US" dirty="0">
                <a:latin typeface="+mj-ea"/>
                <a:ea typeface="+mj-ea"/>
              </a:rPr>
              <a:t>  </a:t>
            </a:r>
            <a:r>
              <a:rPr lang="zh-CN" altLang="en-US" dirty="0">
                <a:latin typeface="+mj-ea"/>
                <a:ea typeface="+mj-ea"/>
              </a:rPr>
              <a:t>让编译器放一个无数据相关指令于槽中</a:t>
            </a:r>
            <a:endParaRPr lang="en-US" altLang="zh-CN" dirty="0">
              <a:latin typeface="+mj-ea"/>
              <a:ea typeface="+mj-ea"/>
            </a:endParaRPr>
          </a:p>
          <a:p>
            <a:pPr lvl="1">
              <a:lnSpc>
                <a:spcPct val="150000"/>
              </a:lnSpc>
            </a:pPr>
            <a:r>
              <a:rPr lang="zh-CN" altLang="en-US" sz="2000" dirty="0">
                <a:latin typeface="+mj-ea"/>
                <a:ea typeface="+mj-ea"/>
              </a:rPr>
              <a:t>需要重排代码</a:t>
            </a:r>
            <a:endParaRPr lang="en-US" sz="2000" dirty="0">
              <a:latin typeface="+mj-ea"/>
              <a:ea typeface="+mj-ea"/>
            </a:endParaRPr>
          </a:p>
        </p:txBody>
      </p:sp>
      <p:sp>
        <p:nvSpPr>
          <p:cNvPr id="4" name="Rectangle 3"/>
          <p:cNvSpPr txBox="1">
            <a:spLocks noChangeArrowheads="1"/>
          </p:cNvSpPr>
          <p:nvPr/>
        </p:nvSpPr>
        <p:spPr bwMode="auto">
          <a:xfrm>
            <a:off x="335360" y="140941"/>
            <a:ext cx="7010400" cy="479747"/>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zh-CN" altLang="en-US" sz="3200" dirty="0">
                <a:solidFill>
                  <a:schemeClr val="accent1"/>
                </a:solidFill>
                <a:latin typeface="+mj-ea"/>
              </a:rPr>
              <a:t>数据冒险：装载（</a:t>
            </a:r>
            <a:r>
              <a:rPr lang="en-US" altLang="zh-CN" sz="3200" dirty="0">
                <a:solidFill>
                  <a:schemeClr val="accent1"/>
                </a:solidFill>
                <a:latin typeface="+mj-ea"/>
              </a:rPr>
              <a:t>4/4</a:t>
            </a:r>
            <a:r>
              <a:rPr lang="zh-CN" altLang="en-US" sz="3200" dirty="0">
                <a:solidFill>
                  <a:schemeClr val="accent1"/>
                </a:solidFill>
                <a:latin typeface="+mj-ea"/>
              </a:rPr>
              <a:t>）</a:t>
            </a:r>
            <a:endParaRPr lang="en-US" sz="3200" dirty="0">
              <a:solidFill>
                <a:schemeClr val="accent1"/>
              </a:solidFill>
              <a:latin typeface="+mj-ea"/>
            </a:endParaRPr>
          </a:p>
        </p:txBody>
      </p:sp>
      <p:grpSp>
        <p:nvGrpSpPr>
          <p:cNvPr id="2" name="组合 1"/>
          <p:cNvGrpSpPr/>
          <p:nvPr/>
        </p:nvGrpSpPr>
        <p:grpSpPr>
          <a:xfrm>
            <a:off x="2783632" y="2564904"/>
            <a:ext cx="1512168" cy="720228"/>
            <a:chOff x="2783632" y="2564904"/>
            <a:chExt cx="1512168" cy="720228"/>
          </a:xfrm>
        </p:grpSpPr>
        <p:sp>
          <p:nvSpPr>
            <p:cNvPr id="5" name="文本框 4"/>
            <p:cNvSpPr txBox="1"/>
            <p:nvPr/>
          </p:nvSpPr>
          <p:spPr>
            <a:xfrm>
              <a:off x="2783632" y="2564904"/>
              <a:ext cx="1512168" cy="329834"/>
            </a:xfrm>
            <a:prstGeom prst="rect">
              <a:avLst/>
            </a:prstGeom>
            <a:noFill/>
          </p:spPr>
          <p:txBody>
            <a:bodyPr wrap="square" rtlCol="0">
              <a:spAutoFit/>
            </a:bodyPr>
            <a:lstStyle/>
            <a:p>
              <a:pPr>
                <a:buNone/>
              </a:pPr>
              <a:r>
                <a:rPr lang="en-US" altLang="zh-CN" dirty="0" err="1">
                  <a:latin typeface="Calibri" panose="020F0502020204030204" pitchFamily="34" charset="0"/>
                </a:rPr>
                <a:t>lw</a:t>
              </a:r>
              <a:r>
                <a:rPr lang="en-US" altLang="zh-CN" dirty="0">
                  <a:latin typeface="Calibri" panose="020F0502020204030204" pitchFamily="34" charset="0"/>
                </a:rPr>
                <a:t> $2,  20($1)</a:t>
              </a:r>
              <a:endParaRPr lang="zh-CN" altLang="en-US" dirty="0">
                <a:latin typeface="Calibri" panose="020F0502020204030204" pitchFamily="34" charset="0"/>
              </a:endParaRPr>
            </a:p>
          </p:txBody>
        </p:sp>
        <p:sp>
          <p:nvSpPr>
            <p:cNvPr id="6" name="文本框 5"/>
            <p:cNvSpPr txBox="1"/>
            <p:nvPr/>
          </p:nvSpPr>
          <p:spPr>
            <a:xfrm>
              <a:off x="2799157" y="2955298"/>
              <a:ext cx="1496643" cy="329834"/>
            </a:xfrm>
            <a:prstGeom prst="rect">
              <a:avLst/>
            </a:prstGeom>
            <a:solidFill>
              <a:srgbClr val="9CDCF9"/>
            </a:solidFill>
          </p:spPr>
          <p:txBody>
            <a:bodyPr wrap="square" rtlCol="0">
              <a:spAutoFit/>
            </a:bodyPr>
            <a:lstStyle/>
            <a:p>
              <a:pPr algn="ctr">
                <a:buNone/>
              </a:pPr>
              <a:r>
                <a:rPr lang="en-US" altLang="zh-CN" dirty="0">
                  <a:latin typeface="Calibri" panose="020F0502020204030204" pitchFamily="34" charset="0"/>
                </a:rPr>
                <a:t>Delay slot</a:t>
              </a:r>
              <a:endParaRPr lang="zh-CN" altLang="en-US" dirty="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7">
                                            <p:txEl>
                                              <p:pRg st="2" end="2"/>
                                            </p:txEl>
                                          </p:spTgt>
                                        </p:tgtEl>
                                        <p:attrNameLst>
                                          <p:attrName>style.visibility</p:attrName>
                                        </p:attrNameLst>
                                      </p:cBhvr>
                                      <p:to>
                                        <p:strVal val="visible"/>
                                      </p:to>
                                    </p:set>
                                    <p:animEffect transition="in" filter="fade">
                                      <p:cBhvr>
                                        <p:cTn id="7" dur="500"/>
                                        <p:tgtEl>
                                          <p:spTgt spid="675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587">
                                            <p:txEl>
                                              <p:pRg st="5" end="5"/>
                                            </p:txEl>
                                          </p:spTgt>
                                        </p:tgtEl>
                                        <p:attrNameLst>
                                          <p:attrName>style.visibility</p:attrName>
                                        </p:attrNameLst>
                                      </p:cBhvr>
                                      <p:to>
                                        <p:strVal val="visible"/>
                                      </p:to>
                                    </p:set>
                                    <p:animEffect transition="in" filter="fade">
                                      <p:cBhvr>
                                        <p:cTn id="17" dur="500"/>
                                        <p:tgtEl>
                                          <p:spTgt spid="6758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587">
                                            <p:txEl>
                                              <p:pRg st="6" end="6"/>
                                            </p:txEl>
                                          </p:spTgt>
                                        </p:tgtEl>
                                        <p:attrNameLst>
                                          <p:attrName>style.visibility</p:attrName>
                                        </p:attrNameLst>
                                      </p:cBhvr>
                                      <p:to>
                                        <p:strVal val="visible"/>
                                      </p:to>
                                    </p:set>
                                    <p:animEffect transition="in" filter="fade">
                                      <p:cBhvr>
                                        <p:cTn id="22" dur="500"/>
                                        <p:tgtEl>
                                          <p:spTgt spid="6758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587">
                                            <p:txEl>
                                              <p:pRg st="7" end="7"/>
                                            </p:txEl>
                                          </p:spTgt>
                                        </p:tgtEl>
                                        <p:attrNameLst>
                                          <p:attrName>style.visibility</p:attrName>
                                        </p:attrNameLst>
                                      </p:cBhvr>
                                      <p:to>
                                        <p:strVal val="visible"/>
                                      </p:to>
                                    </p:set>
                                    <p:animEffect transition="in" filter="fade">
                                      <p:cBhvr>
                                        <p:cTn id="27" dur="500"/>
                                        <p:tgtEl>
                                          <p:spTgt spid="675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idx="4294967295"/>
          </p:nvPr>
        </p:nvSpPr>
        <p:spPr>
          <a:xfrm>
            <a:off x="237728" y="260648"/>
            <a:ext cx="7010400" cy="371475"/>
          </a:xfrm>
        </p:spPr>
        <p:txBody>
          <a:bodyPr/>
          <a:lstStyle/>
          <a:p>
            <a:r>
              <a:rPr lang="zh-CN" altLang="en-US" dirty="0">
                <a:solidFill>
                  <a:schemeClr val="accent1"/>
                </a:solidFill>
              </a:rPr>
              <a:t>重新排列代码以避免流水线阻塞</a:t>
            </a:r>
          </a:p>
        </p:txBody>
      </p:sp>
      <p:sp>
        <p:nvSpPr>
          <p:cNvPr id="346115" name="Rectangle 3"/>
          <p:cNvSpPr>
            <a:spLocks noGrp="1" noChangeArrowheads="1"/>
          </p:cNvSpPr>
          <p:nvPr>
            <p:ph idx="4294967295"/>
          </p:nvPr>
        </p:nvSpPr>
        <p:spPr>
          <a:xfrm>
            <a:off x="81280" y="891540"/>
            <a:ext cx="8229600" cy="982345"/>
          </a:xfrm>
        </p:spPr>
        <p:txBody>
          <a:bodyPr>
            <a:normAutofit fontScale="92500" lnSpcReduction="10000"/>
          </a:bodyPr>
          <a:lstStyle/>
          <a:p>
            <a:r>
              <a:rPr lang="zh-CN" altLang="en-US" sz="2600" dirty="0"/>
              <a:t>重新排列代码，防止在下个指令中使用装载结果。</a:t>
            </a:r>
            <a:endParaRPr lang="en-US" sz="2600" dirty="0"/>
          </a:p>
          <a:p>
            <a:r>
              <a:rPr lang="zh-CN" altLang="en-US" sz="2600" dirty="0">
                <a:latin typeface="Courier New" panose="02070309020205020404" pitchFamily="49" charset="0"/>
                <a:cs typeface="Courier New" panose="02070309020205020404" pitchFamily="49" charset="0"/>
              </a:rPr>
              <a:t>考虑如下代码  </a:t>
            </a:r>
            <a:r>
              <a:rPr lang="en-US" sz="3000" dirty="0">
                <a:latin typeface="Courier New" panose="02070309020205020404" pitchFamily="49" charset="0"/>
                <a:cs typeface="Courier New" panose="02070309020205020404" pitchFamily="49" charset="0"/>
              </a:rPr>
              <a:t>A=B+E; C=B+F;</a:t>
            </a:r>
            <a:endParaRPr lang="en-AU" sz="3000" dirty="0">
              <a:latin typeface="Courier New" panose="02070309020205020404" pitchFamily="49" charset="0"/>
              <a:cs typeface="Courier New" panose="02070309020205020404" pitchFamily="49" charset="0"/>
            </a:endParaRPr>
          </a:p>
        </p:txBody>
      </p:sp>
      <p:sp>
        <p:nvSpPr>
          <p:cNvPr id="346119" name="Text Box 7"/>
          <p:cNvSpPr txBox="1">
            <a:spLocks noChangeArrowheads="1"/>
          </p:cNvSpPr>
          <p:nvPr/>
        </p:nvSpPr>
        <p:spPr bwMode="auto">
          <a:xfrm>
            <a:off x="6575931" y="2302468"/>
            <a:ext cx="2792730" cy="2614930"/>
          </a:xfrm>
          <a:prstGeom prst="rect">
            <a:avLst/>
          </a:prstGeom>
          <a:solidFill>
            <a:schemeClr val="bg1">
              <a:lumMod val="95000"/>
            </a:schemeClr>
          </a:solidFill>
          <a:ln w="9525">
            <a:noFill/>
            <a:miter lim="800000"/>
          </a:ln>
          <a:effectLst/>
        </p:spPr>
        <p:txBody>
          <a:bodyPr wrap="none">
            <a:spAutoFit/>
          </a:bodyPr>
          <a:lstStyle/>
          <a:p>
            <a:pPr indent="0" algn="l" defTabSz="628650">
              <a:spcBef>
                <a:spcPct val="20000"/>
              </a:spcBef>
              <a:buNone/>
            </a:pPr>
            <a:r>
              <a:rPr lang="en-US" sz="2000" b="1" dirty="0">
                <a:latin typeface="Courier New" panose="02070309020205020404" pitchFamily="49" charset="0"/>
                <a:cs typeface="Courier New" panose="02070309020205020404" pitchFamily="49" charset="0"/>
              </a:rPr>
              <a:t># Method 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$t1, 0($t0)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$t2, 4($t0)</a:t>
            </a:r>
          </a:p>
          <a:p>
            <a:pPr indent="0" algn="l" defTabSz="628650">
              <a:spcBef>
                <a:spcPct val="20000"/>
              </a:spcBef>
              <a:buNone/>
            </a:pPr>
            <a:r>
              <a:rPr lang="en-US" sz="2000" dirty="0" err="1">
                <a:solidFill>
                  <a:schemeClr val="accent2"/>
                </a:solidFill>
                <a:latin typeface="Courier New" panose="02070309020205020404" pitchFamily="49" charset="0"/>
                <a:cs typeface="Courier New" panose="02070309020205020404" pitchFamily="49" charset="0"/>
              </a:rPr>
              <a:t>lw</a:t>
            </a:r>
            <a:r>
              <a:rPr lang="en-US" sz="2000" dirty="0">
                <a:solidFill>
                  <a:schemeClr val="accent2"/>
                </a:solidFill>
                <a:latin typeface="Courier New" panose="02070309020205020404" pitchFamily="49" charset="0"/>
                <a:cs typeface="Courier New" panose="02070309020205020404" pitchFamily="49" charset="0"/>
              </a:rPr>
              <a:t>	$t4, 8($t0)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$t3, $t1, $t2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$t3, 12($t0)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$t5, $t1, $t4</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$t5, 16($t0)</a:t>
            </a:r>
            <a:endParaRPr lang="en-AU" sz="2000" dirty="0">
              <a:latin typeface="Courier New" panose="02070309020205020404" pitchFamily="49" charset="0"/>
              <a:cs typeface="Courier New" panose="02070309020205020404" pitchFamily="49" charset="0"/>
            </a:endParaRPr>
          </a:p>
        </p:txBody>
      </p:sp>
      <p:grpSp>
        <p:nvGrpSpPr>
          <p:cNvPr id="16" name="Group 15"/>
          <p:cNvGrpSpPr/>
          <p:nvPr/>
        </p:nvGrpSpPr>
        <p:grpSpPr>
          <a:xfrm>
            <a:off x="7216011" y="2851465"/>
            <a:ext cx="2159000" cy="1150937"/>
            <a:chOff x="6084888" y="3573463"/>
            <a:chExt cx="2159000" cy="1150937"/>
          </a:xfrm>
        </p:grpSpPr>
        <p:sp>
          <p:nvSpPr>
            <p:cNvPr id="346125" name="Oval 13"/>
            <p:cNvSpPr>
              <a:spLocks noChangeArrowheads="1"/>
            </p:cNvSpPr>
            <p:nvPr/>
          </p:nvSpPr>
          <p:spPr bwMode="auto">
            <a:xfrm>
              <a:off x="6084888" y="3573463"/>
              <a:ext cx="647700" cy="431800"/>
            </a:xfrm>
            <a:prstGeom prst="ellipse">
              <a:avLst/>
            </a:prstGeom>
            <a:noFill/>
            <a:ln w="19050">
              <a:solidFill>
                <a:srgbClr val="FF0000"/>
              </a:solidFill>
              <a:round/>
            </a:ln>
            <a:effectLst/>
          </p:spPr>
          <p:txBody>
            <a:bodyPr wrap="none" anchor="ctr"/>
            <a:lstStyle/>
            <a:p>
              <a:endParaRPr lang="en-US"/>
            </a:p>
          </p:txBody>
        </p:sp>
        <p:sp>
          <p:nvSpPr>
            <p:cNvPr id="346126" name="Oval 14"/>
            <p:cNvSpPr>
              <a:spLocks noChangeArrowheads="1"/>
            </p:cNvSpPr>
            <p:nvPr/>
          </p:nvSpPr>
          <p:spPr bwMode="auto">
            <a:xfrm>
              <a:off x="7596188" y="4292600"/>
              <a:ext cx="647700" cy="431800"/>
            </a:xfrm>
            <a:prstGeom prst="ellipse">
              <a:avLst/>
            </a:prstGeom>
            <a:noFill/>
            <a:ln w="19050">
              <a:solidFill>
                <a:srgbClr val="FF0000"/>
              </a:solidFill>
              <a:round/>
            </a:ln>
            <a:effectLst/>
          </p:spPr>
          <p:txBody>
            <a:bodyPr wrap="none" anchor="ctr"/>
            <a:lstStyle/>
            <a:p>
              <a:endParaRPr lang="en-US"/>
            </a:p>
          </p:txBody>
        </p:sp>
        <p:sp>
          <p:nvSpPr>
            <p:cNvPr id="346131" name="Line 19"/>
            <p:cNvSpPr>
              <a:spLocks noChangeShapeType="1"/>
            </p:cNvSpPr>
            <p:nvPr/>
          </p:nvSpPr>
          <p:spPr bwMode="auto">
            <a:xfrm>
              <a:off x="6726238" y="3829050"/>
              <a:ext cx="895350" cy="608013"/>
            </a:xfrm>
            <a:prstGeom prst="line">
              <a:avLst/>
            </a:prstGeom>
            <a:noFill/>
            <a:ln w="19050">
              <a:solidFill>
                <a:srgbClr val="FF0000"/>
              </a:solidFill>
              <a:round/>
            </a:ln>
            <a:effectLst/>
          </p:spPr>
          <p:txBody>
            <a:bodyPr/>
            <a:lstStyle/>
            <a:p>
              <a:endParaRPr lang="en-US"/>
            </a:p>
          </p:txBody>
        </p:sp>
      </p:grpSp>
      <p:grpSp>
        <p:nvGrpSpPr>
          <p:cNvPr id="15" name="Group 14"/>
          <p:cNvGrpSpPr/>
          <p:nvPr/>
        </p:nvGrpSpPr>
        <p:grpSpPr>
          <a:xfrm>
            <a:off x="7216011" y="3217225"/>
            <a:ext cx="2159000" cy="1362184"/>
            <a:chOff x="6084888" y="3933825"/>
            <a:chExt cx="2159000" cy="1362184"/>
          </a:xfrm>
        </p:grpSpPr>
        <p:sp>
          <p:nvSpPr>
            <p:cNvPr id="346127" name="Oval 15"/>
            <p:cNvSpPr>
              <a:spLocks noChangeArrowheads="1"/>
            </p:cNvSpPr>
            <p:nvPr/>
          </p:nvSpPr>
          <p:spPr bwMode="auto">
            <a:xfrm>
              <a:off x="7596188" y="4864209"/>
              <a:ext cx="647700" cy="431800"/>
            </a:xfrm>
            <a:prstGeom prst="ellipse">
              <a:avLst/>
            </a:prstGeom>
            <a:noFill/>
            <a:ln w="19050">
              <a:solidFill>
                <a:srgbClr val="FF0000"/>
              </a:solidFill>
              <a:round/>
            </a:ln>
            <a:effectLst/>
          </p:spPr>
          <p:txBody>
            <a:bodyPr wrap="none" anchor="ctr"/>
            <a:lstStyle/>
            <a:p>
              <a:endParaRPr lang="en-US"/>
            </a:p>
          </p:txBody>
        </p:sp>
        <p:sp>
          <p:nvSpPr>
            <p:cNvPr id="346128" name="Oval 16"/>
            <p:cNvSpPr>
              <a:spLocks noChangeArrowheads="1"/>
            </p:cNvSpPr>
            <p:nvPr/>
          </p:nvSpPr>
          <p:spPr bwMode="auto">
            <a:xfrm>
              <a:off x="6084888" y="3933825"/>
              <a:ext cx="647700" cy="431800"/>
            </a:xfrm>
            <a:prstGeom prst="ellipse">
              <a:avLst/>
            </a:prstGeom>
            <a:noFill/>
            <a:ln w="19050">
              <a:solidFill>
                <a:srgbClr val="FF0000"/>
              </a:solidFill>
              <a:round/>
            </a:ln>
            <a:effectLst/>
          </p:spPr>
          <p:txBody>
            <a:bodyPr wrap="none" anchor="ctr"/>
            <a:lstStyle/>
            <a:p>
              <a:endParaRPr lang="en-US"/>
            </a:p>
          </p:txBody>
        </p:sp>
        <p:sp>
          <p:nvSpPr>
            <p:cNvPr id="346132" name="Line 20"/>
            <p:cNvSpPr>
              <a:spLocks noChangeShapeType="1"/>
            </p:cNvSpPr>
            <p:nvPr/>
          </p:nvSpPr>
          <p:spPr bwMode="auto">
            <a:xfrm>
              <a:off x="6654800" y="4287838"/>
              <a:ext cx="941388" cy="792395"/>
            </a:xfrm>
            <a:prstGeom prst="line">
              <a:avLst/>
            </a:prstGeom>
            <a:noFill/>
            <a:ln w="19050">
              <a:solidFill>
                <a:srgbClr val="FF0000"/>
              </a:solidFill>
              <a:round/>
            </a:ln>
            <a:effectLst/>
          </p:spPr>
          <p:txBody>
            <a:bodyPr/>
            <a:lstStyle/>
            <a:p>
              <a:endParaRPr lang="en-US"/>
            </a:p>
          </p:txBody>
        </p:sp>
      </p:grpSp>
      <p:sp>
        <p:nvSpPr>
          <p:cNvPr id="346116" name="Text Box 4"/>
          <p:cNvSpPr txBox="1">
            <a:spLocks noChangeArrowheads="1"/>
          </p:cNvSpPr>
          <p:nvPr/>
        </p:nvSpPr>
        <p:spPr bwMode="auto">
          <a:xfrm>
            <a:off x="1587704" y="2309691"/>
            <a:ext cx="2792730" cy="2614930"/>
          </a:xfrm>
          <a:prstGeom prst="rect">
            <a:avLst/>
          </a:prstGeom>
          <a:solidFill>
            <a:srgbClr val="F2F2F2"/>
          </a:solidFill>
          <a:ln w="9525">
            <a:noFill/>
            <a:miter lim="800000"/>
          </a:ln>
          <a:effectLst/>
        </p:spPr>
        <p:txBody>
          <a:bodyPr wrap="none">
            <a:spAutoFit/>
          </a:bodyPr>
          <a:lstStyle/>
          <a:p>
            <a:pPr indent="0" algn="l" defTabSz="628650">
              <a:spcBef>
                <a:spcPct val="20000"/>
              </a:spcBef>
              <a:buNone/>
            </a:pPr>
            <a:r>
              <a:rPr lang="en-US" sz="2000" b="1" dirty="0">
                <a:latin typeface="Courier New" panose="02070309020205020404" pitchFamily="49" charset="0"/>
                <a:cs typeface="Courier New" panose="02070309020205020404" pitchFamily="49" charset="0"/>
              </a:rPr>
              <a:t># Method 1:</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$t1, 0($t0)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$t2, 4($t0)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$t3, $t1, $t2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$t3, 12($t0)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$t4, 8($t0)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$t5, $t1, $t4</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$t5, 16($t0)</a:t>
            </a:r>
            <a:endParaRPr lang="en-AU" sz="2000" dirty="0">
              <a:latin typeface="Courier New" panose="02070309020205020404" pitchFamily="49" charset="0"/>
              <a:cs typeface="Courier New" panose="02070309020205020404" pitchFamily="49" charset="0"/>
            </a:endParaRPr>
          </a:p>
        </p:txBody>
      </p:sp>
      <p:grpSp>
        <p:nvGrpSpPr>
          <p:cNvPr id="5" name="Group 4"/>
          <p:cNvGrpSpPr/>
          <p:nvPr/>
        </p:nvGrpSpPr>
        <p:grpSpPr>
          <a:xfrm>
            <a:off x="2227784" y="2856656"/>
            <a:ext cx="2160588" cy="792162"/>
            <a:chOff x="2782792" y="3937024"/>
            <a:chExt cx="2160588" cy="792162"/>
          </a:xfrm>
        </p:grpSpPr>
        <p:sp>
          <p:nvSpPr>
            <p:cNvPr id="346121" name="Oval 9"/>
            <p:cNvSpPr>
              <a:spLocks noChangeArrowheads="1"/>
            </p:cNvSpPr>
            <p:nvPr/>
          </p:nvSpPr>
          <p:spPr bwMode="auto">
            <a:xfrm>
              <a:off x="2782792" y="3937024"/>
              <a:ext cx="647700" cy="431800"/>
            </a:xfrm>
            <a:prstGeom prst="ellipse">
              <a:avLst/>
            </a:prstGeom>
            <a:noFill/>
            <a:ln w="19050">
              <a:solidFill>
                <a:srgbClr val="FF0000"/>
              </a:solidFill>
              <a:round/>
            </a:ln>
            <a:effectLst/>
          </p:spPr>
          <p:txBody>
            <a:bodyPr wrap="none" anchor="ctr"/>
            <a:lstStyle/>
            <a:p>
              <a:endParaRPr lang="en-US"/>
            </a:p>
          </p:txBody>
        </p:sp>
        <p:sp>
          <p:nvSpPr>
            <p:cNvPr id="346122" name="Oval 10"/>
            <p:cNvSpPr>
              <a:spLocks noChangeArrowheads="1"/>
            </p:cNvSpPr>
            <p:nvPr/>
          </p:nvSpPr>
          <p:spPr bwMode="auto">
            <a:xfrm>
              <a:off x="4295680" y="4297386"/>
              <a:ext cx="647700" cy="431800"/>
            </a:xfrm>
            <a:prstGeom prst="ellipse">
              <a:avLst/>
            </a:prstGeom>
            <a:noFill/>
            <a:ln w="19050">
              <a:solidFill>
                <a:srgbClr val="FF0000"/>
              </a:solidFill>
              <a:round/>
            </a:ln>
            <a:effectLst/>
          </p:spPr>
          <p:txBody>
            <a:bodyPr wrap="none" anchor="ctr"/>
            <a:lstStyle/>
            <a:p>
              <a:endParaRPr lang="en-US"/>
            </a:p>
          </p:txBody>
        </p:sp>
        <p:sp>
          <p:nvSpPr>
            <p:cNvPr id="346129" name="Line 17"/>
            <p:cNvSpPr>
              <a:spLocks noChangeShapeType="1"/>
            </p:cNvSpPr>
            <p:nvPr/>
          </p:nvSpPr>
          <p:spPr bwMode="auto">
            <a:xfrm>
              <a:off x="3420967" y="4183086"/>
              <a:ext cx="879475" cy="292100"/>
            </a:xfrm>
            <a:prstGeom prst="line">
              <a:avLst/>
            </a:prstGeom>
            <a:noFill/>
            <a:ln w="19050">
              <a:solidFill>
                <a:srgbClr val="FF0000"/>
              </a:solidFill>
              <a:round/>
            </a:ln>
            <a:effectLst/>
          </p:spPr>
          <p:txBody>
            <a:bodyPr/>
            <a:lstStyle/>
            <a:p>
              <a:endParaRPr lang="en-US"/>
            </a:p>
          </p:txBody>
        </p:sp>
      </p:grpSp>
      <p:grpSp>
        <p:nvGrpSpPr>
          <p:cNvPr id="6" name="Group 5"/>
          <p:cNvGrpSpPr/>
          <p:nvPr/>
        </p:nvGrpSpPr>
        <p:grpSpPr>
          <a:xfrm>
            <a:off x="2227784" y="3819490"/>
            <a:ext cx="2160588" cy="792162"/>
            <a:chOff x="2793809" y="5027541"/>
            <a:chExt cx="2160588" cy="792162"/>
          </a:xfrm>
        </p:grpSpPr>
        <p:sp>
          <p:nvSpPr>
            <p:cNvPr id="346123" name="Oval 11"/>
            <p:cNvSpPr>
              <a:spLocks noChangeArrowheads="1"/>
            </p:cNvSpPr>
            <p:nvPr/>
          </p:nvSpPr>
          <p:spPr bwMode="auto">
            <a:xfrm>
              <a:off x="2793809" y="5027541"/>
              <a:ext cx="647700" cy="431800"/>
            </a:xfrm>
            <a:prstGeom prst="ellipse">
              <a:avLst/>
            </a:prstGeom>
            <a:noFill/>
            <a:ln w="19050">
              <a:solidFill>
                <a:srgbClr val="FF0000"/>
              </a:solidFill>
              <a:round/>
            </a:ln>
            <a:effectLst/>
          </p:spPr>
          <p:txBody>
            <a:bodyPr wrap="none" anchor="ctr"/>
            <a:lstStyle/>
            <a:p>
              <a:endParaRPr lang="en-US"/>
            </a:p>
          </p:txBody>
        </p:sp>
        <p:sp>
          <p:nvSpPr>
            <p:cNvPr id="346124" name="Oval 12"/>
            <p:cNvSpPr>
              <a:spLocks noChangeArrowheads="1"/>
            </p:cNvSpPr>
            <p:nvPr/>
          </p:nvSpPr>
          <p:spPr bwMode="auto">
            <a:xfrm>
              <a:off x="4306697" y="5387903"/>
              <a:ext cx="647700" cy="431800"/>
            </a:xfrm>
            <a:prstGeom prst="ellipse">
              <a:avLst/>
            </a:prstGeom>
            <a:noFill/>
            <a:ln w="19050">
              <a:solidFill>
                <a:srgbClr val="FF0000"/>
              </a:solidFill>
              <a:round/>
            </a:ln>
            <a:effectLst/>
          </p:spPr>
          <p:txBody>
            <a:bodyPr wrap="none" anchor="ctr"/>
            <a:lstStyle/>
            <a:p>
              <a:endParaRPr lang="en-US"/>
            </a:p>
          </p:txBody>
        </p:sp>
        <p:sp>
          <p:nvSpPr>
            <p:cNvPr id="346130" name="Line 18"/>
            <p:cNvSpPr>
              <a:spLocks noChangeShapeType="1"/>
            </p:cNvSpPr>
            <p:nvPr/>
          </p:nvSpPr>
          <p:spPr bwMode="auto">
            <a:xfrm>
              <a:off x="3422459" y="5292653"/>
              <a:ext cx="903288" cy="215900"/>
            </a:xfrm>
            <a:prstGeom prst="line">
              <a:avLst/>
            </a:prstGeom>
            <a:noFill/>
            <a:ln w="19050">
              <a:solidFill>
                <a:srgbClr val="FF0000"/>
              </a:solidFill>
              <a:round/>
            </a:ln>
            <a:effectLst/>
          </p:spPr>
          <p:txBody>
            <a:bodyPr/>
            <a:lstStyle/>
            <a:p>
              <a:endParaRPr lang="en-US"/>
            </a:p>
          </p:txBody>
        </p:sp>
      </p:grpSp>
      <p:grpSp>
        <p:nvGrpSpPr>
          <p:cNvPr id="10" name="Group 9"/>
          <p:cNvGrpSpPr/>
          <p:nvPr/>
        </p:nvGrpSpPr>
        <p:grpSpPr>
          <a:xfrm>
            <a:off x="551384" y="3072839"/>
            <a:ext cx="1706245" cy="352425"/>
            <a:chOff x="518979" y="4303268"/>
            <a:chExt cx="1584141" cy="352425"/>
          </a:xfrm>
        </p:grpSpPr>
        <p:sp>
          <p:nvSpPr>
            <p:cNvPr id="7" name="TextBox 6"/>
            <p:cNvSpPr txBox="1"/>
            <p:nvPr/>
          </p:nvSpPr>
          <p:spPr>
            <a:xfrm>
              <a:off x="518979" y="4303268"/>
              <a:ext cx="749147" cy="352425"/>
            </a:xfrm>
            <a:prstGeom prst="rect">
              <a:avLst/>
            </a:prstGeom>
            <a:noFill/>
          </p:spPr>
          <p:txBody>
            <a:bodyPr wrap="square" rtlCol="0">
              <a:spAutoFit/>
            </a:bodyPr>
            <a:lstStyle/>
            <a:p>
              <a:pPr indent="0" algn="r">
                <a:buNone/>
              </a:pPr>
              <a:r>
                <a:rPr lang="en-US" sz="2000" dirty="0">
                  <a:solidFill>
                    <a:srgbClr val="FF0000"/>
                  </a:solidFill>
                </a:rPr>
                <a:t>Stall!</a:t>
              </a:r>
            </a:p>
          </p:txBody>
        </p:sp>
        <p:cxnSp>
          <p:nvCxnSpPr>
            <p:cNvPr id="9" name="Straight Arrow Connector 8"/>
            <p:cNvCxnSpPr/>
            <p:nvPr/>
          </p:nvCxnSpPr>
          <p:spPr>
            <a:xfrm>
              <a:off x="1188720" y="4519168"/>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51384" y="4020814"/>
            <a:ext cx="1706245" cy="352425"/>
            <a:chOff x="518979" y="4303268"/>
            <a:chExt cx="1584141" cy="352425"/>
          </a:xfrm>
        </p:grpSpPr>
        <p:sp>
          <p:nvSpPr>
            <p:cNvPr id="33" name="TextBox 32"/>
            <p:cNvSpPr txBox="1"/>
            <p:nvPr/>
          </p:nvSpPr>
          <p:spPr>
            <a:xfrm>
              <a:off x="518979" y="4303268"/>
              <a:ext cx="749147" cy="352425"/>
            </a:xfrm>
            <a:prstGeom prst="rect">
              <a:avLst/>
            </a:prstGeom>
            <a:noFill/>
          </p:spPr>
          <p:txBody>
            <a:bodyPr wrap="square" rtlCol="0">
              <a:spAutoFit/>
            </a:bodyPr>
            <a:lstStyle/>
            <a:p>
              <a:pPr indent="0" algn="r">
                <a:buNone/>
              </a:pPr>
              <a:r>
                <a:rPr lang="en-US" sz="2000" dirty="0">
                  <a:solidFill>
                    <a:srgbClr val="FF0000"/>
                  </a:solidFill>
                </a:rPr>
                <a:t>Stall!</a:t>
              </a:r>
            </a:p>
          </p:txBody>
        </p:sp>
        <p:cxnSp>
          <p:nvCxnSpPr>
            <p:cNvPr id="34" name="Straight Arrow Connector 33"/>
            <p:cNvCxnSpPr/>
            <p:nvPr/>
          </p:nvCxnSpPr>
          <p:spPr>
            <a:xfrm>
              <a:off x="1188720" y="4519168"/>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000534" y="2309690"/>
            <a:ext cx="1198880" cy="3131505"/>
            <a:chOff x="4000534" y="2311161"/>
            <a:chExt cx="1198880" cy="3131505"/>
          </a:xfrm>
        </p:grpSpPr>
        <p:cxnSp>
          <p:nvCxnSpPr>
            <p:cNvPr id="37" name="Straight Arrow Connector 36"/>
            <p:cNvCxnSpPr/>
            <p:nvPr/>
          </p:nvCxnSpPr>
          <p:spPr>
            <a:xfrm flipH="1">
              <a:off x="4511824" y="2311161"/>
              <a:ext cx="1960" cy="280511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00534" y="5116276"/>
              <a:ext cx="1198880" cy="326390"/>
            </a:xfrm>
            <a:prstGeom prst="rect">
              <a:avLst/>
            </a:prstGeom>
            <a:noFill/>
          </p:spPr>
          <p:txBody>
            <a:bodyPr wrap="none" rtlCol="0">
              <a:spAutoFit/>
            </a:bodyPr>
            <a:lstStyle/>
            <a:p>
              <a:pPr indent="0">
                <a:buNone/>
              </a:pPr>
              <a:r>
                <a:rPr lang="en-US" b="1" dirty="0"/>
                <a:t>13 cycles</a:t>
              </a:r>
            </a:p>
          </p:txBody>
        </p:sp>
      </p:grpSp>
      <p:grpSp>
        <p:nvGrpSpPr>
          <p:cNvPr id="17" name="Group 16"/>
          <p:cNvGrpSpPr/>
          <p:nvPr/>
        </p:nvGrpSpPr>
        <p:grpSpPr>
          <a:xfrm>
            <a:off x="8985555" y="2309690"/>
            <a:ext cx="1186180" cy="3135534"/>
            <a:chOff x="7713144" y="3233022"/>
            <a:chExt cx="1186180" cy="3135534"/>
          </a:xfrm>
        </p:grpSpPr>
        <p:cxnSp>
          <p:nvCxnSpPr>
            <p:cNvPr id="42" name="Straight Arrow Connector 41"/>
            <p:cNvCxnSpPr/>
            <p:nvPr/>
          </p:nvCxnSpPr>
          <p:spPr>
            <a:xfrm>
              <a:off x="8279973" y="3233022"/>
              <a:ext cx="0" cy="277402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713144" y="6042166"/>
              <a:ext cx="1186180" cy="326390"/>
            </a:xfrm>
            <a:prstGeom prst="rect">
              <a:avLst/>
            </a:prstGeom>
            <a:noFill/>
          </p:spPr>
          <p:txBody>
            <a:bodyPr wrap="none" rtlCol="0">
              <a:spAutoFit/>
            </a:bodyPr>
            <a:lstStyle/>
            <a:p>
              <a:pPr indent="0">
                <a:buNone/>
              </a:pPr>
              <a:r>
                <a:rPr lang="en-US" b="1" dirty="0"/>
                <a:t>11 cycles</a:t>
              </a:r>
            </a:p>
          </p:txBody>
        </p:sp>
      </p:grpSp>
      <p:sp>
        <p:nvSpPr>
          <p:cNvPr id="2" name="TextBox 1"/>
          <p:cNvSpPr txBox="1"/>
          <p:nvPr/>
        </p:nvSpPr>
        <p:spPr>
          <a:xfrm>
            <a:off x="6177243" y="5517232"/>
            <a:ext cx="5616624" cy="1020279"/>
          </a:xfrm>
          <a:prstGeom prst="rect">
            <a:avLst/>
          </a:prstGeom>
          <a:noFill/>
        </p:spPr>
        <p:txBody>
          <a:bodyPr wrap="square" rtlCol="0">
            <a:spAutoFit/>
          </a:bodyPr>
          <a:lstStyle/>
          <a:p>
            <a:r>
              <a:rPr lang="zh-CN" altLang="en-US" b="1" dirty="0"/>
              <a:t>完美流水线</a:t>
            </a:r>
            <a:r>
              <a:rPr lang="en-US" altLang="zh-CN" b="1" dirty="0"/>
              <a:t>N</a:t>
            </a:r>
            <a:r>
              <a:rPr lang="zh-CN" altLang="en-US" b="1" dirty="0"/>
              <a:t>条指令总时钟周期数：</a:t>
            </a:r>
            <a:r>
              <a:rPr lang="en-US" altLang="zh-CN" b="1" dirty="0"/>
              <a:t>5 +</a:t>
            </a:r>
            <a:r>
              <a:rPr lang="zh-CN" altLang="en-US" b="1" dirty="0"/>
              <a:t>（</a:t>
            </a:r>
            <a:r>
              <a:rPr lang="en-US" altLang="zh-CN" b="1" dirty="0"/>
              <a:t>N-1</a:t>
            </a:r>
            <a:r>
              <a:rPr lang="zh-CN" altLang="en-US" b="1" dirty="0"/>
              <a:t>）</a:t>
            </a:r>
            <a:endParaRPr lang="en-US" altLang="zh-CN" b="1" dirty="0"/>
          </a:p>
          <a:p>
            <a:r>
              <a:rPr lang="zh-CN" altLang="en-US" b="1" dirty="0"/>
              <a:t>当</a:t>
            </a:r>
            <a:r>
              <a:rPr lang="en-US" altLang="zh-CN" b="1" dirty="0"/>
              <a:t>N</a:t>
            </a:r>
            <a:r>
              <a:rPr lang="zh-CN" altLang="en-US" b="1" dirty="0"/>
              <a:t>很大时</a:t>
            </a:r>
            <a:r>
              <a:rPr lang="en-US" altLang="zh-CN" b="1" dirty="0"/>
              <a:t>CPI </a:t>
            </a:r>
            <a:r>
              <a:rPr lang="en-US" altLang="zh-CN" b="1" dirty="0">
                <a:latin typeface="Arial" panose="020B0604020202020204" pitchFamily="34" charset="0"/>
                <a:ea typeface="宋体" panose="02010600030101010101" pitchFamily="2" charset="-122"/>
                <a:cs typeface="Arial" panose="020B0604020202020204" pitchFamily="34" charset="0"/>
              </a:rPr>
              <a:t>≈ </a:t>
            </a:r>
            <a:r>
              <a:rPr lang="en-US" altLang="zh-CN" b="1" dirty="0">
                <a:latin typeface="宋体" panose="02010600030101010101" pitchFamily="2" charset="-122"/>
                <a:ea typeface="宋体" panose="02010600030101010101" pitchFamily="2" charset="-122"/>
              </a:rPr>
              <a:t>1</a:t>
            </a:r>
          </a:p>
          <a:p>
            <a:r>
              <a:rPr lang="zh-CN" altLang="en-US" b="1" dirty="0">
                <a:solidFill>
                  <a:srgbClr val="FF0000"/>
                </a:solidFill>
                <a:latin typeface="宋体" panose="02010600030101010101" pitchFamily="2" charset="-122"/>
                <a:ea typeface="宋体" panose="02010600030101010101" pitchFamily="2" charset="-122"/>
              </a:rPr>
              <a:t>最大加速比</a:t>
            </a:r>
            <a:endParaRPr lang="zh-CN" altLang="en-US" b="1" dirty="0">
              <a:solidFill>
                <a:srgbClr val="FF0000"/>
              </a:solidFill>
            </a:endParaRPr>
          </a:p>
        </p:txBody>
      </p:sp>
      <p:sp>
        <p:nvSpPr>
          <p:cNvPr id="40" name="Text Box 4"/>
          <p:cNvSpPr txBox="1">
            <a:spLocks noChangeArrowheads="1"/>
          </p:cNvSpPr>
          <p:nvPr/>
        </p:nvSpPr>
        <p:spPr bwMode="auto">
          <a:xfrm>
            <a:off x="4679682" y="2631686"/>
            <a:ext cx="1261884" cy="2292935"/>
          </a:xfrm>
          <a:prstGeom prst="rect">
            <a:avLst/>
          </a:prstGeom>
          <a:solidFill>
            <a:srgbClr val="FCFEE2"/>
          </a:solidFill>
          <a:ln w="9525">
            <a:noFill/>
            <a:miter lim="800000"/>
          </a:ln>
          <a:effectLst/>
        </p:spPr>
        <p:txBody>
          <a:bodyPr wrap="square">
            <a:spAutoFit/>
          </a:bodyPr>
          <a:lstStyle/>
          <a:p>
            <a:pPr indent="0" algn="l" defTabSz="628650">
              <a:spcBef>
                <a:spcPct val="20000"/>
              </a:spcBef>
              <a:buNone/>
            </a:pPr>
            <a:r>
              <a:rPr lang="en-US" sz="2000" dirty="0">
                <a:latin typeface="Courier New" panose="02070309020205020404" pitchFamily="49" charset="0"/>
                <a:cs typeface="Courier New" panose="02070309020205020404" pitchFamily="49" charset="0"/>
              </a:rPr>
              <a:t>B</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E</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B+E</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store A</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F</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B+F</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store C</a:t>
            </a:r>
            <a:endParaRPr lang="en-AU" sz="2000" dirty="0">
              <a:latin typeface="Courier New" panose="02070309020205020404" pitchFamily="49" charset="0"/>
              <a:cs typeface="Courier New" panose="02070309020205020404" pitchFamily="49" charset="0"/>
            </a:endParaRPr>
          </a:p>
        </p:txBody>
      </p:sp>
      <p:sp>
        <p:nvSpPr>
          <p:cNvPr id="41" name="Line 8"/>
          <p:cNvSpPr>
            <a:spLocks noChangeShapeType="1"/>
          </p:cNvSpPr>
          <p:nvPr/>
        </p:nvSpPr>
        <p:spPr bwMode="auto">
          <a:xfrm flipV="1">
            <a:off x="4144214" y="3434904"/>
            <a:ext cx="2431717" cy="643968"/>
          </a:xfrm>
          <a:prstGeom prst="line">
            <a:avLst/>
          </a:prstGeom>
          <a:noFill/>
          <a:ln w="28575">
            <a:solidFill>
              <a:srgbClr val="00B0F0">
                <a:alpha val="50000"/>
              </a:srgbClr>
            </a:solidFill>
            <a:round/>
            <a:tailEnd type="triangle" w="lg" len="lg"/>
          </a:ln>
          <a:effectLst/>
        </p:spPr>
        <p:txBody>
          <a:bodyPr/>
          <a:lstStyle/>
          <a:p>
            <a:endParaRPr lang="en-US"/>
          </a:p>
        </p:txBody>
      </p:sp>
      <p:sp>
        <p:nvSpPr>
          <p:cNvPr id="38" name="文本框 37"/>
          <p:cNvSpPr txBox="1"/>
          <p:nvPr/>
        </p:nvSpPr>
        <p:spPr>
          <a:xfrm>
            <a:off x="1559496" y="1916832"/>
            <a:ext cx="2080998" cy="327782"/>
          </a:xfrm>
          <a:prstGeom prst="rect">
            <a:avLst/>
          </a:prstGeom>
          <a:noFill/>
        </p:spPr>
        <p:txBody>
          <a:bodyPr wrap="square" rtlCol="0">
            <a:spAutoFit/>
          </a:bodyPr>
          <a:lstStyle/>
          <a:p>
            <a:pPr>
              <a:buNone/>
            </a:pPr>
            <a:r>
              <a:rPr lang="zh-CN" altLang="en-US" dirty="0">
                <a:solidFill>
                  <a:srgbClr val="FF0000"/>
                </a:solidFill>
                <a:latin typeface="Calibri" panose="020F0502020204030204" pitchFamily="34" charset="0"/>
              </a:rPr>
              <a:t>有哪些数据相关？</a:t>
            </a:r>
          </a:p>
        </p:txBody>
      </p:sp>
      <p:sp>
        <p:nvSpPr>
          <p:cNvPr id="39" name="文本框 38"/>
          <p:cNvSpPr txBox="1"/>
          <p:nvPr/>
        </p:nvSpPr>
        <p:spPr>
          <a:xfrm>
            <a:off x="3647248" y="1916832"/>
            <a:ext cx="2664776" cy="327782"/>
          </a:xfrm>
          <a:prstGeom prst="rect">
            <a:avLst/>
          </a:prstGeom>
          <a:noFill/>
        </p:spPr>
        <p:txBody>
          <a:bodyPr wrap="square" rtlCol="0">
            <a:spAutoFit/>
          </a:bodyPr>
          <a:lstStyle/>
          <a:p>
            <a:pPr>
              <a:buNone/>
            </a:pPr>
            <a:r>
              <a:rPr lang="zh-CN" altLang="en-US" dirty="0">
                <a:solidFill>
                  <a:srgbClr val="FF0000"/>
                </a:solidFill>
                <a:latin typeface="Calibri" panose="020F0502020204030204" pitchFamily="34" charset="0"/>
              </a:rPr>
              <a:t>有旁路转发，只考虑 </a:t>
            </a:r>
            <a:r>
              <a:rPr lang="en-US" altLang="zh-CN" dirty="0" err="1">
                <a:solidFill>
                  <a:srgbClr val="FF0000"/>
                </a:solidFill>
                <a:latin typeface="Calibri" panose="020F0502020204030204" pitchFamily="34" charset="0"/>
              </a:rPr>
              <a:t>lw</a:t>
            </a:r>
            <a:endParaRPr lang="zh-CN" altLang="en-US" dirty="0">
              <a:solidFill>
                <a:srgbClr val="FF0000"/>
              </a:solidFill>
              <a:latin typeface="Calibri" panose="020F0502020204030204" pitchFamily="34" charset="0"/>
            </a:endParaRPr>
          </a:p>
        </p:txBody>
      </p:sp>
      <p:sp>
        <p:nvSpPr>
          <p:cNvPr id="3" name="矩形 2"/>
          <p:cNvSpPr/>
          <p:nvPr/>
        </p:nvSpPr>
        <p:spPr>
          <a:xfrm>
            <a:off x="9984432" y="5887625"/>
            <a:ext cx="1348446" cy="674031"/>
          </a:xfrm>
          <a:prstGeom prst="rect">
            <a:avLst/>
          </a:prstGeom>
          <a:ln w="12700">
            <a:solidFill>
              <a:schemeClr val="accent1"/>
            </a:solidFill>
          </a:ln>
        </p:spPr>
        <p:txBody>
          <a:bodyPr wrap="none">
            <a:spAutoFit/>
          </a:bodyPr>
          <a:lstStyle/>
          <a:p>
            <a:pPr>
              <a:buNone/>
            </a:pPr>
            <a:r>
              <a:rPr lang="en-US" altLang="zh-CN" u="sng" dirty="0">
                <a:solidFill>
                  <a:srgbClr val="000000"/>
                </a:solidFill>
              </a:rPr>
              <a:t>5 +</a:t>
            </a:r>
            <a:r>
              <a:rPr lang="zh-CN" altLang="en-US" u="sng" dirty="0">
                <a:solidFill>
                  <a:srgbClr val="000000"/>
                </a:solidFill>
              </a:rPr>
              <a:t>（</a:t>
            </a:r>
            <a:r>
              <a:rPr lang="en-US" altLang="zh-CN" u="sng" dirty="0">
                <a:solidFill>
                  <a:srgbClr val="000000"/>
                </a:solidFill>
              </a:rPr>
              <a:t>N-1</a:t>
            </a:r>
            <a:r>
              <a:rPr lang="zh-CN" altLang="en-US" u="sng" dirty="0">
                <a:solidFill>
                  <a:srgbClr val="000000"/>
                </a:solidFill>
              </a:rPr>
              <a:t>）</a:t>
            </a:r>
            <a:endParaRPr lang="en-US" altLang="zh-CN" u="sng" dirty="0">
              <a:solidFill>
                <a:srgbClr val="000000"/>
              </a:solidFill>
            </a:endParaRPr>
          </a:p>
          <a:p>
            <a:pPr>
              <a:buNone/>
            </a:pPr>
            <a:r>
              <a:rPr lang="en-US" altLang="zh-CN" dirty="0">
                <a:solidFill>
                  <a:srgbClr val="000000"/>
                </a:solidFill>
              </a:rPr>
              <a:t>       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fade">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fade">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fade">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fade">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fade">
                                      <p:cBhvr>
                                        <p:cTn id="32" dur="500"/>
                                        <p:tgtEl>
                                          <p:spTgt spid="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xEl>
                                              <p:pRg st="6" end="6"/>
                                            </p:txEl>
                                          </p:spTgt>
                                        </p:tgtEl>
                                        <p:attrNameLst>
                                          <p:attrName>style.visibility</p:attrName>
                                        </p:attrNameLst>
                                      </p:cBhvr>
                                      <p:to>
                                        <p:strVal val="visible"/>
                                      </p:to>
                                    </p:set>
                                    <p:animEffect transition="in" filter="fade">
                                      <p:cBhvr>
                                        <p:cTn id="37" dur="500"/>
                                        <p:tgtEl>
                                          <p:spTgt spid="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wipe(up)">
                                      <p:cBhvr>
                                        <p:cTn id="70" dur="500"/>
                                        <p:tgtEl>
                                          <p:spTgt spid="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4611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6"/>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wipe(up)">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0" end="0"/>
                                            </p:txEl>
                                          </p:spTgt>
                                        </p:tgtEl>
                                        <p:attrNameLst>
                                          <p:attrName>style.visibility</p:attrName>
                                        </p:attrNameLst>
                                      </p:cBhvr>
                                      <p:to>
                                        <p:strVal val="visible"/>
                                      </p:to>
                                    </p:set>
                                    <p:animEffect transition="in" filter="fade">
                                      <p:cBhvr>
                                        <p:cTn id="95" dur="500"/>
                                        <p:tgtEl>
                                          <p:spTgt spid="2">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1" end="1"/>
                                            </p:txEl>
                                          </p:spTgt>
                                        </p:tgtEl>
                                        <p:attrNameLst>
                                          <p:attrName>style.visibility</p:attrName>
                                        </p:attrNameLst>
                                      </p:cBhvr>
                                      <p:to>
                                        <p:strVal val="visible"/>
                                      </p:to>
                                    </p:set>
                                    <p:animEffect transition="in" filter="fade">
                                      <p:cBhvr>
                                        <p:cTn id="100" dur="500"/>
                                        <p:tgtEl>
                                          <p:spTgt spid="2">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500"/>
                                        <p:tgtEl>
                                          <p:spTgt spid="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 end="2"/>
                                            </p:txEl>
                                          </p:spTgt>
                                        </p:tgtEl>
                                        <p:attrNameLst>
                                          <p:attrName>style.visibility</p:attrName>
                                        </p:attrNameLst>
                                      </p:cBhvr>
                                      <p:to>
                                        <p:strVal val="visible"/>
                                      </p:to>
                                    </p:set>
                                    <p:animEffect transition="in" filter="fade">
                                      <p:cBhvr>
                                        <p:cTn id="11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9" grpId="0" bldLvl="0" animBg="1"/>
      <p:bldP spid="41" grpId="0" animBg="1"/>
      <p:bldP spid="38" grpId="0"/>
      <p:bldP spid="39" grpId="0"/>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839416" y="1196752"/>
            <a:ext cx="8229600" cy="4937760"/>
          </a:xfrm>
        </p:spPr>
        <p:txBody>
          <a:bodyPr>
            <a:normAutofit/>
          </a:bodyPr>
          <a:lstStyle/>
          <a:p>
            <a:pPr>
              <a:lnSpc>
                <a:spcPct val="150000"/>
              </a:lnSpc>
            </a:pPr>
            <a:r>
              <a:rPr lang="zh-CN" altLang="en-US" sz="3200" dirty="0">
                <a:solidFill>
                  <a:schemeClr val="bg1">
                    <a:lumMod val="65000"/>
                  </a:schemeClr>
                </a:solidFill>
              </a:rPr>
              <a:t>结构冒险</a:t>
            </a:r>
            <a:endParaRPr lang="en-US" altLang="zh-CN" sz="3200" dirty="0">
              <a:solidFill>
                <a:schemeClr val="bg1">
                  <a:lumMod val="65000"/>
                </a:schemeClr>
              </a:solidFill>
            </a:endParaRPr>
          </a:p>
          <a:p>
            <a:pPr>
              <a:lnSpc>
                <a:spcPct val="150000"/>
              </a:lnSpc>
            </a:pPr>
            <a:r>
              <a:rPr lang="zh-CN" altLang="en-US" sz="3200" dirty="0">
                <a:solidFill>
                  <a:schemeClr val="bg1">
                    <a:lumMod val="65000"/>
                  </a:schemeClr>
                </a:solidFill>
              </a:rPr>
              <a:t>数据冒险</a:t>
            </a:r>
            <a:endParaRPr lang="en-US" altLang="zh-CN" sz="3200" dirty="0">
              <a:solidFill>
                <a:schemeClr val="bg1">
                  <a:lumMod val="65000"/>
                </a:schemeClr>
              </a:solidFill>
            </a:endParaRPr>
          </a:p>
          <a:p>
            <a:pPr>
              <a:lnSpc>
                <a:spcPct val="150000"/>
              </a:lnSpc>
            </a:pPr>
            <a:r>
              <a:rPr lang="zh-CN" altLang="en-US" sz="3200" dirty="0"/>
              <a:t>控制冒险</a:t>
            </a:r>
            <a:endParaRPr lang="en-US" altLang="zh-CN" sz="3200" dirty="0"/>
          </a:p>
          <a:p>
            <a:pPr lvl="1">
              <a:lnSpc>
                <a:spcPct val="150000"/>
              </a:lnSpc>
            </a:pPr>
            <a:r>
              <a:rPr lang="zh-CN" altLang="en-US" sz="2800" dirty="0">
                <a:solidFill>
                  <a:srgbClr val="FF0000"/>
                </a:solidFill>
              </a:rPr>
              <a:t> 阻塞</a:t>
            </a:r>
            <a:endParaRPr lang="en-US" altLang="zh-CN" sz="2800" dirty="0">
              <a:solidFill>
                <a:srgbClr val="FF0000"/>
              </a:solidFill>
            </a:endParaRPr>
          </a:p>
          <a:p>
            <a:pPr lvl="1">
              <a:lnSpc>
                <a:spcPct val="150000"/>
              </a:lnSpc>
            </a:pPr>
            <a:r>
              <a:rPr lang="zh-CN" altLang="en-US" sz="2800" dirty="0"/>
              <a:t> 分支预测</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idx="4294967295"/>
          </p:nvPr>
        </p:nvSpPr>
        <p:spPr>
          <a:xfrm>
            <a:off x="335360" y="116632"/>
            <a:ext cx="7010400" cy="504056"/>
          </a:xfrm>
        </p:spPr>
        <p:txBody>
          <a:bodyPr>
            <a:noAutofit/>
          </a:bodyPr>
          <a:lstStyle/>
          <a:p>
            <a:r>
              <a:rPr lang="en-US" sz="3200" dirty="0">
                <a:solidFill>
                  <a:schemeClr val="accent1"/>
                </a:solidFill>
              </a:rPr>
              <a:t>3. </a:t>
            </a:r>
            <a:r>
              <a:rPr lang="zh-CN" altLang="en-US" sz="3200" dirty="0">
                <a:solidFill>
                  <a:schemeClr val="accent1"/>
                </a:solidFill>
              </a:rPr>
              <a:t>控制冒险</a:t>
            </a:r>
            <a:r>
              <a:rPr lang="en-US" altLang="zh-CN" sz="3200" dirty="0">
                <a:solidFill>
                  <a:schemeClr val="accent1"/>
                </a:solidFill>
              </a:rPr>
              <a:t>/</a:t>
            </a:r>
            <a:r>
              <a:rPr lang="zh-CN" altLang="en-US" sz="3200" dirty="0">
                <a:solidFill>
                  <a:schemeClr val="accent1"/>
                </a:solidFill>
              </a:rPr>
              <a:t>分支冒险</a:t>
            </a:r>
            <a:endParaRPr lang="en-AU" sz="3200" dirty="0">
              <a:solidFill>
                <a:schemeClr val="accent1"/>
              </a:solidFill>
            </a:endParaRPr>
          </a:p>
        </p:txBody>
      </p:sp>
      <p:sp>
        <p:nvSpPr>
          <p:cNvPr id="348163" name="Rectangle 3"/>
          <p:cNvSpPr>
            <a:spLocks noGrp="1" noChangeArrowheads="1"/>
          </p:cNvSpPr>
          <p:nvPr>
            <p:ph idx="4294967295"/>
          </p:nvPr>
        </p:nvSpPr>
        <p:spPr>
          <a:xfrm>
            <a:off x="479376" y="1124744"/>
            <a:ext cx="9882505" cy="4937760"/>
          </a:xfrm>
        </p:spPr>
        <p:txBody>
          <a:bodyPr>
            <a:normAutofit/>
          </a:bodyPr>
          <a:lstStyle/>
          <a:p>
            <a:pPr>
              <a:lnSpc>
                <a:spcPct val="150000"/>
              </a:lnSpc>
            </a:pPr>
            <a:r>
              <a:rPr lang="zh-CN" altLang="en-US" dirty="0"/>
              <a:t>分支</a:t>
            </a:r>
            <a:r>
              <a:rPr lang="en-US" dirty="0"/>
              <a:t> (</a:t>
            </a:r>
            <a:r>
              <a:rPr lang="en-US" sz="3000" dirty="0">
                <a:latin typeface="Courier New" panose="02070309020205020404" pitchFamily="49" charset="0"/>
                <a:cs typeface="Courier New" panose="02070309020205020404" pitchFamily="49" charset="0"/>
              </a:rPr>
              <a:t>beq</a:t>
            </a:r>
            <a:r>
              <a:rPr lang="en-US" dirty="0"/>
              <a:t>, </a:t>
            </a:r>
            <a:r>
              <a:rPr lang="en-US" sz="3000" dirty="0">
                <a:latin typeface="Courier New" panose="02070309020205020404" pitchFamily="49" charset="0"/>
                <a:cs typeface="Courier New" panose="02070309020205020404" pitchFamily="49" charset="0"/>
              </a:rPr>
              <a:t>bne</a:t>
            </a:r>
            <a:r>
              <a:rPr lang="en-US" dirty="0"/>
              <a:t>) </a:t>
            </a:r>
            <a:r>
              <a:rPr lang="zh-CN" altLang="en-US" dirty="0"/>
              <a:t>是控制的重要部分</a:t>
            </a:r>
            <a:endParaRPr lang="en-US" dirty="0"/>
          </a:p>
          <a:p>
            <a:pPr lvl="1">
              <a:lnSpc>
                <a:spcPct val="150000"/>
              </a:lnSpc>
            </a:pPr>
            <a:r>
              <a:rPr lang="zh-CN" altLang="en-US" sz="2000" dirty="0"/>
              <a:t>下次的取指取决于分支的结果</a:t>
            </a:r>
            <a:endParaRPr lang="en-US" sz="2000" dirty="0"/>
          </a:p>
          <a:p>
            <a:pPr lvl="1">
              <a:lnSpc>
                <a:spcPct val="150000"/>
              </a:lnSpc>
            </a:pPr>
            <a:r>
              <a:rPr lang="zh-CN" altLang="en-US" sz="2000" dirty="0"/>
              <a:t>流水线不一定总能取得正确的指令</a:t>
            </a:r>
            <a:endParaRPr lang="en-US" sz="2000" dirty="0"/>
          </a:p>
          <a:p>
            <a:pPr>
              <a:lnSpc>
                <a:spcPct val="150000"/>
              </a:lnSpc>
              <a:spcBef>
                <a:spcPts val="3000"/>
              </a:spcBef>
            </a:pPr>
            <a:r>
              <a:rPr lang="zh-CN" altLang="en-US" b="1" dirty="0"/>
              <a:t>简单的解决方案</a:t>
            </a:r>
            <a:r>
              <a:rPr lang="en-US" b="1" dirty="0"/>
              <a:t>:</a:t>
            </a:r>
            <a:r>
              <a:rPr lang="en-US" dirty="0"/>
              <a:t>  </a:t>
            </a:r>
            <a:r>
              <a:rPr lang="zh-CN" altLang="en-US" dirty="0"/>
              <a:t>在每条分支指令上进行阻塞直到有一个新的</a:t>
            </a:r>
            <a:r>
              <a:rPr lang="en-US" altLang="zh-CN" dirty="0"/>
              <a:t>PC</a:t>
            </a:r>
            <a:endParaRPr lang="en-US" dirty="0"/>
          </a:p>
          <a:p>
            <a:pPr lvl="1">
              <a:lnSpc>
                <a:spcPct val="150000"/>
              </a:lnSpc>
              <a:spcBef>
                <a:spcPts val="600"/>
              </a:spcBef>
            </a:pPr>
            <a:r>
              <a:rPr lang="zh-CN" altLang="en-US" sz="2000" dirty="0"/>
              <a:t>需要阻塞多久</a:t>
            </a:r>
            <a:r>
              <a:rPr lang="en-US" sz="2000" dirty="0"/>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727200" y="1019175"/>
            <a:ext cx="8229600" cy="512445"/>
          </a:xfrm>
        </p:spPr>
        <p:txBody>
          <a:bodyPr/>
          <a:lstStyle/>
          <a:p>
            <a:r>
              <a:rPr lang="zh-CN" altLang="en-US" dirty="0"/>
              <a:t>需要废掉</a:t>
            </a:r>
            <a:r>
              <a:rPr lang="en-US" altLang="zh-CN" dirty="0"/>
              <a:t>3</a:t>
            </a:r>
            <a:r>
              <a:rPr lang="zh-CN" altLang="en-US" dirty="0"/>
              <a:t>条指令</a:t>
            </a:r>
          </a:p>
        </p:txBody>
      </p:sp>
      <p:pic>
        <p:nvPicPr>
          <p:cNvPr id="3" name="图片 2"/>
          <p:cNvPicPr>
            <a:picLocks noChangeAspect="1"/>
          </p:cNvPicPr>
          <p:nvPr/>
        </p:nvPicPr>
        <p:blipFill>
          <a:blip r:embed="rId3">
            <a:lum bright="-20000" contrast="40000"/>
          </a:blip>
          <a:stretch>
            <a:fillRect/>
          </a:stretch>
        </p:blipFill>
        <p:spPr>
          <a:xfrm>
            <a:off x="407368" y="1726203"/>
            <a:ext cx="8422886" cy="4381070"/>
          </a:xfrm>
          <a:prstGeom prst="rect">
            <a:avLst/>
          </a:prstGeom>
        </p:spPr>
      </p:pic>
      <p:pic>
        <p:nvPicPr>
          <p:cNvPr id="5" name="Picture 6" descr="f04-41-P374493"/>
          <p:cNvPicPr>
            <a:picLocks noChangeAspect="1" noChangeArrowheads="1"/>
          </p:cNvPicPr>
          <p:nvPr/>
        </p:nvPicPr>
        <p:blipFill>
          <a:blip r:embed="rId4"/>
          <a:srcRect/>
          <a:stretch>
            <a:fillRect/>
          </a:stretch>
        </p:blipFill>
        <p:spPr bwMode="auto">
          <a:xfrm>
            <a:off x="6528048" y="836711"/>
            <a:ext cx="5503405" cy="2536581"/>
          </a:xfrm>
          <a:prstGeom prst="rect">
            <a:avLst/>
          </a:prstGeom>
          <a:solidFill>
            <a:schemeClr val="bg1"/>
          </a:solidFill>
        </p:spPr>
      </p:pic>
      <p:sp>
        <p:nvSpPr>
          <p:cNvPr id="6" name="Rectangle 2"/>
          <p:cNvSpPr txBox="1">
            <a:spLocks noChangeArrowheads="1"/>
          </p:cNvSpPr>
          <p:nvPr/>
        </p:nvSpPr>
        <p:spPr bwMode="auto">
          <a:xfrm>
            <a:off x="335360" y="116632"/>
            <a:ext cx="7010400" cy="504056"/>
          </a:xfrm>
          <a:prstGeom prst="rect">
            <a:avLst/>
          </a:prstGeom>
          <a:noFill/>
          <a:ln w="12700">
            <a:noFill/>
            <a:miter lim="800000"/>
          </a:ln>
        </p:spPr>
        <p:txBody>
          <a:bodyPr vert="horz" wrap="square" lIns="63500" tIns="25400" rIns="63500" bIns="25400" numCol="1" anchor="t" anchorCtr="0" compatLnSpc="1">
            <a:no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en-US" sz="3200">
                <a:solidFill>
                  <a:schemeClr val="accent1"/>
                </a:solidFill>
              </a:rPr>
              <a:t>3. </a:t>
            </a:r>
            <a:r>
              <a:rPr lang="zh-CN" altLang="en-US" sz="3200">
                <a:solidFill>
                  <a:schemeClr val="accent1"/>
                </a:solidFill>
              </a:rPr>
              <a:t>控制冒险</a:t>
            </a:r>
            <a:r>
              <a:rPr lang="en-US" altLang="zh-CN" sz="3200">
                <a:solidFill>
                  <a:schemeClr val="accent1"/>
                </a:solidFill>
              </a:rPr>
              <a:t>/</a:t>
            </a:r>
            <a:r>
              <a:rPr lang="zh-CN" altLang="en-US" sz="3200">
                <a:solidFill>
                  <a:schemeClr val="accent1"/>
                </a:solidFill>
              </a:rPr>
              <a:t>分支冒险</a:t>
            </a:r>
            <a:endParaRPr lang="en-AU" sz="3200" dirty="0">
              <a:solidFill>
                <a:schemeClr val="accent1"/>
              </a:solidFill>
            </a:endParaRPr>
          </a:p>
        </p:txBody>
      </p:sp>
      <p:sp>
        <p:nvSpPr>
          <p:cNvPr id="7" name="椭圆 6"/>
          <p:cNvSpPr/>
          <p:nvPr/>
        </p:nvSpPr>
        <p:spPr>
          <a:xfrm>
            <a:off x="10490070" y="1412776"/>
            <a:ext cx="504056" cy="864096"/>
          </a:xfrm>
          <a:prstGeom prst="ellipse">
            <a:avLst/>
          </a:prstGeom>
          <a:noFill/>
          <a:ln w="222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椭圆 7"/>
          <p:cNvSpPr/>
          <p:nvPr/>
        </p:nvSpPr>
        <p:spPr>
          <a:xfrm>
            <a:off x="6600056" y="1551248"/>
            <a:ext cx="504056" cy="864096"/>
          </a:xfrm>
          <a:prstGeom prst="ellipse">
            <a:avLst/>
          </a:prstGeom>
          <a:noFill/>
          <a:ln w="222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d4a8d29-d045-4b07-bf18-dd9173845063}"/>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2d2b5bb-a253-4baa-9258-bb708f04c0dc}"/>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ebf676f-8ab5-4234-bd80-09bb2b71bd48}"/>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89cee09-2f09-4161-984e-b6b669a788f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61c125af-b5c0-41da-a882-2cf206283a64}"/>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6d87c9f2-e2df-4375-8111-d91defdb0093}"/>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6d87c9f2-e2df-4375-8111-d91defdb009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0591b21-907b-464d-8c64-57338ec4534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7663b453-133a-4659-a27c-9150053ed5a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f1f9773-3972-4d80-aa05-a787dfa18690}"/>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59c9a0c-5a8f-4886-87a7-c727c82cc436}"/>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3bedfc8c-16ee-464b-9008-15d1e0e6d8fa}"/>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cabb6d87-652c-4ca1-8290-7887fe959ca2}"/>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0c1409ea-221f-48f3-a4ca-8c518679444e}"/>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0a0ab245-85d7-4fe9-bf05-7b3796cdfca6}"/>
</p:tagLst>
</file>

<file path=ppt/theme/theme1.xml><?xml version="1.0" encoding="utf-8"?>
<a:theme xmlns:a="http://schemas.openxmlformats.org/drawingml/2006/main" name="1_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76200">
          <a:solidFill>
            <a:srgbClr val="7030A0"/>
          </a:solidFill>
          <a:round/>
          <a:tailEnd type="triangle" w="med" len="med"/>
        </a:ln>
      </a:spPr>
      <a:bodyPr wrap="none" anchor="ctr"/>
      <a:lstStyle>
        <a:defPPr eaLnBrk="0" fontAlgn="base" hangingPunct="0">
          <a:spcBef>
            <a:spcPct val="50000"/>
          </a:spcBef>
          <a:spcAft>
            <a:spcPct val="0"/>
          </a:spcAft>
          <a:defRPr sz="2000">
            <a:solidFill>
              <a:srgbClr val="000000"/>
            </a:solidFill>
            <a:latin typeface="Comic Sans MS" panose="030F0702030302020204" pitchFamily="66"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txDef>
      <a:spPr>
        <a:noFill/>
      </a:spPr>
      <a:bodyPr wrap="square" rtlCol="0">
        <a:spAutoFit/>
      </a:bodyPr>
      <a:lstStyle>
        <a:defPPr>
          <a:buNone/>
          <a:defRPr dirty="0">
            <a:latin typeface="Calibri" panose="020F0502020204030204" pitchFamily="34" charset="0"/>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7018</TotalTime>
  <Pages>47</Pages>
  <Words>8962</Words>
  <Application>Microsoft Office PowerPoint</Application>
  <PresentationFormat>宽屏</PresentationFormat>
  <Paragraphs>2365</Paragraphs>
  <Slides>116</Slides>
  <Notes>83</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39" baseType="lpstr">
      <vt:lpstr>Arial Unicode MS</vt:lpstr>
      <vt:lpstr>Gulim</vt:lpstr>
      <vt:lpstr>MS Gothic</vt:lpstr>
      <vt:lpstr>MS PGothic</vt:lpstr>
      <vt:lpstr>TT55Fo00</vt:lpstr>
      <vt:lpstr>Yu Gothic</vt:lpstr>
      <vt:lpstr>黑体</vt:lpstr>
      <vt:lpstr>楷体_GB2312</vt:lpstr>
      <vt:lpstr>宋体</vt:lpstr>
      <vt:lpstr>微软雅黑</vt:lpstr>
      <vt:lpstr>Aharoni</vt:lpstr>
      <vt:lpstr>Arial</vt:lpstr>
      <vt:lpstr>Calibri</vt:lpstr>
      <vt:lpstr>Comic Sans MS</vt:lpstr>
      <vt:lpstr>Courier New</vt:lpstr>
      <vt:lpstr>Symbol</vt:lpstr>
      <vt:lpstr>Times</vt:lpstr>
      <vt:lpstr>Times New Roman</vt:lpstr>
      <vt:lpstr>Wingdings</vt:lpstr>
      <vt:lpstr>Wingdings 2</vt:lpstr>
      <vt:lpstr>Wingdings 3</vt:lpstr>
      <vt:lpstr>1_CS152-SP98</vt:lpstr>
      <vt:lpstr>Equation</vt:lpstr>
      <vt:lpstr>计算机硬件基础</vt:lpstr>
      <vt:lpstr>PowerPoint 演示文稿</vt:lpstr>
      <vt:lpstr>4.1  MIPS 多周期数据通路设计</vt:lpstr>
      <vt:lpstr>PowerPoint 演示文稿</vt:lpstr>
      <vt:lpstr>4.2  多周期控制器设计</vt:lpstr>
      <vt:lpstr>4.3  多周期性能分析</vt:lpstr>
      <vt:lpstr>PowerPoint 演示文稿</vt:lpstr>
      <vt:lpstr>PowerPoint 演示文稿</vt:lpstr>
      <vt:lpstr>计算机性能评价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洗衣房：生活中的流水线</vt:lpstr>
      <vt:lpstr>串行洗衣房</vt:lpstr>
      <vt:lpstr>流水化洗衣房：尽可能早的开始工作</vt:lpstr>
      <vt:lpstr>流水线性质</vt:lpstr>
      <vt:lpstr>数据通路的五个阶段</vt:lpstr>
      <vt:lpstr>数据通路流水化</vt:lpstr>
      <vt:lpstr>流水的控制信号</vt:lpstr>
      <vt:lpstr>正确认识流水线—流水线寄存器</vt:lpstr>
      <vt:lpstr>正确认识流水线—流水线级数与RF</vt:lpstr>
      <vt:lpstr>正确认识流水线：流水线级数与RF</vt:lpstr>
      <vt:lpstr>正确认识流水线：流水阶段与流水线寄存器</vt:lpstr>
      <vt:lpstr>正确认识流水线：DM</vt:lpstr>
      <vt:lpstr>流水线的改进</vt:lpstr>
      <vt:lpstr>流水线模型指令执行步骤分解</vt:lpstr>
      <vt:lpstr>1.取指阶段</vt:lpstr>
      <vt:lpstr>2.译码（读寄存器）阶段</vt:lpstr>
      <vt:lpstr>3.执行阶段</vt:lpstr>
      <vt:lpstr>4.访存/分支转移阶段</vt:lpstr>
      <vt:lpstr>5.写寄存器阶段</vt:lpstr>
      <vt:lpstr>数据通路改进</vt:lpstr>
      <vt:lpstr>带有控制信号的流水线处理器</vt:lpstr>
      <vt:lpstr>多条lw指令执行流水线</vt:lpstr>
      <vt:lpstr>时钟驱动的流水线时空图</vt:lpstr>
      <vt:lpstr>流水线示意图</vt:lpstr>
      <vt:lpstr>流水线</vt:lpstr>
      <vt:lpstr>指令级并行(ILP)</vt:lpstr>
      <vt:lpstr>流水线的优势(1/2)</vt:lpstr>
      <vt:lpstr>流水线的优势(2/2)</vt:lpstr>
      <vt:lpstr>流水线性能加速比</vt:lpstr>
      <vt:lpstr>流水线与指令集设计</vt:lpstr>
      <vt:lpstr>PowerPoint 演示文稿</vt:lpstr>
      <vt:lpstr>流水线冒险</vt:lpstr>
      <vt:lpstr>PowerPoint 演示文稿</vt:lpstr>
      <vt:lpstr>1. 结构冒险</vt:lpstr>
      <vt:lpstr>结构冒险 #1: 单一内存</vt:lpstr>
      <vt:lpstr>结构冒险 #2: 寄存器 (1/2)</vt:lpstr>
      <vt:lpstr>结构冒险 #2: 寄存器 (2/2)</vt:lpstr>
      <vt:lpstr>PowerPoint 演示文稿</vt:lpstr>
      <vt:lpstr>2. 数据冒险</vt:lpstr>
      <vt:lpstr>数据冒险解决策略 —— 旁路(转发)</vt:lpstr>
      <vt:lpstr>调整硬件结构支持旁路</vt:lpstr>
      <vt:lpstr>调整硬件结构支持旁路</vt:lpstr>
      <vt:lpstr>旁路的数据通路(1/2)</vt:lpstr>
      <vt:lpstr>PowerPoint 演示文稿</vt:lpstr>
      <vt:lpstr>lw指令数据冒险问题</vt:lpstr>
      <vt:lpstr>PowerPoint 演示文稿</vt:lpstr>
      <vt:lpstr>数据冒险：装载（1/4）</vt:lpstr>
      <vt:lpstr>PowerPoint 演示文稿</vt:lpstr>
      <vt:lpstr>PowerPoint 演示文稿</vt:lpstr>
      <vt:lpstr>load导致的数据冒险：Clk1上升沿后</vt:lpstr>
      <vt:lpstr>load导致的数据冒险：Clk2上升沿后</vt:lpstr>
      <vt:lpstr>load导致的数据冒险：Clk3上升沿后</vt:lpstr>
      <vt:lpstr>load导致的数据冒险：Clk4上升沿后</vt:lpstr>
      <vt:lpstr>load导致的数据冒险：Clk5上升沿后</vt:lpstr>
      <vt:lpstr>load导致的数据冒险</vt:lpstr>
      <vt:lpstr>load导致的数据冒险</vt:lpstr>
      <vt:lpstr>如何插入NOP指令？</vt:lpstr>
      <vt:lpstr>如何插入NOP指令？</vt:lpstr>
      <vt:lpstr>如何插入NOP指令？</vt:lpstr>
      <vt:lpstr>如何插入NOP指令？</vt:lpstr>
      <vt:lpstr>如何插入NOP指令？</vt:lpstr>
      <vt:lpstr>如何插入NOP指令？</vt:lpstr>
      <vt:lpstr>存在转发电路</vt:lpstr>
      <vt:lpstr>存在转发电路</vt:lpstr>
      <vt:lpstr>存在转发电路</vt:lpstr>
      <vt:lpstr>存在转发电路</vt:lpstr>
      <vt:lpstr>存在转发电路</vt:lpstr>
      <vt:lpstr>存在转发电路</vt:lpstr>
      <vt:lpstr>存在转发电路</vt:lpstr>
      <vt:lpstr>带有控制信号的流水线CPU</vt:lpstr>
      <vt:lpstr>如果没有转发电路呢？</vt:lpstr>
      <vt:lpstr>有转发电路也需要暂停</vt:lpstr>
      <vt:lpstr>有转发电路也需要暂停</vt:lpstr>
      <vt:lpstr>PowerPoint 演示文稿</vt:lpstr>
      <vt:lpstr>总结：四种数据冒险情况</vt:lpstr>
      <vt:lpstr>PowerPoint 演示文稿</vt:lpstr>
      <vt:lpstr>PowerPoint 演示文稿</vt:lpstr>
      <vt:lpstr>PowerPoint 演示文稿</vt:lpstr>
      <vt:lpstr>PowerPoint 演示文稿</vt:lpstr>
      <vt:lpstr>重新排列代码以避免流水线阻塞</vt:lpstr>
      <vt:lpstr>PowerPoint 演示文稿</vt:lpstr>
      <vt:lpstr>3. 控制冒险/分支冒险</vt:lpstr>
      <vt:lpstr>PowerPoint 演示文稿</vt:lpstr>
      <vt:lpstr>B指令冒险造成的停顿代价</vt:lpstr>
      <vt:lpstr>方案1：正常执行，如分支发生则清除</vt:lpstr>
      <vt:lpstr>方案1：正常执行，如分支发生则清除</vt:lpstr>
      <vt:lpstr>方案2：缩短分支延迟</vt:lpstr>
      <vt:lpstr>PowerPoint 演示文稿</vt:lpstr>
      <vt:lpstr>PowerPoint 演示文稿</vt:lpstr>
      <vt:lpstr>方案2 进一步优化：分支延迟槽/时隙</vt:lpstr>
      <vt:lpstr>PowerPoint 演示文稿</vt:lpstr>
      <vt:lpstr>3. 控制冒险: 分支延迟指令</vt:lpstr>
      <vt:lpstr>延迟分支举例</vt:lpstr>
      <vt:lpstr>PowerPoint 演示文稿</vt:lpstr>
      <vt:lpstr>MIPS中的延迟跳转</vt:lpstr>
      <vt:lpstr>PowerPoint 演示文稿</vt:lpstr>
      <vt:lpstr>#1</vt:lpstr>
      <vt:lpstr>#2</vt:lpstr>
      <vt:lpstr>#3</vt:lpstr>
      <vt:lpstr>#4</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lxd</dc:creator>
  <dc:description>lecture 1</dc:description>
  <cp:lastModifiedBy>Administrator</cp:lastModifiedBy>
  <cp:revision>1089</cp:revision>
  <cp:lastPrinted>2015-10-29T05:44:00Z</cp:lastPrinted>
  <dcterms:created xsi:type="dcterms:W3CDTF">1997-08-19T16:58:00Z</dcterms:created>
  <dcterms:modified xsi:type="dcterms:W3CDTF">2024-11-01T04:11:15Z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2052-11.1.0.9995</vt:lpwstr>
  </property>
</Properties>
</file>